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notesSlides/notesSlide12.xml" ContentType="application/vnd.openxmlformats-officedocument.presentationml.notesSlide+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diagrams/colors12.xml" ContentType="application/vnd.openxmlformats-officedocument.drawingml.diagramColors+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notesSlides/notesSlide17.xml" ContentType="application/vnd.openxmlformats-officedocument.presentationml.notesSlide+xml"/>
  <Override PartName="/ppt/diagrams/data12.xml" ContentType="application/vnd.openxmlformats-officedocument.drawingml.diagramData+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notesSlides/notesSlide8.xml" ContentType="application/vnd.openxmlformats-officedocument.presentationml.notesSlide+xml"/>
  <Override PartName="/ppt/diagrams/drawing8.xml" ContentType="application/vnd.ms-office.drawingml.diagramDrawing+xml"/>
  <Override PartName="/ppt/notesSlides/notesSlide11.xml" ContentType="application/vnd.openxmlformats-officedocument.presentationml.notesSlide+xml"/>
  <Override PartName="/ppt/diagrams/quickStyle12.xml" ContentType="application/vnd.openxmlformats-officedocument.drawingml.diagramStyle+xml"/>
  <Override PartName="/ppt/diagrams/drawing13.xml" ContentType="application/vnd.ms-office.drawingml.diagramDrawing+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diagrams/data11.xml" ContentType="application/vnd.openxmlformats-officedocument.drawingml.diagramData+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notesSlides/notesSlide10.xml" ContentType="application/vnd.openxmlformats-officedocument.presentationml.notesSlid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slideMasters/slideMaster2.xml" ContentType="application/vnd.openxmlformats-officedocument.presentationml.slideMaster+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8" r:id="rId1"/>
    <p:sldMasterId id="2147483773" r:id="rId2"/>
  </p:sldMasterIdLst>
  <p:notesMasterIdLst>
    <p:notesMasterId r:id="rId27"/>
  </p:notesMasterIdLst>
  <p:handoutMasterIdLst>
    <p:handoutMasterId r:id="rId28"/>
  </p:handoutMasterIdLst>
  <p:sldIdLst>
    <p:sldId id="547" r:id="rId3"/>
    <p:sldId id="642" r:id="rId4"/>
    <p:sldId id="658" r:id="rId5"/>
    <p:sldId id="657" r:id="rId6"/>
    <p:sldId id="641" r:id="rId7"/>
    <p:sldId id="643" r:id="rId8"/>
    <p:sldId id="644" r:id="rId9"/>
    <p:sldId id="645" r:id="rId10"/>
    <p:sldId id="654" r:id="rId11"/>
    <p:sldId id="647" r:id="rId12"/>
    <p:sldId id="648" r:id="rId13"/>
    <p:sldId id="649" r:id="rId14"/>
    <p:sldId id="650" r:id="rId15"/>
    <p:sldId id="651" r:id="rId16"/>
    <p:sldId id="652" r:id="rId17"/>
    <p:sldId id="653" r:id="rId18"/>
    <p:sldId id="655" r:id="rId19"/>
    <p:sldId id="636" r:id="rId20"/>
    <p:sldId id="640" r:id="rId21"/>
    <p:sldId id="637" r:id="rId22"/>
    <p:sldId id="635" r:id="rId23"/>
    <p:sldId id="638" r:id="rId24"/>
    <p:sldId id="620" r:id="rId25"/>
    <p:sldId id="546" r:id="rId26"/>
  </p:sldIdLst>
  <p:sldSz cx="9144000" cy="6858000" type="screen4x3"/>
  <p:notesSz cx="7104063" cy="10234613"/>
  <p:defaultTextStyle>
    <a:defPPr>
      <a:defRPr lang="tr-T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1D2A63"/>
    <a:srgbClr val="FF66FF"/>
    <a:srgbClr val="FFCCFF"/>
    <a:srgbClr val="00FFCC"/>
    <a:srgbClr val="4C2043"/>
    <a:srgbClr val="FF0000"/>
    <a:srgbClr val="FFFF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9948" autoAdjust="0"/>
  </p:normalViewPr>
  <p:slideViewPr>
    <p:cSldViewPr>
      <p:cViewPr>
        <p:scale>
          <a:sx n="80" d="100"/>
          <a:sy n="80" d="100"/>
        </p:scale>
        <p:origin x="-774" y="6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2634" y="-120"/>
      </p:cViewPr>
      <p:guideLst>
        <p:guide orient="horz" pos="3224"/>
        <p:guide pos="223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FD0EEB-A222-461D-B1D8-4666AD8DBF4A}" type="doc">
      <dgm:prSet loTypeId="urn:microsoft.com/office/officeart/2005/8/layout/hProcess9" loCatId="process" qsTypeId="urn:microsoft.com/office/officeart/2005/8/quickstyle/simple1" qsCatId="simple" csTypeId="urn:microsoft.com/office/officeart/2005/8/colors/accent2_2" csCatId="accent2" phldr="1"/>
      <dgm:spPr/>
    </dgm:pt>
    <dgm:pt modelId="{B0659518-088F-432D-817E-9E1DF38CD890}">
      <dgm:prSet phldrT="[Text]"/>
      <dgm:spPr>
        <a:solidFill>
          <a:srgbClr val="1D2A63"/>
        </a:solidFill>
      </dgm:spPr>
      <dgm:t>
        <a:bodyPr/>
        <a:lstStyle/>
        <a:p>
          <a:r>
            <a:rPr lang="tr-TR" b="1" dirty="0" smtClean="0"/>
            <a:t>Basel- II </a:t>
          </a:r>
          <a:r>
            <a:rPr lang="tr-TR" b="1" dirty="0" err="1" smtClean="0"/>
            <a:t>Framework</a:t>
          </a:r>
          <a:endParaRPr lang="en-US" b="1" dirty="0"/>
        </a:p>
      </dgm:t>
    </dgm:pt>
    <dgm:pt modelId="{28492CD5-B498-4228-9DAC-44DAA13F3ECA}" type="parTrans" cxnId="{2E2DB423-F800-47B4-BA62-5E0BBBB733D5}">
      <dgm:prSet/>
      <dgm:spPr/>
      <dgm:t>
        <a:bodyPr/>
        <a:lstStyle/>
        <a:p>
          <a:endParaRPr lang="en-US"/>
        </a:p>
      </dgm:t>
    </dgm:pt>
    <dgm:pt modelId="{7D59620D-CA95-40D9-8A74-B39845022533}" type="sibTrans" cxnId="{2E2DB423-F800-47B4-BA62-5E0BBBB733D5}">
      <dgm:prSet/>
      <dgm:spPr/>
      <dgm:t>
        <a:bodyPr/>
        <a:lstStyle/>
        <a:p>
          <a:endParaRPr lang="en-US"/>
        </a:p>
      </dgm:t>
    </dgm:pt>
    <dgm:pt modelId="{6FC1E500-566E-4AA6-8125-D1876DBABAD0}">
      <dgm:prSet phldrT="[Text]"/>
      <dgm:spPr>
        <a:solidFill>
          <a:srgbClr val="1D2A63"/>
        </a:solidFill>
      </dgm:spPr>
      <dgm:t>
        <a:bodyPr/>
        <a:lstStyle/>
        <a:p>
          <a:r>
            <a:rPr lang="tr-TR" b="1" dirty="0" smtClean="0"/>
            <a:t>EU </a:t>
          </a:r>
          <a:r>
            <a:rPr lang="tr-TR" b="1" dirty="0" err="1" smtClean="0"/>
            <a:t>Directive</a:t>
          </a:r>
          <a:r>
            <a:rPr lang="tr-TR" b="1" dirty="0" smtClean="0"/>
            <a:t> CRD/48-49</a:t>
          </a:r>
          <a:endParaRPr lang="en-US" b="1" dirty="0"/>
        </a:p>
      </dgm:t>
    </dgm:pt>
    <dgm:pt modelId="{D1D2214B-E6D8-4FD9-83A3-1C677E9676AB}" type="parTrans" cxnId="{DD99FEE5-308F-4143-B822-711C1282AEEF}">
      <dgm:prSet/>
      <dgm:spPr/>
      <dgm:t>
        <a:bodyPr/>
        <a:lstStyle/>
        <a:p>
          <a:endParaRPr lang="en-US"/>
        </a:p>
      </dgm:t>
    </dgm:pt>
    <dgm:pt modelId="{9945F2F6-CBF5-46E2-A147-B1B94131F58A}" type="sibTrans" cxnId="{DD99FEE5-308F-4143-B822-711C1282AEEF}">
      <dgm:prSet/>
      <dgm:spPr/>
      <dgm:t>
        <a:bodyPr/>
        <a:lstStyle/>
        <a:p>
          <a:endParaRPr lang="en-US"/>
        </a:p>
      </dgm:t>
    </dgm:pt>
    <dgm:pt modelId="{73207F0C-C21A-4DB3-8419-528EE80533A9}">
      <dgm:prSet phldrT="[Text]"/>
      <dgm:spPr>
        <a:solidFill>
          <a:srgbClr val="1D2A63"/>
        </a:solidFill>
      </dgm:spPr>
      <dgm:t>
        <a:bodyPr/>
        <a:lstStyle/>
        <a:p>
          <a:r>
            <a:rPr lang="tr-TR" b="1" dirty="0" smtClean="0"/>
            <a:t>Basel II </a:t>
          </a:r>
          <a:r>
            <a:rPr lang="tr-TR" b="1" dirty="0" err="1" smtClean="0"/>
            <a:t>Draft</a:t>
          </a:r>
          <a:r>
            <a:rPr lang="tr-TR" b="1" dirty="0" smtClean="0"/>
            <a:t> </a:t>
          </a:r>
          <a:r>
            <a:rPr lang="tr-TR" b="1" dirty="0" err="1" smtClean="0"/>
            <a:t>Regulations</a:t>
          </a:r>
          <a:endParaRPr lang="en-US" b="1" dirty="0"/>
        </a:p>
      </dgm:t>
    </dgm:pt>
    <dgm:pt modelId="{07E48E82-8C31-4E0E-9456-6A6251D15C62}" type="parTrans" cxnId="{268CFD15-1FD4-4A1B-90AF-78F2504447D1}">
      <dgm:prSet/>
      <dgm:spPr/>
      <dgm:t>
        <a:bodyPr/>
        <a:lstStyle/>
        <a:p>
          <a:endParaRPr lang="en-US"/>
        </a:p>
      </dgm:t>
    </dgm:pt>
    <dgm:pt modelId="{7C6311C7-12D1-4043-9AE9-D6F4E1C65947}" type="sibTrans" cxnId="{268CFD15-1FD4-4A1B-90AF-78F2504447D1}">
      <dgm:prSet/>
      <dgm:spPr/>
      <dgm:t>
        <a:bodyPr/>
        <a:lstStyle/>
        <a:p>
          <a:endParaRPr lang="en-US"/>
        </a:p>
      </dgm:t>
    </dgm:pt>
    <dgm:pt modelId="{54EE330A-19E1-4340-A894-97B332CAC0F5}" type="pres">
      <dgm:prSet presAssocID="{16FD0EEB-A222-461D-B1D8-4666AD8DBF4A}" presName="CompostProcess" presStyleCnt="0">
        <dgm:presLayoutVars>
          <dgm:dir/>
          <dgm:resizeHandles val="exact"/>
        </dgm:presLayoutVars>
      </dgm:prSet>
      <dgm:spPr/>
    </dgm:pt>
    <dgm:pt modelId="{9C2DD00B-9ED6-457C-B18F-074D302EECBB}" type="pres">
      <dgm:prSet presAssocID="{16FD0EEB-A222-461D-B1D8-4666AD8DBF4A}" presName="arrow" presStyleLbl="bgShp" presStyleIdx="0" presStyleCnt="1" custLinFactNeighborX="827" custLinFactNeighborY="-1758"/>
      <dgm:spPr/>
    </dgm:pt>
    <dgm:pt modelId="{44A948D1-024F-4D9C-AA4B-BECC3005B8D9}" type="pres">
      <dgm:prSet presAssocID="{16FD0EEB-A222-461D-B1D8-4666AD8DBF4A}" presName="linearProcess" presStyleCnt="0"/>
      <dgm:spPr/>
    </dgm:pt>
    <dgm:pt modelId="{7B76FCBB-2E1D-43E7-82EA-F07378B272CF}" type="pres">
      <dgm:prSet presAssocID="{B0659518-088F-432D-817E-9E1DF38CD890}" presName="textNode" presStyleLbl="node1" presStyleIdx="0" presStyleCnt="3">
        <dgm:presLayoutVars>
          <dgm:bulletEnabled val="1"/>
        </dgm:presLayoutVars>
      </dgm:prSet>
      <dgm:spPr/>
      <dgm:t>
        <a:bodyPr/>
        <a:lstStyle/>
        <a:p>
          <a:endParaRPr lang="en-US"/>
        </a:p>
      </dgm:t>
    </dgm:pt>
    <dgm:pt modelId="{3BAE25F9-C311-41C4-B6FD-3BF224D6FB2A}" type="pres">
      <dgm:prSet presAssocID="{7D59620D-CA95-40D9-8A74-B39845022533}" presName="sibTrans" presStyleCnt="0"/>
      <dgm:spPr/>
    </dgm:pt>
    <dgm:pt modelId="{14934E31-2958-4070-999F-F5434CE78ED8}" type="pres">
      <dgm:prSet presAssocID="{6FC1E500-566E-4AA6-8125-D1876DBABAD0}" presName="textNode" presStyleLbl="node1" presStyleIdx="1" presStyleCnt="3" custLinFactNeighborX="4863" custLinFactNeighborY="-292">
        <dgm:presLayoutVars>
          <dgm:bulletEnabled val="1"/>
        </dgm:presLayoutVars>
      </dgm:prSet>
      <dgm:spPr/>
      <dgm:t>
        <a:bodyPr/>
        <a:lstStyle/>
        <a:p>
          <a:endParaRPr lang="en-US"/>
        </a:p>
      </dgm:t>
    </dgm:pt>
    <dgm:pt modelId="{0CEF9B3E-5A29-4273-9307-C77E374078EB}" type="pres">
      <dgm:prSet presAssocID="{9945F2F6-CBF5-46E2-A147-B1B94131F58A}" presName="sibTrans" presStyleCnt="0"/>
      <dgm:spPr/>
    </dgm:pt>
    <dgm:pt modelId="{154522F5-E181-4ECD-BE48-915240E3FD66}" type="pres">
      <dgm:prSet presAssocID="{73207F0C-C21A-4DB3-8419-528EE80533A9}" presName="textNode" presStyleLbl="node1" presStyleIdx="2" presStyleCnt="3">
        <dgm:presLayoutVars>
          <dgm:bulletEnabled val="1"/>
        </dgm:presLayoutVars>
      </dgm:prSet>
      <dgm:spPr/>
      <dgm:t>
        <a:bodyPr/>
        <a:lstStyle/>
        <a:p>
          <a:endParaRPr lang="en-US"/>
        </a:p>
      </dgm:t>
    </dgm:pt>
  </dgm:ptLst>
  <dgm:cxnLst>
    <dgm:cxn modelId="{9F3C0E01-130D-4B8A-B455-99619CBB4418}" type="presOf" srcId="{6FC1E500-566E-4AA6-8125-D1876DBABAD0}" destId="{14934E31-2958-4070-999F-F5434CE78ED8}" srcOrd="0" destOrd="0" presId="urn:microsoft.com/office/officeart/2005/8/layout/hProcess9"/>
    <dgm:cxn modelId="{145DDF31-922F-453E-932D-B079D573CBEF}" type="presOf" srcId="{16FD0EEB-A222-461D-B1D8-4666AD8DBF4A}" destId="{54EE330A-19E1-4340-A894-97B332CAC0F5}" srcOrd="0" destOrd="0" presId="urn:microsoft.com/office/officeart/2005/8/layout/hProcess9"/>
    <dgm:cxn modelId="{268CFD15-1FD4-4A1B-90AF-78F2504447D1}" srcId="{16FD0EEB-A222-461D-B1D8-4666AD8DBF4A}" destId="{73207F0C-C21A-4DB3-8419-528EE80533A9}" srcOrd="2" destOrd="0" parTransId="{07E48E82-8C31-4E0E-9456-6A6251D15C62}" sibTransId="{7C6311C7-12D1-4043-9AE9-D6F4E1C65947}"/>
    <dgm:cxn modelId="{DD99FEE5-308F-4143-B822-711C1282AEEF}" srcId="{16FD0EEB-A222-461D-B1D8-4666AD8DBF4A}" destId="{6FC1E500-566E-4AA6-8125-D1876DBABAD0}" srcOrd="1" destOrd="0" parTransId="{D1D2214B-E6D8-4FD9-83A3-1C677E9676AB}" sibTransId="{9945F2F6-CBF5-46E2-A147-B1B94131F58A}"/>
    <dgm:cxn modelId="{2E2DB423-F800-47B4-BA62-5E0BBBB733D5}" srcId="{16FD0EEB-A222-461D-B1D8-4666AD8DBF4A}" destId="{B0659518-088F-432D-817E-9E1DF38CD890}" srcOrd="0" destOrd="0" parTransId="{28492CD5-B498-4228-9DAC-44DAA13F3ECA}" sibTransId="{7D59620D-CA95-40D9-8A74-B39845022533}"/>
    <dgm:cxn modelId="{A62A9E85-4788-46CF-AE8D-27A80219BF85}" type="presOf" srcId="{73207F0C-C21A-4DB3-8419-528EE80533A9}" destId="{154522F5-E181-4ECD-BE48-915240E3FD66}" srcOrd="0" destOrd="0" presId="urn:microsoft.com/office/officeart/2005/8/layout/hProcess9"/>
    <dgm:cxn modelId="{7240FA36-D5AD-40CC-A7E9-24A4E82467DE}" type="presOf" srcId="{B0659518-088F-432D-817E-9E1DF38CD890}" destId="{7B76FCBB-2E1D-43E7-82EA-F07378B272CF}" srcOrd="0" destOrd="0" presId="urn:microsoft.com/office/officeart/2005/8/layout/hProcess9"/>
    <dgm:cxn modelId="{D4D12930-E87C-4E7C-BD8C-508519CF90BA}" type="presParOf" srcId="{54EE330A-19E1-4340-A894-97B332CAC0F5}" destId="{9C2DD00B-9ED6-457C-B18F-074D302EECBB}" srcOrd="0" destOrd="0" presId="urn:microsoft.com/office/officeart/2005/8/layout/hProcess9"/>
    <dgm:cxn modelId="{1D57D6BD-F415-4BA0-985C-BB191A2259ED}" type="presParOf" srcId="{54EE330A-19E1-4340-A894-97B332CAC0F5}" destId="{44A948D1-024F-4D9C-AA4B-BECC3005B8D9}" srcOrd="1" destOrd="0" presId="urn:microsoft.com/office/officeart/2005/8/layout/hProcess9"/>
    <dgm:cxn modelId="{9E9CDE58-72C0-41DA-86A5-D865544730D8}" type="presParOf" srcId="{44A948D1-024F-4D9C-AA4B-BECC3005B8D9}" destId="{7B76FCBB-2E1D-43E7-82EA-F07378B272CF}" srcOrd="0" destOrd="0" presId="urn:microsoft.com/office/officeart/2005/8/layout/hProcess9"/>
    <dgm:cxn modelId="{F5712CEA-FC06-4FF0-8E83-1F67B4B38AD3}" type="presParOf" srcId="{44A948D1-024F-4D9C-AA4B-BECC3005B8D9}" destId="{3BAE25F9-C311-41C4-B6FD-3BF224D6FB2A}" srcOrd="1" destOrd="0" presId="urn:microsoft.com/office/officeart/2005/8/layout/hProcess9"/>
    <dgm:cxn modelId="{4D2801A2-CE5D-4CD4-A2D9-4CBAA0B066AF}" type="presParOf" srcId="{44A948D1-024F-4D9C-AA4B-BECC3005B8D9}" destId="{14934E31-2958-4070-999F-F5434CE78ED8}" srcOrd="2" destOrd="0" presId="urn:microsoft.com/office/officeart/2005/8/layout/hProcess9"/>
    <dgm:cxn modelId="{C1E0688D-3C5A-4EE6-B10E-727E2D703286}" type="presParOf" srcId="{44A948D1-024F-4D9C-AA4B-BECC3005B8D9}" destId="{0CEF9B3E-5A29-4273-9307-C77E374078EB}" srcOrd="3" destOrd="0" presId="urn:microsoft.com/office/officeart/2005/8/layout/hProcess9"/>
    <dgm:cxn modelId="{720AC335-385D-40DA-B7E3-39ECC2BD87F0}" type="presParOf" srcId="{44A948D1-024F-4D9C-AA4B-BECC3005B8D9}" destId="{154522F5-E181-4ECD-BE48-915240E3FD66}"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64DC00D-3E3A-445E-99FC-A6B2A68EABB6}" type="doc">
      <dgm:prSet loTypeId="urn:microsoft.com/office/officeart/2005/8/layout/arrow4" loCatId="process" qsTypeId="urn:microsoft.com/office/officeart/2005/8/quickstyle/simple1" qsCatId="simple" csTypeId="urn:microsoft.com/office/officeart/2005/8/colors/accent2_3" csCatId="accent2" phldr="1"/>
      <dgm:spPr/>
      <dgm:t>
        <a:bodyPr/>
        <a:lstStyle/>
        <a:p>
          <a:endParaRPr lang="en-US"/>
        </a:p>
      </dgm:t>
    </dgm:pt>
    <dgm:pt modelId="{33AE5726-7298-46D2-B0C0-136E2BFDEB7B}">
      <dgm:prSet phldrT="[Text]" custT="1"/>
      <dgm:spPr/>
      <dgm:t>
        <a:bodyPr/>
        <a:lstStyle/>
        <a:p>
          <a:endParaRPr lang="en-US" sz="1800" b="0" dirty="0"/>
        </a:p>
      </dgm:t>
    </dgm:pt>
    <dgm:pt modelId="{C2500003-2F68-47F3-88F1-A1C94C3D87DB}" type="sibTrans" cxnId="{48303622-F4EC-4F27-8E5B-8EABBBEF4E48}">
      <dgm:prSet/>
      <dgm:spPr/>
      <dgm:t>
        <a:bodyPr/>
        <a:lstStyle/>
        <a:p>
          <a:endParaRPr lang="en-US"/>
        </a:p>
      </dgm:t>
    </dgm:pt>
    <dgm:pt modelId="{2A36145D-441D-4A57-A940-78D5C85E4FA2}" type="parTrans" cxnId="{48303622-F4EC-4F27-8E5B-8EABBBEF4E48}">
      <dgm:prSet/>
      <dgm:spPr/>
      <dgm:t>
        <a:bodyPr/>
        <a:lstStyle/>
        <a:p>
          <a:endParaRPr lang="en-US"/>
        </a:p>
      </dgm:t>
    </dgm:pt>
    <dgm:pt modelId="{B2E595A0-BB4E-4E35-9522-DF945B1CADB8}">
      <dgm:prSet phldrT="[Text]" custT="1"/>
      <dgm:spPr/>
      <dgm:t>
        <a:bodyPr/>
        <a:lstStyle/>
        <a:p>
          <a:pPr defTabSz="533400">
            <a:lnSpc>
              <a:spcPct val="90000"/>
            </a:lnSpc>
            <a:spcBef>
              <a:spcPct val="0"/>
            </a:spcBef>
            <a:spcAft>
              <a:spcPct val="35000"/>
            </a:spcAft>
          </a:pPr>
          <a:endParaRPr lang="tr-TR" sz="1600" b="1" u="sng" dirty="0" smtClean="0">
            <a:latin typeface="Arial" pitchFamily="34" charset="0"/>
            <a:cs typeface="Arial" pitchFamily="34" charset="0"/>
          </a:endParaRPr>
        </a:p>
        <a:p>
          <a:pPr defTabSz="533400">
            <a:lnSpc>
              <a:spcPct val="90000"/>
            </a:lnSpc>
            <a:spcBef>
              <a:spcPct val="0"/>
            </a:spcBef>
            <a:spcAft>
              <a:spcPct val="35000"/>
            </a:spcAft>
          </a:pPr>
          <a:endParaRPr lang="tr-TR" sz="1600" b="0" dirty="0" smtClean="0">
            <a:latin typeface="Arial" pitchFamily="34" charset="0"/>
            <a:cs typeface="Arial" pitchFamily="34" charset="0"/>
          </a:endParaRPr>
        </a:p>
        <a:p>
          <a:pPr defTabSz="533400">
            <a:lnSpc>
              <a:spcPct val="100000"/>
            </a:lnSpc>
            <a:spcBef>
              <a:spcPct val="0"/>
            </a:spcBef>
            <a:spcAft>
              <a:spcPts val="0"/>
            </a:spcAft>
          </a:pPr>
          <a:endParaRPr lang="tr-TR" sz="1600" b="0" dirty="0" smtClean="0">
            <a:latin typeface="Arial" pitchFamily="34" charset="0"/>
            <a:cs typeface="Arial" pitchFamily="34" charset="0"/>
          </a:endParaRPr>
        </a:p>
        <a:p>
          <a:pPr defTabSz="533400">
            <a:lnSpc>
              <a:spcPct val="100000"/>
            </a:lnSpc>
            <a:spcBef>
              <a:spcPct val="0"/>
            </a:spcBef>
            <a:spcAft>
              <a:spcPct val="35000"/>
            </a:spcAft>
          </a:pPr>
          <a:endParaRPr lang="tr-TR" sz="1600" b="1" u="sng" dirty="0" smtClean="0">
            <a:latin typeface="Arial" pitchFamily="34" charset="0"/>
            <a:cs typeface="Arial" pitchFamily="34" charset="0"/>
          </a:endParaRPr>
        </a:p>
        <a:p>
          <a:pPr defTabSz="533400">
            <a:lnSpc>
              <a:spcPct val="100000"/>
            </a:lnSpc>
            <a:spcBef>
              <a:spcPct val="0"/>
            </a:spcBef>
            <a:spcAft>
              <a:spcPct val="35000"/>
            </a:spcAft>
          </a:pPr>
          <a:endParaRPr lang="tr-TR" sz="1600" b="1" u="sng" dirty="0" smtClean="0">
            <a:latin typeface="Arial" pitchFamily="34" charset="0"/>
            <a:cs typeface="Arial" pitchFamily="34" charset="0"/>
          </a:endParaRPr>
        </a:p>
        <a:p>
          <a:pPr defTabSz="533400">
            <a:lnSpc>
              <a:spcPct val="100000"/>
            </a:lnSpc>
            <a:spcBef>
              <a:spcPct val="0"/>
            </a:spcBef>
            <a:spcAft>
              <a:spcPct val="35000"/>
            </a:spcAft>
          </a:pPr>
          <a:endParaRPr lang="tr-TR" sz="1600" b="1" u="sng" dirty="0" smtClean="0">
            <a:latin typeface="Arial" pitchFamily="34" charset="0"/>
            <a:cs typeface="Arial" pitchFamily="34" charset="0"/>
          </a:endParaRPr>
        </a:p>
        <a:p>
          <a:pPr defTabSz="533400">
            <a:lnSpc>
              <a:spcPct val="100000"/>
            </a:lnSpc>
            <a:spcBef>
              <a:spcPct val="0"/>
            </a:spcBef>
            <a:spcAft>
              <a:spcPct val="35000"/>
            </a:spcAft>
          </a:pPr>
          <a:endParaRPr lang="tr-TR" sz="1600" b="1" u="sng" dirty="0" smtClean="0">
            <a:latin typeface="Arial" pitchFamily="34" charset="0"/>
            <a:cs typeface="Arial" pitchFamily="34" charset="0"/>
          </a:endParaRPr>
        </a:p>
        <a:p>
          <a:pPr defTabSz="533400">
            <a:lnSpc>
              <a:spcPct val="100000"/>
            </a:lnSpc>
            <a:spcBef>
              <a:spcPct val="0"/>
            </a:spcBef>
            <a:spcAft>
              <a:spcPct val="35000"/>
            </a:spcAft>
          </a:pPr>
          <a:endParaRPr lang="tr-TR" sz="1600" b="1" u="sng" dirty="0" smtClean="0">
            <a:latin typeface="Arial" pitchFamily="34" charset="0"/>
            <a:cs typeface="Arial" pitchFamily="34" charset="0"/>
          </a:endParaRPr>
        </a:p>
        <a:p>
          <a:pPr defTabSz="533400">
            <a:lnSpc>
              <a:spcPct val="100000"/>
            </a:lnSpc>
            <a:spcBef>
              <a:spcPct val="0"/>
            </a:spcBef>
            <a:spcAft>
              <a:spcPct val="35000"/>
            </a:spcAft>
          </a:pPr>
          <a:endParaRPr lang="tr-TR" sz="1600" b="1" u="sng" dirty="0" smtClean="0">
            <a:latin typeface="Arial" pitchFamily="34" charset="0"/>
            <a:cs typeface="Arial" pitchFamily="34" charset="0"/>
          </a:endParaRPr>
        </a:p>
        <a:p>
          <a:pPr defTabSz="533400">
            <a:lnSpc>
              <a:spcPct val="100000"/>
            </a:lnSpc>
            <a:spcBef>
              <a:spcPct val="0"/>
            </a:spcBef>
            <a:spcAft>
              <a:spcPct val="35000"/>
            </a:spcAft>
          </a:pPr>
          <a:endParaRPr lang="en-US" sz="1600" b="0" dirty="0">
            <a:latin typeface="Arial" pitchFamily="34" charset="0"/>
            <a:cs typeface="Arial" pitchFamily="34" charset="0"/>
          </a:endParaRPr>
        </a:p>
      </dgm:t>
    </dgm:pt>
    <dgm:pt modelId="{0A28C688-FFDD-41F8-A438-EE8735972A2C}" type="sibTrans" cxnId="{5A811C3B-4FCE-4B63-B7F2-CE71F1630409}">
      <dgm:prSet/>
      <dgm:spPr/>
      <dgm:t>
        <a:bodyPr/>
        <a:lstStyle/>
        <a:p>
          <a:endParaRPr lang="en-US"/>
        </a:p>
      </dgm:t>
    </dgm:pt>
    <dgm:pt modelId="{B6707322-A193-4BF6-BB59-27A31080E256}" type="parTrans" cxnId="{5A811C3B-4FCE-4B63-B7F2-CE71F1630409}">
      <dgm:prSet/>
      <dgm:spPr/>
      <dgm:t>
        <a:bodyPr/>
        <a:lstStyle/>
        <a:p>
          <a:endParaRPr lang="en-US"/>
        </a:p>
      </dgm:t>
    </dgm:pt>
    <dgm:pt modelId="{EE4655D6-CF4D-4586-9CDC-46B05A755CE2}" type="pres">
      <dgm:prSet presAssocID="{A64DC00D-3E3A-445E-99FC-A6B2A68EABB6}" presName="compositeShape" presStyleCnt="0">
        <dgm:presLayoutVars>
          <dgm:chMax val="2"/>
          <dgm:dir/>
          <dgm:resizeHandles val="exact"/>
        </dgm:presLayoutVars>
      </dgm:prSet>
      <dgm:spPr/>
      <dgm:t>
        <a:bodyPr/>
        <a:lstStyle/>
        <a:p>
          <a:endParaRPr lang="en-US"/>
        </a:p>
      </dgm:t>
    </dgm:pt>
    <dgm:pt modelId="{1A343D11-B196-49DB-BACA-AC5A16B9C479}" type="pres">
      <dgm:prSet presAssocID="{B2E595A0-BB4E-4E35-9522-DF945B1CADB8}" presName="upArrow" presStyleLbl="node1" presStyleIdx="0" presStyleCnt="2" custAng="5400000" custScaleX="85468" custScaleY="130811" custLinFactNeighborX="11580" custLinFactNeighborY="2084"/>
      <dgm:spPr>
        <a:prstGeom prst="star5">
          <a:avLst/>
        </a:prstGeom>
        <a:noFill/>
      </dgm:spPr>
      <dgm:t>
        <a:bodyPr/>
        <a:lstStyle/>
        <a:p>
          <a:endParaRPr lang="en-US"/>
        </a:p>
      </dgm:t>
    </dgm:pt>
    <dgm:pt modelId="{5501C2D2-094C-475C-BD6D-094EF5446128}" type="pres">
      <dgm:prSet presAssocID="{B2E595A0-BB4E-4E35-9522-DF945B1CADB8}" presName="upArrowText" presStyleLbl="revTx" presStyleIdx="0" presStyleCnt="2" custScaleX="105242" custScaleY="160196" custLinFactNeighborX="20334" custLinFactNeighborY="758">
        <dgm:presLayoutVars>
          <dgm:chMax val="0"/>
          <dgm:bulletEnabled val="1"/>
        </dgm:presLayoutVars>
      </dgm:prSet>
      <dgm:spPr/>
      <dgm:t>
        <a:bodyPr/>
        <a:lstStyle/>
        <a:p>
          <a:endParaRPr lang="en-US"/>
        </a:p>
      </dgm:t>
    </dgm:pt>
    <dgm:pt modelId="{9093653D-6AB2-40EB-BCCC-9B36FAFFBE27}" type="pres">
      <dgm:prSet presAssocID="{33AE5726-7298-46D2-B0C0-136E2BFDEB7B}" presName="downArrow" presStyleLbl="node1" presStyleIdx="1" presStyleCnt="2" custAng="5400000" custScaleX="71117" custScaleY="156359" custLinFactX="32726" custLinFactY="914" custLinFactNeighborX="100000" custLinFactNeighborY="100000"/>
      <dgm:spPr>
        <a:noFill/>
      </dgm:spPr>
    </dgm:pt>
    <dgm:pt modelId="{584BAD30-E280-4231-8EEB-2D25A7359F03}" type="pres">
      <dgm:prSet presAssocID="{33AE5726-7298-46D2-B0C0-136E2BFDEB7B}" presName="downArrowText" presStyleLbl="revTx" presStyleIdx="1" presStyleCnt="2" custScaleX="90184" custLinFactNeighborX="-83694" custLinFactNeighborY="15198">
        <dgm:presLayoutVars>
          <dgm:chMax val="0"/>
          <dgm:bulletEnabled val="1"/>
        </dgm:presLayoutVars>
      </dgm:prSet>
      <dgm:spPr/>
      <dgm:t>
        <a:bodyPr/>
        <a:lstStyle/>
        <a:p>
          <a:endParaRPr lang="en-US"/>
        </a:p>
      </dgm:t>
    </dgm:pt>
  </dgm:ptLst>
  <dgm:cxnLst>
    <dgm:cxn modelId="{5A811C3B-4FCE-4B63-B7F2-CE71F1630409}" srcId="{A64DC00D-3E3A-445E-99FC-A6B2A68EABB6}" destId="{B2E595A0-BB4E-4E35-9522-DF945B1CADB8}" srcOrd="0" destOrd="0" parTransId="{B6707322-A193-4BF6-BB59-27A31080E256}" sibTransId="{0A28C688-FFDD-41F8-A438-EE8735972A2C}"/>
    <dgm:cxn modelId="{A4D80AB3-A003-42EE-A871-95346F6F9F2A}" type="presOf" srcId="{A64DC00D-3E3A-445E-99FC-A6B2A68EABB6}" destId="{EE4655D6-CF4D-4586-9CDC-46B05A755CE2}" srcOrd="0" destOrd="0" presId="urn:microsoft.com/office/officeart/2005/8/layout/arrow4"/>
    <dgm:cxn modelId="{13359836-ADEA-4DC6-BCA4-A210C63AFB21}" type="presOf" srcId="{33AE5726-7298-46D2-B0C0-136E2BFDEB7B}" destId="{584BAD30-E280-4231-8EEB-2D25A7359F03}" srcOrd="0" destOrd="0" presId="urn:microsoft.com/office/officeart/2005/8/layout/arrow4"/>
    <dgm:cxn modelId="{E9359BB3-9AAD-4D08-9C7B-114FA4649542}" type="presOf" srcId="{B2E595A0-BB4E-4E35-9522-DF945B1CADB8}" destId="{5501C2D2-094C-475C-BD6D-094EF5446128}" srcOrd="0" destOrd="0" presId="urn:microsoft.com/office/officeart/2005/8/layout/arrow4"/>
    <dgm:cxn modelId="{48303622-F4EC-4F27-8E5B-8EABBBEF4E48}" srcId="{A64DC00D-3E3A-445E-99FC-A6B2A68EABB6}" destId="{33AE5726-7298-46D2-B0C0-136E2BFDEB7B}" srcOrd="1" destOrd="0" parTransId="{2A36145D-441D-4A57-A940-78D5C85E4FA2}" sibTransId="{C2500003-2F68-47F3-88F1-A1C94C3D87DB}"/>
    <dgm:cxn modelId="{33B13D4E-0DF7-4668-9531-6DDE690B45B8}" type="presParOf" srcId="{EE4655D6-CF4D-4586-9CDC-46B05A755CE2}" destId="{1A343D11-B196-49DB-BACA-AC5A16B9C479}" srcOrd="0" destOrd="0" presId="urn:microsoft.com/office/officeart/2005/8/layout/arrow4"/>
    <dgm:cxn modelId="{0A887989-9337-4411-8B7A-EE152E97869E}" type="presParOf" srcId="{EE4655D6-CF4D-4586-9CDC-46B05A755CE2}" destId="{5501C2D2-094C-475C-BD6D-094EF5446128}" srcOrd="1" destOrd="0" presId="urn:microsoft.com/office/officeart/2005/8/layout/arrow4"/>
    <dgm:cxn modelId="{149D6023-E04A-4B97-A7A5-901BA4634C1E}" type="presParOf" srcId="{EE4655D6-CF4D-4586-9CDC-46B05A755CE2}" destId="{9093653D-6AB2-40EB-BCCC-9B36FAFFBE27}" srcOrd="2" destOrd="0" presId="urn:microsoft.com/office/officeart/2005/8/layout/arrow4"/>
    <dgm:cxn modelId="{D62B2E43-01C7-4E99-A32C-3A59F218EECB}" type="presParOf" srcId="{EE4655D6-CF4D-4586-9CDC-46B05A755CE2}" destId="{584BAD30-E280-4231-8EEB-2D25A7359F03}" srcOrd="3" destOrd="0" presId="urn:microsoft.com/office/officeart/2005/8/layout/arrow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B0E3619-17DC-44BC-8860-CA983BA4E1F4}" type="doc">
      <dgm:prSet loTypeId="urn:microsoft.com/office/officeart/2005/8/layout/vList5" loCatId="list" qsTypeId="urn:microsoft.com/office/officeart/2005/8/quickstyle/simple1" qsCatId="simple" csTypeId="urn:microsoft.com/office/officeart/2005/8/colors/accent2_2" csCatId="accent2" phldr="1"/>
      <dgm:spPr/>
      <dgm:t>
        <a:bodyPr/>
        <a:lstStyle/>
        <a:p>
          <a:endParaRPr lang="en-US"/>
        </a:p>
      </dgm:t>
    </dgm:pt>
    <dgm:pt modelId="{D34AB63D-4D47-4A6F-950C-CA8F595111BE}">
      <dgm:prSet phldrT="[Text]"/>
      <dgm:spPr>
        <a:solidFill>
          <a:srgbClr val="1D2A63"/>
        </a:solidFill>
      </dgm:spPr>
      <dgm:t>
        <a:bodyPr/>
        <a:lstStyle/>
        <a:p>
          <a:pPr>
            <a:lnSpc>
              <a:spcPct val="100000"/>
            </a:lnSpc>
            <a:spcAft>
              <a:spcPts val="0"/>
            </a:spcAft>
          </a:pPr>
          <a:r>
            <a:rPr lang="en-US" b="1" u="none" dirty="0" smtClean="0">
              <a:latin typeface="Arial" pitchFamily="34" charset="0"/>
              <a:cs typeface="Arial" pitchFamily="34" charset="0"/>
            </a:rPr>
            <a:t>Banks’ Corporate Management  Principles Regulation</a:t>
          </a:r>
          <a:endParaRPr lang="tr-TR" b="1" u="none" dirty="0" smtClean="0">
            <a:latin typeface="Arial" pitchFamily="34" charset="0"/>
            <a:cs typeface="Arial" pitchFamily="34" charset="0"/>
          </a:endParaRPr>
        </a:p>
        <a:p>
          <a:pPr>
            <a:lnSpc>
              <a:spcPct val="100000"/>
            </a:lnSpc>
            <a:spcAft>
              <a:spcPts val="0"/>
            </a:spcAft>
          </a:pPr>
          <a:r>
            <a:rPr lang="tr-TR" b="1" u="none" dirty="0" smtClean="0">
              <a:latin typeface="Arial" pitchFamily="34" charset="0"/>
              <a:cs typeface="Arial" pitchFamily="34" charset="0"/>
            </a:rPr>
            <a:t> (09/06/2011)</a:t>
          </a:r>
          <a:r>
            <a:rPr lang="en-US" b="1" u="none" dirty="0" smtClean="0">
              <a:latin typeface="Arial" pitchFamily="34" charset="0"/>
              <a:cs typeface="Arial" pitchFamily="34" charset="0"/>
            </a:rPr>
            <a:t> </a:t>
          </a:r>
          <a:endParaRPr lang="en-US" u="none" dirty="0"/>
        </a:p>
      </dgm:t>
    </dgm:pt>
    <dgm:pt modelId="{1DDA084A-606B-41D8-96ED-A2A21034E4D0}" type="parTrans" cxnId="{D0966516-522B-47EB-B168-0936C0B29413}">
      <dgm:prSet/>
      <dgm:spPr/>
      <dgm:t>
        <a:bodyPr/>
        <a:lstStyle/>
        <a:p>
          <a:endParaRPr lang="en-US"/>
        </a:p>
      </dgm:t>
    </dgm:pt>
    <dgm:pt modelId="{9BD514E6-B2D2-41DC-A67D-777AF9B4443E}" type="sibTrans" cxnId="{D0966516-522B-47EB-B168-0936C0B29413}">
      <dgm:prSet/>
      <dgm:spPr/>
      <dgm:t>
        <a:bodyPr/>
        <a:lstStyle/>
        <a:p>
          <a:endParaRPr lang="en-US"/>
        </a:p>
      </dgm:t>
    </dgm:pt>
    <dgm:pt modelId="{2091CAA0-F2C8-4A9C-B2DF-FE9BCB213FB9}">
      <dgm:prSet phldrT="[Text]"/>
      <dgm:spPr/>
      <dgm:t>
        <a:bodyPr/>
        <a:lstStyle/>
        <a:p>
          <a:r>
            <a:rPr lang="en-US" b="1" noProof="0" dirty="0" smtClean="0">
              <a:latin typeface="Arial" pitchFamily="34" charset="0"/>
              <a:cs typeface="Arial" pitchFamily="34" charset="0"/>
            </a:rPr>
            <a:t>Some of the </a:t>
          </a:r>
          <a:r>
            <a:rPr lang="en-US" b="1" noProof="0" dirty="0" err="1" smtClean="0">
              <a:latin typeface="Arial" pitchFamily="34" charset="0"/>
              <a:cs typeface="Arial" pitchFamily="34" charset="0"/>
            </a:rPr>
            <a:t>provisons</a:t>
          </a:r>
          <a:r>
            <a:rPr lang="en-US" b="1" noProof="0" dirty="0" smtClean="0">
              <a:latin typeface="Arial" pitchFamily="34" charset="0"/>
              <a:cs typeface="Arial" pitchFamily="34" charset="0"/>
            </a:rPr>
            <a:t> related to the RENUMERATION policies were added.</a:t>
          </a:r>
          <a:endParaRPr lang="en-US" b="1" noProof="0" dirty="0"/>
        </a:p>
      </dgm:t>
    </dgm:pt>
    <dgm:pt modelId="{41A7BC4C-72EC-4EDC-A4C5-33F2267F261A}" type="parTrans" cxnId="{4156DEBD-2860-4EA5-BA70-7793C52F23A3}">
      <dgm:prSet/>
      <dgm:spPr/>
      <dgm:t>
        <a:bodyPr/>
        <a:lstStyle/>
        <a:p>
          <a:endParaRPr lang="en-US"/>
        </a:p>
      </dgm:t>
    </dgm:pt>
    <dgm:pt modelId="{29E40683-146D-4F4E-A80D-2FAEE4680889}" type="sibTrans" cxnId="{4156DEBD-2860-4EA5-BA70-7793C52F23A3}">
      <dgm:prSet/>
      <dgm:spPr/>
      <dgm:t>
        <a:bodyPr/>
        <a:lstStyle/>
        <a:p>
          <a:endParaRPr lang="en-US"/>
        </a:p>
      </dgm:t>
    </dgm:pt>
    <dgm:pt modelId="{0F827573-92B9-4CD8-8553-02C357635DF4}">
      <dgm:prSet phldrT="[Text]"/>
      <dgm:spPr>
        <a:solidFill>
          <a:srgbClr val="1D2A63"/>
        </a:solidFill>
      </dgm:spPr>
      <dgm:t>
        <a:bodyPr/>
        <a:lstStyle/>
        <a:p>
          <a:pPr>
            <a:lnSpc>
              <a:spcPct val="100000"/>
            </a:lnSpc>
            <a:spcAft>
              <a:spcPts val="0"/>
            </a:spcAft>
          </a:pPr>
          <a:r>
            <a:rPr lang="en-US" b="1" u="none" dirty="0" smtClean="0">
              <a:latin typeface="Arial" pitchFamily="34" charset="0"/>
              <a:cs typeface="Arial" pitchFamily="34" charset="0"/>
            </a:rPr>
            <a:t>Own Funds Regulation </a:t>
          </a:r>
          <a:r>
            <a:rPr lang="tr-TR" b="1" u="none" dirty="0" smtClean="0">
              <a:latin typeface="Arial" pitchFamily="34" charset="0"/>
              <a:cs typeface="Arial" pitchFamily="34" charset="0"/>
            </a:rPr>
            <a:t>(10</a:t>
          </a:r>
          <a:r>
            <a:rPr lang="en-US" b="1" u="none" dirty="0" smtClean="0">
              <a:latin typeface="Arial" pitchFamily="34" charset="0"/>
              <a:cs typeface="Arial" pitchFamily="34" charset="0"/>
            </a:rPr>
            <a:t>/0</a:t>
          </a:r>
          <a:r>
            <a:rPr lang="tr-TR" b="1" u="none" dirty="0" smtClean="0">
              <a:latin typeface="Arial" pitchFamily="34" charset="0"/>
              <a:cs typeface="Arial" pitchFamily="34" charset="0"/>
            </a:rPr>
            <a:t>3</a:t>
          </a:r>
          <a:r>
            <a:rPr lang="en-US" b="1" u="none" dirty="0" smtClean="0">
              <a:latin typeface="Arial" pitchFamily="34" charset="0"/>
              <a:cs typeface="Arial" pitchFamily="34" charset="0"/>
            </a:rPr>
            <a:t>/2011</a:t>
          </a:r>
          <a:r>
            <a:rPr lang="tr-TR" b="1" u="none" dirty="0" smtClean="0">
              <a:latin typeface="Arial" pitchFamily="34" charset="0"/>
              <a:cs typeface="Arial" pitchFamily="34" charset="0"/>
            </a:rPr>
            <a:t>)</a:t>
          </a:r>
          <a:r>
            <a:rPr lang="en-US" b="1" u="none" dirty="0" smtClean="0">
              <a:latin typeface="Arial" pitchFamily="34" charset="0"/>
              <a:cs typeface="Arial" pitchFamily="34" charset="0"/>
            </a:rPr>
            <a:t> </a:t>
          </a:r>
          <a:endParaRPr lang="en-US" u="none" dirty="0"/>
        </a:p>
      </dgm:t>
    </dgm:pt>
    <dgm:pt modelId="{7588E712-F3CD-4F19-94CB-58BBE303C541}" type="parTrans" cxnId="{FCD8E223-92FA-4C74-9C1E-5DD519A9DE4E}">
      <dgm:prSet/>
      <dgm:spPr/>
      <dgm:t>
        <a:bodyPr/>
        <a:lstStyle/>
        <a:p>
          <a:endParaRPr lang="en-US"/>
        </a:p>
      </dgm:t>
    </dgm:pt>
    <dgm:pt modelId="{524FFBAA-6FDC-4185-8ECE-7A66DA63E271}" type="sibTrans" cxnId="{FCD8E223-92FA-4C74-9C1E-5DD519A9DE4E}">
      <dgm:prSet/>
      <dgm:spPr/>
      <dgm:t>
        <a:bodyPr/>
        <a:lstStyle/>
        <a:p>
          <a:endParaRPr lang="en-US"/>
        </a:p>
      </dgm:t>
    </dgm:pt>
    <dgm:pt modelId="{229DD22C-61F9-4B90-A970-6DCB509D5445}">
      <dgm:prSet phldrT="[Text]"/>
      <dgm:spPr/>
      <dgm:t>
        <a:bodyPr/>
        <a:lstStyle/>
        <a:p>
          <a:r>
            <a:rPr lang="en-US" b="1" dirty="0" smtClean="0">
              <a:latin typeface="Arial" pitchFamily="34" charset="0"/>
              <a:cs typeface="Arial" pitchFamily="34" charset="0"/>
            </a:rPr>
            <a:t>The limits on Tier 1 and Tier 2 capital were changed.</a:t>
          </a:r>
          <a:endParaRPr lang="en-US" b="1" dirty="0"/>
        </a:p>
      </dgm:t>
    </dgm:pt>
    <dgm:pt modelId="{84E52B76-B704-4957-9A67-4786B3544AE6}" type="parTrans" cxnId="{3666B548-9687-44A6-A3DA-D2D2E2EDF213}">
      <dgm:prSet/>
      <dgm:spPr/>
      <dgm:t>
        <a:bodyPr/>
        <a:lstStyle/>
        <a:p>
          <a:endParaRPr lang="en-US"/>
        </a:p>
      </dgm:t>
    </dgm:pt>
    <dgm:pt modelId="{4FE52DFF-08B3-408E-907C-C665DAECB246}" type="sibTrans" cxnId="{3666B548-9687-44A6-A3DA-D2D2E2EDF213}">
      <dgm:prSet/>
      <dgm:spPr/>
      <dgm:t>
        <a:bodyPr/>
        <a:lstStyle/>
        <a:p>
          <a:endParaRPr lang="en-US"/>
        </a:p>
      </dgm:t>
    </dgm:pt>
    <dgm:pt modelId="{C9BD54EA-155A-4BD8-AD74-7184E641ACA0}">
      <dgm:prSet phldrT="[Text]"/>
      <dgm:spPr>
        <a:solidFill>
          <a:srgbClr val="1D2A63"/>
        </a:solidFill>
      </dgm:spPr>
      <dgm:t>
        <a:bodyPr/>
        <a:lstStyle/>
        <a:p>
          <a:pPr>
            <a:lnSpc>
              <a:spcPct val="100000"/>
            </a:lnSpc>
            <a:spcAft>
              <a:spcPts val="0"/>
            </a:spcAft>
          </a:pPr>
          <a:r>
            <a:rPr lang="en-US" b="1" u="none" dirty="0" smtClean="0">
              <a:latin typeface="Arial" pitchFamily="34" charset="0"/>
              <a:cs typeface="Arial" pitchFamily="34" charset="0"/>
            </a:rPr>
            <a:t>Interest Rate Risk in the Banking Book Regulation </a:t>
          </a:r>
          <a:r>
            <a:rPr lang="tr-TR" b="1" u="none" dirty="0" smtClean="0">
              <a:latin typeface="Arial" pitchFamily="34" charset="0"/>
              <a:cs typeface="Arial" pitchFamily="34" charset="0"/>
            </a:rPr>
            <a:t>(23/08/2011)</a:t>
          </a:r>
          <a:endParaRPr lang="en-US" u="none" dirty="0"/>
        </a:p>
      </dgm:t>
    </dgm:pt>
    <dgm:pt modelId="{A7DEC9DA-C43A-49FE-8192-37D86B4C5709}" type="parTrans" cxnId="{A384F492-C9EF-431D-B46F-D2A6EB496D63}">
      <dgm:prSet/>
      <dgm:spPr/>
      <dgm:t>
        <a:bodyPr/>
        <a:lstStyle/>
        <a:p>
          <a:endParaRPr lang="en-US"/>
        </a:p>
      </dgm:t>
    </dgm:pt>
    <dgm:pt modelId="{9DCB9FBF-35C2-4BA9-95A3-46063840E1EF}" type="sibTrans" cxnId="{A384F492-C9EF-431D-B46F-D2A6EB496D63}">
      <dgm:prSet/>
      <dgm:spPr/>
      <dgm:t>
        <a:bodyPr/>
        <a:lstStyle/>
        <a:p>
          <a:endParaRPr lang="en-US"/>
        </a:p>
      </dgm:t>
    </dgm:pt>
    <dgm:pt modelId="{1B9F9541-6785-48BE-83E5-338E58F27770}">
      <dgm:prSet phldrT="[Text]"/>
      <dgm:spPr/>
      <dgm:t>
        <a:bodyPr/>
        <a:lstStyle/>
        <a:p>
          <a:r>
            <a:rPr lang="en-US" b="1" noProof="0" dirty="0" smtClean="0">
              <a:latin typeface="Arial" pitchFamily="34" charset="0"/>
              <a:cs typeface="Arial" pitchFamily="34" charset="0"/>
            </a:rPr>
            <a:t>Provisions regarding the measurement of  the interest rate risk that arise from the on and off balance sheet positions in the banking book by using standard shock approach were set out.</a:t>
          </a:r>
          <a:endParaRPr lang="en-US" b="1" noProof="0" dirty="0"/>
        </a:p>
      </dgm:t>
    </dgm:pt>
    <dgm:pt modelId="{499D3AA1-52DE-4359-830A-93C66C0DF679}" type="parTrans" cxnId="{7EB8B9B7-CDB0-4622-BCB1-A5F4174EF68D}">
      <dgm:prSet/>
      <dgm:spPr/>
      <dgm:t>
        <a:bodyPr/>
        <a:lstStyle/>
        <a:p>
          <a:endParaRPr lang="en-US"/>
        </a:p>
      </dgm:t>
    </dgm:pt>
    <dgm:pt modelId="{C83BE495-C878-47B4-BE85-4597644DE418}" type="sibTrans" cxnId="{7EB8B9B7-CDB0-4622-BCB1-A5F4174EF68D}">
      <dgm:prSet/>
      <dgm:spPr/>
      <dgm:t>
        <a:bodyPr/>
        <a:lstStyle/>
        <a:p>
          <a:endParaRPr lang="en-US"/>
        </a:p>
      </dgm:t>
    </dgm:pt>
    <dgm:pt modelId="{4AB8E1D6-3E1D-43B1-81E6-590B06812F18}">
      <dgm:prSet phldrT="[Text]"/>
      <dgm:spPr>
        <a:solidFill>
          <a:srgbClr val="1D2A63"/>
        </a:solidFill>
      </dgm:spPr>
      <dgm:t>
        <a:bodyPr/>
        <a:lstStyle/>
        <a:p>
          <a:pPr>
            <a:lnSpc>
              <a:spcPct val="100000"/>
            </a:lnSpc>
            <a:spcAft>
              <a:spcPts val="0"/>
            </a:spcAft>
          </a:pPr>
          <a:r>
            <a:rPr lang="en-US" b="1" u="none" dirty="0" smtClean="0">
              <a:latin typeface="Arial" pitchFamily="34" charset="0"/>
              <a:cs typeface="Arial" pitchFamily="34" charset="0"/>
            </a:rPr>
            <a:t>Rating Agencies Regulation</a:t>
          </a:r>
          <a:endParaRPr lang="tr-TR" b="1" u="none" dirty="0" smtClean="0">
            <a:latin typeface="Arial" pitchFamily="34" charset="0"/>
            <a:cs typeface="Arial" pitchFamily="34" charset="0"/>
          </a:endParaRPr>
        </a:p>
        <a:p>
          <a:pPr>
            <a:lnSpc>
              <a:spcPct val="100000"/>
            </a:lnSpc>
            <a:spcAft>
              <a:spcPts val="0"/>
            </a:spcAft>
          </a:pPr>
          <a:r>
            <a:rPr lang="tr-TR" b="1" u="none" dirty="0" smtClean="0">
              <a:latin typeface="Arial" pitchFamily="34" charset="0"/>
              <a:cs typeface="Arial" pitchFamily="34" charset="0"/>
            </a:rPr>
            <a:t> (17/04/2012)</a:t>
          </a:r>
          <a:r>
            <a:rPr lang="en-US" b="1" u="none" dirty="0" smtClean="0">
              <a:latin typeface="Arial" pitchFamily="34" charset="0"/>
              <a:cs typeface="Arial" pitchFamily="34" charset="0"/>
            </a:rPr>
            <a:t> </a:t>
          </a:r>
          <a:endParaRPr lang="en-US" u="none" dirty="0"/>
        </a:p>
      </dgm:t>
    </dgm:pt>
    <dgm:pt modelId="{425A7602-D21B-4433-8D7E-0AF15F53AB89}" type="parTrans" cxnId="{E6C44010-DF17-4EEF-BF91-F86F02C6AD0F}">
      <dgm:prSet/>
      <dgm:spPr/>
      <dgm:t>
        <a:bodyPr/>
        <a:lstStyle/>
        <a:p>
          <a:endParaRPr lang="en-US"/>
        </a:p>
      </dgm:t>
    </dgm:pt>
    <dgm:pt modelId="{C7E95800-A4E4-438A-8400-CF50180A9A90}" type="sibTrans" cxnId="{E6C44010-DF17-4EEF-BF91-F86F02C6AD0F}">
      <dgm:prSet/>
      <dgm:spPr/>
      <dgm:t>
        <a:bodyPr/>
        <a:lstStyle/>
        <a:p>
          <a:endParaRPr lang="en-US"/>
        </a:p>
      </dgm:t>
    </dgm:pt>
    <dgm:pt modelId="{7A4DD897-335D-460F-ABFD-6B1C027D1045}">
      <dgm:prSet phldrT="[Text]"/>
      <dgm:spPr>
        <a:solidFill>
          <a:srgbClr val="1D2A63"/>
        </a:solidFill>
      </dgm:spPr>
      <dgm:t>
        <a:bodyPr/>
        <a:lstStyle/>
        <a:p>
          <a:pPr>
            <a:lnSpc>
              <a:spcPct val="100000"/>
            </a:lnSpc>
            <a:spcAft>
              <a:spcPts val="0"/>
            </a:spcAft>
          </a:pPr>
          <a:r>
            <a:rPr lang="tr-TR" b="1" u="none" dirty="0" err="1" smtClean="0">
              <a:latin typeface="Arial" pitchFamily="34" charset="0"/>
              <a:cs typeface="Arial" pitchFamily="34" charset="0"/>
            </a:rPr>
            <a:t>Communiqué</a:t>
          </a:r>
          <a:r>
            <a:rPr lang="tr-TR" b="1" u="none" dirty="0" smtClean="0">
              <a:latin typeface="Arial" pitchFamily="34" charset="0"/>
              <a:cs typeface="Arial" pitchFamily="34" charset="0"/>
            </a:rPr>
            <a:t> of </a:t>
          </a:r>
          <a:r>
            <a:rPr lang="en-US" b="1" u="none" dirty="0" smtClean="0">
              <a:latin typeface="Arial" pitchFamily="34" charset="0"/>
              <a:cs typeface="Arial" pitchFamily="34" charset="0"/>
            </a:rPr>
            <a:t>Management of Credit Risk</a:t>
          </a:r>
          <a:r>
            <a:rPr lang="tr-TR" b="1" u="none" dirty="0" smtClean="0">
              <a:latin typeface="Arial" pitchFamily="34" charset="0"/>
              <a:cs typeface="Arial" pitchFamily="34" charset="0"/>
            </a:rPr>
            <a:t> </a:t>
          </a:r>
        </a:p>
        <a:p>
          <a:pPr>
            <a:lnSpc>
              <a:spcPct val="100000"/>
            </a:lnSpc>
            <a:spcAft>
              <a:spcPts val="0"/>
            </a:spcAft>
          </a:pPr>
          <a:r>
            <a:rPr lang="tr-TR" b="1" u="none" dirty="0" smtClean="0">
              <a:latin typeface="Arial" pitchFamily="34" charset="0"/>
              <a:cs typeface="Arial" pitchFamily="34" charset="0"/>
            </a:rPr>
            <a:t>(</a:t>
          </a:r>
          <a:r>
            <a:rPr lang="tr-TR" b="1" u="none" dirty="0" err="1" smtClean="0">
              <a:latin typeface="Arial" pitchFamily="34" charset="0"/>
              <a:cs typeface="Arial" pitchFamily="34" charset="0"/>
            </a:rPr>
            <a:t>Draft</a:t>
          </a:r>
          <a:r>
            <a:rPr lang="tr-TR" b="1" u="none" dirty="0" smtClean="0">
              <a:latin typeface="Arial" pitchFamily="34" charset="0"/>
              <a:cs typeface="Arial" pitchFamily="34" charset="0"/>
            </a:rPr>
            <a:t>)</a:t>
          </a:r>
          <a:endParaRPr lang="en-US" u="none" dirty="0"/>
        </a:p>
      </dgm:t>
    </dgm:pt>
    <dgm:pt modelId="{92F172CC-D668-432B-960C-51B3A9B0E0BB}" type="parTrans" cxnId="{FCA5EF61-4F2D-4E98-89C0-ED59F17163B0}">
      <dgm:prSet/>
      <dgm:spPr/>
      <dgm:t>
        <a:bodyPr/>
        <a:lstStyle/>
        <a:p>
          <a:endParaRPr lang="en-US"/>
        </a:p>
      </dgm:t>
    </dgm:pt>
    <dgm:pt modelId="{12C8CBD1-A6C2-4AE7-93B0-152F8B3E9813}" type="sibTrans" cxnId="{FCA5EF61-4F2D-4E98-89C0-ED59F17163B0}">
      <dgm:prSet/>
      <dgm:spPr/>
      <dgm:t>
        <a:bodyPr/>
        <a:lstStyle/>
        <a:p>
          <a:endParaRPr lang="en-US"/>
        </a:p>
      </dgm:t>
    </dgm:pt>
    <dgm:pt modelId="{76963419-8B82-4CC6-AD78-57EBBEB28714}">
      <dgm:prSet phldrT="[Text]"/>
      <dgm:spPr/>
      <dgm:t>
        <a:bodyPr/>
        <a:lstStyle/>
        <a:p>
          <a:r>
            <a:rPr lang="en-US" b="1" noProof="0" dirty="0" smtClean="0">
              <a:latin typeface="Arial" pitchFamily="34" charset="0"/>
              <a:cs typeface="Arial" pitchFamily="34" charset="0"/>
            </a:rPr>
            <a:t>Provisions related to validation of rating methods are reviewed.</a:t>
          </a:r>
          <a:endParaRPr lang="en-US" b="1" noProof="0" dirty="0"/>
        </a:p>
      </dgm:t>
    </dgm:pt>
    <dgm:pt modelId="{C909779A-2BDE-49AC-B812-C8B44932ABF9}" type="parTrans" cxnId="{F6441D6A-7141-484A-B57F-834D503C7364}">
      <dgm:prSet/>
      <dgm:spPr/>
      <dgm:t>
        <a:bodyPr/>
        <a:lstStyle/>
        <a:p>
          <a:endParaRPr lang="en-US"/>
        </a:p>
      </dgm:t>
    </dgm:pt>
    <dgm:pt modelId="{526C4A28-91FA-43B9-8F9A-4BABDD81EB71}" type="sibTrans" cxnId="{F6441D6A-7141-484A-B57F-834D503C7364}">
      <dgm:prSet/>
      <dgm:spPr/>
      <dgm:t>
        <a:bodyPr/>
        <a:lstStyle/>
        <a:p>
          <a:endParaRPr lang="en-US"/>
        </a:p>
      </dgm:t>
    </dgm:pt>
    <dgm:pt modelId="{99821D84-8509-462B-9D68-87F82EC6916D}">
      <dgm:prSet phldrT="[Text]"/>
      <dgm:spPr/>
      <dgm:t>
        <a:bodyPr/>
        <a:lstStyle/>
        <a:p>
          <a:pPr algn="just"/>
          <a:r>
            <a:rPr lang="en-US" b="1" dirty="0" smtClean="0">
              <a:latin typeface="Arial" pitchFamily="34" charset="0"/>
              <a:cs typeface="Arial" pitchFamily="34" charset="0"/>
            </a:rPr>
            <a:t>Provisions to provide the sound and efficient management of credit risk were arranged. </a:t>
          </a:r>
          <a:endParaRPr lang="en-US" b="1" dirty="0"/>
        </a:p>
      </dgm:t>
    </dgm:pt>
    <dgm:pt modelId="{462E97EF-958A-4922-A58B-5A00922C6FFE}" type="parTrans" cxnId="{2473BC3B-9E92-4BAB-B0F2-42EBCF4906F6}">
      <dgm:prSet/>
      <dgm:spPr/>
      <dgm:t>
        <a:bodyPr/>
        <a:lstStyle/>
        <a:p>
          <a:endParaRPr lang="en-US"/>
        </a:p>
      </dgm:t>
    </dgm:pt>
    <dgm:pt modelId="{0C5BD3E6-D623-43ED-84B9-35230714F83B}" type="sibTrans" cxnId="{2473BC3B-9E92-4BAB-B0F2-42EBCF4906F6}">
      <dgm:prSet/>
      <dgm:spPr/>
      <dgm:t>
        <a:bodyPr/>
        <a:lstStyle/>
        <a:p>
          <a:endParaRPr lang="en-US"/>
        </a:p>
      </dgm:t>
    </dgm:pt>
    <dgm:pt modelId="{AB9461FB-E4D1-44C9-9295-FE9DF57BB9F2}" type="pres">
      <dgm:prSet presAssocID="{DB0E3619-17DC-44BC-8860-CA983BA4E1F4}" presName="Name0" presStyleCnt="0">
        <dgm:presLayoutVars>
          <dgm:dir/>
          <dgm:animLvl val="lvl"/>
          <dgm:resizeHandles val="exact"/>
        </dgm:presLayoutVars>
      </dgm:prSet>
      <dgm:spPr/>
      <dgm:t>
        <a:bodyPr/>
        <a:lstStyle/>
        <a:p>
          <a:endParaRPr lang="en-US"/>
        </a:p>
      </dgm:t>
    </dgm:pt>
    <dgm:pt modelId="{E48C6A83-1C97-48D7-A4A8-C24A25D21A09}" type="pres">
      <dgm:prSet presAssocID="{D34AB63D-4D47-4A6F-950C-CA8F595111BE}" presName="linNode" presStyleCnt="0"/>
      <dgm:spPr/>
    </dgm:pt>
    <dgm:pt modelId="{7A34CB03-9F44-4849-A805-8C2A574E67CE}" type="pres">
      <dgm:prSet presAssocID="{D34AB63D-4D47-4A6F-950C-CA8F595111BE}" presName="parentText" presStyleLbl="node1" presStyleIdx="0" presStyleCnt="5">
        <dgm:presLayoutVars>
          <dgm:chMax val="1"/>
          <dgm:bulletEnabled val="1"/>
        </dgm:presLayoutVars>
      </dgm:prSet>
      <dgm:spPr/>
      <dgm:t>
        <a:bodyPr/>
        <a:lstStyle/>
        <a:p>
          <a:endParaRPr lang="en-US"/>
        </a:p>
      </dgm:t>
    </dgm:pt>
    <dgm:pt modelId="{E3B612EE-6D8D-4EBC-9276-64BC2AE7A6FC}" type="pres">
      <dgm:prSet presAssocID="{D34AB63D-4D47-4A6F-950C-CA8F595111BE}" presName="descendantText" presStyleLbl="alignAccFollowNode1" presStyleIdx="0" presStyleCnt="5" custLinFactNeighborX="1140" custLinFactNeighborY="-1624">
        <dgm:presLayoutVars>
          <dgm:bulletEnabled val="1"/>
        </dgm:presLayoutVars>
      </dgm:prSet>
      <dgm:spPr/>
      <dgm:t>
        <a:bodyPr/>
        <a:lstStyle/>
        <a:p>
          <a:endParaRPr lang="en-US"/>
        </a:p>
      </dgm:t>
    </dgm:pt>
    <dgm:pt modelId="{2981AFD6-5515-4126-B224-9AE1C194E944}" type="pres">
      <dgm:prSet presAssocID="{9BD514E6-B2D2-41DC-A67D-777AF9B4443E}" presName="sp" presStyleCnt="0"/>
      <dgm:spPr/>
    </dgm:pt>
    <dgm:pt modelId="{1462F51D-1A40-446C-B407-5DB213B35838}" type="pres">
      <dgm:prSet presAssocID="{0F827573-92B9-4CD8-8553-02C357635DF4}" presName="linNode" presStyleCnt="0"/>
      <dgm:spPr/>
    </dgm:pt>
    <dgm:pt modelId="{64C4344D-394D-483A-987E-A69583EAEDFD}" type="pres">
      <dgm:prSet presAssocID="{0F827573-92B9-4CD8-8553-02C357635DF4}" presName="parentText" presStyleLbl="node1" presStyleIdx="1" presStyleCnt="5">
        <dgm:presLayoutVars>
          <dgm:chMax val="1"/>
          <dgm:bulletEnabled val="1"/>
        </dgm:presLayoutVars>
      </dgm:prSet>
      <dgm:spPr/>
      <dgm:t>
        <a:bodyPr/>
        <a:lstStyle/>
        <a:p>
          <a:endParaRPr lang="en-US"/>
        </a:p>
      </dgm:t>
    </dgm:pt>
    <dgm:pt modelId="{AF9DD197-9119-4175-AA63-65796ECA555E}" type="pres">
      <dgm:prSet presAssocID="{0F827573-92B9-4CD8-8553-02C357635DF4}" presName="descendantText" presStyleLbl="alignAccFollowNode1" presStyleIdx="1" presStyleCnt="5">
        <dgm:presLayoutVars>
          <dgm:bulletEnabled val="1"/>
        </dgm:presLayoutVars>
      </dgm:prSet>
      <dgm:spPr/>
      <dgm:t>
        <a:bodyPr/>
        <a:lstStyle/>
        <a:p>
          <a:endParaRPr lang="en-US"/>
        </a:p>
      </dgm:t>
    </dgm:pt>
    <dgm:pt modelId="{55DC8CE1-5889-4256-BD5D-38825B7BEF53}" type="pres">
      <dgm:prSet presAssocID="{524FFBAA-6FDC-4185-8ECE-7A66DA63E271}" presName="sp" presStyleCnt="0"/>
      <dgm:spPr/>
    </dgm:pt>
    <dgm:pt modelId="{57FF9E21-84B4-486C-B3AE-7D7D58E863D8}" type="pres">
      <dgm:prSet presAssocID="{C9BD54EA-155A-4BD8-AD74-7184E641ACA0}" presName="linNode" presStyleCnt="0"/>
      <dgm:spPr/>
    </dgm:pt>
    <dgm:pt modelId="{C93B7F48-9751-4F04-86B1-7A75F0A5B998}" type="pres">
      <dgm:prSet presAssocID="{C9BD54EA-155A-4BD8-AD74-7184E641ACA0}" presName="parentText" presStyleLbl="node1" presStyleIdx="2" presStyleCnt="5">
        <dgm:presLayoutVars>
          <dgm:chMax val="1"/>
          <dgm:bulletEnabled val="1"/>
        </dgm:presLayoutVars>
      </dgm:prSet>
      <dgm:spPr/>
      <dgm:t>
        <a:bodyPr/>
        <a:lstStyle/>
        <a:p>
          <a:endParaRPr lang="en-US"/>
        </a:p>
      </dgm:t>
    </dgm:pt>
    <dgm:pt modelId="{9C947ABF-2E9B-42A3-80ED-B06ECDC01B51}" type="pres">
      <dgm:prSet presAssocID="{C9BD54EA-155A-4BD8-AD74-7184E641ACA0}" presName="descendantText" presStyleLbl="alignAccFollowNode1" presStyleIdx="2" presStyleCnt="5" custLinFactNeighborX="1140" custLinFactNeighborY="775">
        <dgm:presLayoutVars>
          <dgm:bulletEnabled val="1"/>
        </dgm:presLayoutVars>
      </dgm:prSet>
      <dgm:spPr/>
      <dgm:t>
        <a:bodyPr/>
        <a:lstStyle/>
        <a:p>
          <a:endParaRPr lang="en-US"/>
        </a:p>
      </dgm:t>
    </dgm:pt>
    <dgm:pt modelId="{37ED517A-147A-4E1A-A61D-FDE91AB91704}" type="pres">
      <dgm:prSet presAssocID="{9DCB9FBF-35C2-4BA9-95A3-46063840E1EF}" presName="sp" presStyleCnt="0"/>
      <dgm:spPr/>
    </dgm:pt>
    <dgm:pt modelId="{22AE9578-671C-412B-B297-841AD9523683}" type="pres">
      <dgm:prSet presAssocID="{4AB8E1D6-3E1D-43B1-81E6-590B06812F18}" presName="linNode" presStyleCnt="0"/>
      <dgm:spPr/>
    </dgm:pt>
    <dgm:pt modelId="{1F4D978A-1433-40D1-B5CA-7EEEBE520CE7}" type="pres">
      <dgm:prSet presAssocID="{4AB8E1D6-3E1D-43B1-81E6-590B06812F18}" presName="parentText" presStyleLbl="node1" presStyleIdx="3" presStyleCnt="5">
        <dgm:presLayoutVars>
          <dgm:chMax val="1"/>
          <dgm:bulletEnabled val="1"/>
        </dgm:presLayoutVars>
      </dgm:prSet>
      <dgm:spPr/>
      <dgm:t>
        <a:bodyPr/>
        <a:lstStyle/>
        <a:p>
          <a:endParaRPr lang="en-US"/>
        </a:p>
      </dgm:t>
    </dgm:pt>
    <dgm:pt modelId="{89CEA938-4ED8-42D0-A254-85C5FF69AFE1}" type="pres">
      <dgm:prSet presAssocID="{4AB8E1D6-3E1D-43B1-81E6-590B06812F18}" presName="descendantText" presStyleLbl="alignAccFollowNode1" presStyleIdx="3" presStyleCnt="5" custLinFactNeighborX="1140" custLinFactNeighborY="-2593">
        <dgm:presLayoutVars>
          <dgm:bulletEnabled val="1"/>
        </dgm:presLayoutVars>
      </dgm:prSet>
      <dgm:spPr/>
      <dgm:t>
        <a:bodyPr/>
        <a:lstStyle/>
        <a:p>
          <a:endParaRPr lang="en-US"/>
        </a:p>
      </dgm:t>
    </dgm:pt>
    <dgm:pt modelId="{D5DAC9AB-99BD-4CDA-9578-FD1D2A5179E3}" type="pres">
      <dgm:prSet presAssocID="{C7E95800-A4E4-438A-8400-CF50180A9A90}" presName="sp" presStyleCnt="0"/>
      <dgm:spPr/>
    </dgm:pt>
    <dgm:pt modelId="{53C98888-6435-4A34-95AE-8E59AD3FB58D}" type="pres">
      <dgm:prSet presAssocID="{7A4DD897-335D-460F-ABFD-6B1C027D1045}" presName="linNode" presStyleCnt="0"/>
      <dgm:spPr/>
    </dgm:pt>
    <dgm:pt modelId="{01ADBB81-4E2D-42CE-8E36-84948A50B44E}" type="pres">
      <dgm:prSet presAssocID="{7A4DD897-335D-460F-ABFD-6B1C027D1045}" presName="parentText" presStyleLbl="node1" presStyleIdx="4" presStyleCnt="5">
        <dgm:presLayoutVars>
          <dgm:chMax val="1"/>
          <dgm:bulletEnabled val="1"/>
        </dgm:presLayoutVars>
      </dgm:prSet>
      <dgm:spPr/>
      <dgm:t>
        <a:bodyPr/>
        <a:lstStyle/>
        <a:p>
          <a:endParaRPr lang="en-US"/>
        </a:p>
      </dgm:t>
    </dgm:pt>
    <dgm:pt modelId="{A90EE5C7-3F1F-4159-B087-7A0315ACE394}" type="pres">
      <dgm:prSet presAssocID="{7A4DD897-335D-460F-ABFD-6B1C027D1045}" presName="descendantText" presStyleLbl="alignAccFollowNode1" presStyleIdx="4" presStyleCnt="5" custLinFactNeighborX="1140" custLinFactNeighborY="775">
        <dgm:presLayoutVars>
          <dgm:bulletEnabled val="1"/>
        </dgm:presLayoutVars>
      </dgm:prSet>
      <dgm:spPr/>
      <dgm:t>
        <a:bodyPr/>
        <a:lstStyle/>
        <a:p>
          <a:endParaRPr lang="en-US"/>
        </a:p>
      </dgm:t>
    </dgm:pt>
  </dgm:ptLst>
  <dgm:cxnLst>
    <dgm:cxn modelId="{FCD8E223-92FA-4C74-9C1E-5DD519A9DE4E}" srcId="{DB0E3619-17DC-44BC-8860-CA983BA4E1F4}" destId="{0F827573-92B9-4CD8-8553-02C357635DF4}" srcOrd="1" destOrd="0" parTransId="{7588E712-F3CD-4F19-94CB-58BBE303C541}" sibTransId="{524FFBAA-6FDC-4185-8ECE-7A66DA63E271}"/>
    <dgm:cxn modelId="{D0966516-522B-47EB-B168-0936C0B29413}" srcId="{DB0E3619-17DC-44BC-8860-CA983BA4E1F4}" destId="{D34AB63D-4D47-4A6F-950C-CA8F595111BE}" srcOrd="0" destOrd="0" parTransId="{1DDA084A-606B-41D8-96ED-A2A21034E4D0}" sibTransId="{9BD514E6-B2D2-41DC-A67D-777AF9B4443E}"/>
    <dgm:cxn modelId="{71F907A9-BB0A-4428-98A1-DE56B9177492}" type="presOf" srcId="{229DD22C-61F9-4B90-A970-6DCB509D5445}" destId="{AF9DD197-9119-4175-AA63-65796ECA555E}" srcOrd="0" destOrd="0" presId="urn:microsoft.com/office/officeart/2005/8/layout/vList5"/>
    <dgm:cxn modelId="{576018B7-1F1C-4ED3-B8DA-A173786D1BB4}" type="presOf" srcId="{7A4DD897-335D-460F-ABFD-6B1C027D1045}" destId="{01ADBB81-4E2D-42CE-8E36-84948A50B44E}" srcOrd="0" destOrd="0" presId="urn:microsoft.com/office/officeart/2005/8/layout/vList5"/>
    <dgm:cxn modelId="{FCA5EF61-4F2D-4E98-89C0-ED59F17163B0}" srcId="{DB0E3619-17DC-44BC-8860-CA983BA4E1F4}" destId="{7A4DD897-335D-460F-ABFD-6B1C027D1045}" srcOrd="4" destOrd="0" parTransId="{92F172CC-D668-432B-960C-51B3A9B0E0BB}" sibTransId="{12C8CBD1-A6C2-4AE7-93B0-152F8B3E9813}"/>
    <dgm:cxn modelId="{8848F715-01CB-4A08-BFC9-47846CE74E6B}" type="presOf" srcId="{1B9F9541-6785-48BE-83E5-338E58F27770}" destId="{9C947ABF-2E9B-42A3-80ED-B06ECDC01B51}" srcOrd="0" destOrd="0" presId="urn:microsoft.com/office/officeart/2005/8/layout/vList5"/>
    <dgm:cxn modelId="{3F5D0923-2F27-4BC6-980E-A4C3171A714D}" type="presOf" srcId="{2091CAA0-F2C8-4A9C-B2DF-FE9BCB213FB9}" destId="{E3B612EE-6D8D-4EBC-9276-64BC2AE7A6FC}" srcOrd="0" destOrd="0" presId="urn:microsoft.com/office/officeart/2005/8/layout/vList5"/>
    <dgm:cxn modelId="{A8654AE4-837B-4A46-BC02-D69A9A6F7620}" type="presOf" srcId="{DB0E3619-17DC-44BC-8860-CA983BA4E1F4}" destId="{AB9461FB-E4D1-44C9-9295-FE9DF57BB9F2}" srcOrd="0" destOrd="0" presId="urn:microsoft.com/office/officeart/2005/8/layout/vList5"/>
    <dgm:cxn modelId="{F6441D6A-7141-484A-B57F-834D503C7364}" srcId="{4AB8E1D6-3E1D-43B1-81E6-590B06812F18}" destId="{76963419-8B82-4CC6-AD78-57EBBEB28714}" srcOrd="0" destOrd="0" parTransId="{C909779A-2BDE-49AC-B812-C8B44932ABF9}" sibTransId="{526C4A28-91FA-43B9-8F9A-4BABDD81EB71}"/>
    <dgm:cxn modelId="{7EB8B9B7-CDB0-4622-BCB1-A5F4174EF68D}" srcId="{C9BD54EA-155A-4BD8-AD74-7184E641ACA0}" destId="{1B9F9541-6785-48BE-83E5-338E58F27770}" srcOrd="0" destOrd="0" parTransId="{499D3AA1-52DE-4359-830A-93C66C0DF679}" sibTransId="{C83BE495-C878-47B4-BE85-4597644DE418}"/>
    <dgm:cxn modelId="{22FA47D7-E3D8-46BB-867F-47F2EFBC0DB8}" type="presOf" srcId="{99821D84-8509-462B-9D68-87F82EC6916D}" destId="{A90EE5C7-3F1F-4159-B087-7A0315ACE394}" srcOrd="0" destOrd="0" presId="urn:microsoft.com/office/officeart/2005/8/layout/vList5"/>
    <dgm:cxn modelId="{A384F492-C9EF-431D-B46F-D2A6EB496D63}" srcId="{DB0E3619-17DC-44BC-8860-CA983BA4E1F4}" destId="{C9BD54EA-155A-4BD8-AD74-7184E641ACA0}" srcOrd="2" destOrd="0" parTransId="{A7DEC9DA-C43A-49FE-8192-37D86B4C5709}" sibTransId="{9DCB9FBF-35C2-4BA9-95A3-46063840E1EF}"/>
    <dgm:cxn modelId="{DC2C0065-A8C3-415B-81AB-D87885ED47A7}" type="presOf" srcId="{4AB8E1D6-3E1D-43B1-81E6-590B06812F18}" destId="{1F4D978A-1433-40D1-B5CA-7EEEBE520CE7}" srcOrd="0" destOrd="0" presId="urn:microsoft.com/office/officeart/2005/8/layout/vList5"/>
    <dgm:cxn modelId="{54022365-0F7A-41F1-942B-C6948B2BC9A7}" type="presOf" srcId="{D34AB63D-4D47-4A6F-950C-CA8F595111BE}" destId="{7A34CB03-9F44-4849-A805-8C2A574E67CE}" srcOrd="0" destOrd="0" presId="urn:microsoft.com/office/officeart/2005/8/layout/vList5"/>
    <dgm:cxn modelId="{AA30628B-E1CE-4F87-951E-84FEEA325752}" type="presOf" srcId="{C9BD54EA-155A-4BD8-AD74-7184E641ACA0}" destId="{C93B7F48-9751-4F04-86B1-7A75F0A5B998}" srcOrd="0" destOrd="0" presId="urn:microsoft.com/office/officeart/2005/8/layout/vList5"/>
    <dgm:cxn modelId="{3666B548-9687-44A6-A3DA-D2D2E2EDF213}" srcId="{0F827573-92B9-4CD8-8553-02C357635DF4}" destId="{229DD22C-61F9-4B90-A970-6DCB509D5445}" srcOrd="0" destOrd="0" parTransId="{84E52B76-B704-4957-9A67-4786B3544AE6}" sibTransId="{4FE52DFF-08B3-408E-907C-C665DAECB246}"/>
    <dgm:cxn modelId="{8DFC62AD-086B-4C93-98F0-D17B1485D016}" type="presOf" srcId="{76963419-8B82-4CC6-AD78-57EBBEB28714}" destId="{89CEA938-4ED8-42D0-A254-85C5FF69AFE1}" srcOrd="0" destOrd="0" presId="urn:microsoft.com/office/officeart/2005/8/layout/vList5"/>
    <dgm:cxn modelId="{284AD0CB-6846-4D65-BF88-2FE5C0CAF7C6}" type="presOf" srcId="{0F827573-92B9-4CD8-8553-02C357635DF4}" destId="{64C4344D-394D-483A-987E-A69583EAEDFD}" srcOrd="0" destOrd="0" presId="urn:microsoft.com/office/officeart/2005/8/layout/vList5"/>
    <dgm:cxn modelId="{E6C44010-DF17-4EEF-BF91-F86F02C6AD0F}" srcId="{DB0E3619-17DC-44BC-8860-CA983BA4E1F4}" destId="{4AB8E1D6-3E1D-43B1-81E6-590B06812F18}" srcOrd="3" destOrd="0" parTransId="{425A7602-D21B-4433-8D7E-0AF15F53AB89}" sibTransId="{C7E95800-A4E4-438A-8400-CF50180A9A90}"/>
    <dgm:cxn modelId="{2473BC3B-9E92-4BAB-B0F2-42EBCF4906F6}" srcId="{7A4DD897-335D-460F-ABFD-6B1C027D1045}" destId="{99821D84-8509-462B-9D68-87F82EC6916D}" srcOrd="0" destOrd="0" parTransId="{462E97EF-958A-4922-A58B-5A00922C6FFE}" sibTransId="{0C5BD3E6-D623-43ED-84B9-35230714F83B}"/>
    <dgm:cxn modelId="{4156DEBD-2860-4EA5-BA70-7793C52F23A3}" srcId="{D34AB63D-4D47-4A6F-950C-CA8F595111BE}" destId="{2091CAA0-F2C8-4A9C-B2DF-FE9BCB213FB9}" srcOrd="0" destOrd="0" parTransId="{41A7BC4C-72EC-4EDC-A4C5-33F2267F261A}" sibTransId="{29E40683-146D-4F4E-A80D-2FAEE4680889}"/>
    <dgm:cxn modelId="{C9270609-B589-471D-AAD0-03C60785A1A4}" type="presParOf" srcId="{AB9461FB-E4D1-44C9-9295-FE9DF57BB9F2}" destId="{E48C6A83-1C97-48D7-A4A8-C24A25D21A09}" srcOrd="0" destOrd="0" presId="urn:microsoft.com/office/officeart/2005/8/layout/vList5"/>
    <dgm:cxn modelId="{82213967-5979-4696-B7FB-E521C1613E2D}" type="presParOf" srcId="{E48C6A83-1C97-48D7-A4A8-C24A25D21A09}" destId="{7A34CB03-9F44-4849-A805-8C2A574E67CE}" srcOrd="0" destOrd="0" presId="urn:microsoft.com/office/officeart/2005/8/layout/vList5"/>
    <dgm:cxn modelId="{896FF0B4-8B06-49D0-8809-B78F105483A3}" type="presParOf" srcId="{E48C6A83-1C97-48D7-A4A8-C24A25D21A09}" destId="{E3B612EE-6D8D-4EBC-9276-64BC2AE7A6FC}" srcOrd="1" destOrd="0" presId="urn:microsoft.com/office/officeart/2005/8/layout/vList5"/>
    <dgm:cxn modelId="{78518BBB-B8E2-4901-AAFD-B9D107C1A351}" type="presParOf" srcId="{AB9461FB-E4D1-44C9-9295-FE9DF57BB9F2}" destId="{2981AFD6-5515-4126-B224-9AE1C194E944}" srcOrd="1" destOrd="0" presId="urn:microsoft.com/office/officeart/2005/8/layout/vList5"/>
    <dgm:cxn modelId="{0BE232B1-EF0E-464A-8DD3-98E623509660}" type="presParOf" srcId="{AB9461FB-E4D1-44C9-9295-FE9DF57BB9F2}" destId="{1462F51D-1A40-446C-B407-5DB213B35838}" srcOrd="2" destOrd="0" presId="urn:microsoft.com/office/officeart/2005/8/layout/vList5"/>
    <dgm:cxn modelId="{B88FDA20-E7C6-4227-80E6-E9FFC2F5F3C3}" type="presParOf" srcId="{1462F51D-1A40-446C-B407-5DB213B35838}" destId="{64C4344D-394D-483A-987E-A69583EAEDFD}" srcOrd="0" destOrd="0" presId="urn:microsoft.com/office/officeart/2005/8/layout/vList5"/>
    <dgm:cxn modelId="{1DC2950B-8B34-4625-80E0-E5A23912EE26}" type="presParOf" srcId="{1462F51D-1A40-446C-B407-5DB213B35838}" destId="{AF9DD197-9119-4175-AA63-65796ECA555E}" srcOrd="1" destOrd="0" presId="urn:microsoft.com/office/officeart/2005/8/layout/vList5"/>
    <dgm:cxn modelId="{F47F356B-8B7C-46DE-8AC6-29E08690C797}" type="presParOf" srcId="{AB9461FB-E4D1-44C9-9295-FE9DF57BB9F2}" destId="{55DC8CE1-5889-4256-BD5D-38825B7BEF53}" srcOrd="3" destOrd="0" presId="urn:microsoft.com/office/officeart/2005/8/layout/vList5"/>
    <dgm:cxn modelId="{1EAF6B56-92AD-4174-B024-D32298500A12}" type="presParOf" srcId="{AB9461FB-E4D1-44C9-9295-FE9DF57BB9F2}" destId="{57FF9E21-84B4-486C-B3AE-7D7D58E863D8}" srcOrd="4" destOrd="0" presId="urn:microsoft.com/office/officeart/2005/8/layout/vList5"/>
    <dgm:cxn modelId="{977F057B-B5A3-4C38-90FE-C5E2AD29DE25}" type="presParOf" srcId="{57FF9E21-84B4-486C-B3AE-7D7D58E863D8}" destId="{C93B7F48-9751-4F04-86B1-7A75F0A5B998}" srcOrd="0" destOrd="0" presId="urn:microsoft.com/office/officeart/2005/8/layout/vList5"/>
    <dgm:cxn modelId="{C745C3E6-FEE7-4F01-ABBE-66470545BA9D}" type="presParOf" srcId="{57FF9E21-84B4-486C-B3AE-7D7D58E863D8}" destId="{9C947ABF-2E9B-42A3-80ED-B06ECDC01B51}" srcOrd="1" destOrd="0" presId="urn:microsoft.com/office/officeart/2005/8/layout/vList5"/>
    <dgm:cxn modelId="{F3C40ACB-5597-4C8A-A8C1-B22C05F9FE6B}" type="presParOf" srcId="{AB9461FB-E4D1-44C9-9295-FE9DF57BB9F2}" destId="{37ED517A-147A-4E1A-A61D-FDE91AB91704}" srcOrd="5" destOrd="0" presId="urn:microsoft.com/office/officeart/2005/8/layout/vList5"/>
    <dgm:cxn modelId="{CB574626-6DE7-48E3-AC8B-8015D2A34F2A}" type="presParOf" srcId="{AB9461FB-E4D1-44C9-9295-FE9DF57BB9F2}" destId="{22AE9578-671C-412B-B297-841AD9523683}" srcOrd="6" destOrd="0" presId="urn:microsoft.com/office/officeart/2005/8/layout/vList5"/>
    <dgm:cxn modelId="{9A340DC1-D3C2-4307-98D9-6DCC16269CCE}" type="presParOf" srcId="{22AE9578-671C-412B-B297-841AD9523683}" destId="{1F4D978A-1433-40D1-B5CA-7EEEBE520CE7}" srcOrd="0" destOrd="0" presId="urn:microsoft.com/office/officeart/2005/8/layout/vList5"/>
    <dgm:cxn modelId="{37E02ABC-2C2A-4723-BEA0-CAAEF75EBA5B}" type="presParOf" srcId="{22AE9578-671C-412B-B297-841AD9523683}" destId="{89CEA938-4ED8-42D0-A254-85C5FF69AFE1}" srcOrd="1" destOrd="0" presId="urn:microsoft.com/office/officeart/2005/8/layout/vList5"/>
    <dgm:cxn modelId="{E98E7828-0A29-45BF-9486-B5BAB30B9FB3}" type="presParOf" srcId="{AB9461FB-E4D1-44C9-9295-FE9DF57BB9F2}" destId="{D5DAC9AB-99BD-4CDA-9578-FD1D2A5179E3}" srcOrd="7" destOrd="0" presId="urn:microsoft.com/office/officeart/2005/8/layout/vList5"/>
    <dgm:cxn modelId="{8F357CA0-4BDC-44C7-9BA7-C168360C0A25}" type="presParOf" srcId="{AB9461FB-E4D1-44C9-9295-FE9DF57BB9F2}" destId="{53C98888-6435-4A34-95AE-8E59AD3FB58D}" srcOrd="8" destOrd="0" presId="urn:microsoft.com/office/officeart/2005/8/layout/vList5"/>
    <dgm:cxn modelId="{A6211848-9C0B-43B0-8D53-E05B3AFF8EE5}" type="presParOf" srcId="{53C98888-6435-4A34-95AE-8E59AD3FB58D}" destId="{01ADBB81-4E2D-42CE-8E36-84948A50B44E}" srcOrd="0" destOrd="0" presId="urn:microsoft.com/office/officeart/2005/8/layout/vList5"/>
    <dgm:cxn modelId="{9AD67EB4-2418-46DE-8077-14A4C6DFB661}" type="presParOf" srcId="{53C98888-6435-4A34-95AE-8E59AD3FB58D}" destId="{A90EE5C7-3F1F-4159-B087-7A0315ACE394}"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2CDAE7E-F562-4CF7-B485-E7F8B602B529}"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2C915505-8ADB-47FE-943D-1E5C18997F61}">
      <dgm:prSet phldrT="[Text]" custT="1"/>
      <dgm:spPr>
        <a:solidFill>
          <a:srgbClr val="1D2A63"/>
        </a:solidFill>
      </dgm:spPr>
      <dgm:t>
        <a:bodyPr/>
        <a:lstStyle/>
        <a:p>
          <a:r>
            <a:rPr lang="en-US" sz="2400" b="1" dirty="0" smtClean="0">
              <a:latin typeface="Arial" pitchFamily="34" charset="0"/>
              <a:cs typeface="Arial" pitchFamily="34" charset="0"/>
            </a:rPr>
            <a:t>Regulation Draft on Capital Adequacy </a:t>
          </a:r>
          <a:endParaRPr lang="en-US" sz="2400" b="1" dirty="0"/>
        </a:p>
      </dgm:t>
    </dgm:pt>
    <dgm:pt modelId="{1F86CA95-29EB-4A18-9E4F-B2C2AB9B8A20}" type="parTrans" cxnId="{037D512B-2CA6-4414-9E7E-49FF48D52DA3}">
      <dgm:prSet/>
      <dgm:spPr/>
      <dgm:t>
        <a:bodyPr/>
        <a:lstStyle/>
        <a:p>
          <a:endParaRPr lang="en-US"/>
        </a:p>
      </dgm:t>
    </dgm:pt>
    <dgm:pt modelId="{394F903D-DA71-4BDE-826D-C1B75429C617}" type="sibTrans" cxnId="{037D512B-2CA6-4414-9E7E-49FF48D52DA3}">
      <dgm:prSet/>
      <dgm:spPr/>
      <dgm:t>
        <a:bodyPr/>
        <a:lstStyle/>
        <a:p>
          <a:endParaRPr lang="en-US"/>
        </a:p>
      </dgm:t>
    </dgm:pt>
    <dgm:pt modelId="{54080430-07CF-4ED9-862A-F30485FB9671}">
      <dgm:prSet phldrT="[Text]" custT="1"/>
      <dgm:spPr>
        <a:solidFill>
          <a:srgbClr val="1D2A63"/>
        </a:solidFill>
      </dgm:spPr>
      <dgm:t>
        <a:bodyPr/>
        <a:lstStyle/>
        <a:p>
          <a:r>
            <a:rPr lang="en-US" sz="2400" b="1" dirty="0" smtClean="0">
              <a:latin typeface="Arial" pitchFamily="34" charset="0"/>
              <a:cs typeface="Arial" pitchFamily="34" charset="0"/>
            </a:rPr>
            <a:t>Regulation Draft </a:t>
          </a:r>
          <a:r>
            <a:rPr lang="tr-TR" sz="2400" b="1" dirty="0" smtClean="0">
              <a:latin typeface="Arial" pitchFamily="34" charset="0"/>
              <a:cs typeface="Arial" pitchFamily="34" charset="0"/>
            </a:rPr>
            <a:t>o</a:t>
          </a:r>
          <a:r>
            <a:rPr lang="en-US" sz="2400" b="1" dirty="0" smtClean="0">
              <a:latin typeface="Arial" pitchFamily="34" charset="0"/>
              <a:cs typeface="Arial" pitchFamily="34" charset="0"/>
            </a:rPr>
            <a:t>n Internal Systems of Banks </a:t>
          </a:r>
          <a:endParaRPr lang="en-US" sz="2400" b="1" dirty="0"/>
        </a:p>
      </dgm:t>
    </dgm:pt>
    <dgm:pt modelId="{8FDE5CF4-510B-4B7F-A003-D0E8AA3B0025}" type="parTrans" cxnId="{87D68D05-DACA-4304-97BD-D0992B5C4E01}">
      <dgm:prSet/>
      <dgm:spPr/>
      <dgm:t>
        <a:bodyPr/>
        <a:lstStyle/>
        <a:p>
          <a:endParaRPr lang="en-US"/>
        </a:p>
      </dgm:t>
    </dgm:pt>
    <dgm:pt modelId="{176D189B-2FC4-4FD1-B616-C046C9181F31}" type="sibTrans" cxnId="{87D68D05-DACA-4304-97BD-D0992B5C4E01}">
      <dgm:prSet/>
      <dgm:spPr/>
      <dgm:t>
        <a:bodyPr/>
        <a:lstStyle/>
        <a:p>
          <a:endParaRPr lang="en-US"/>
        </a:p>
      </dgm:t>
    </dgm:pt>
    <dgm:pt modelId="{F384C34D-CD23-4848-AE9D-8D14F7699638}">
      <dgm:prSet phldrT="[Text]"/>
      <dgm:spPr>
        <a:solidFill>
          <a:srgbClr val="1D2A63"/>
        </a:solidFill>
      </dgm:spPr>
      <dgm:t>
        <a:bodyPr/>
        <a:lstStyle/>
        <a:p>
          <a:pPr algn="ctr"/>
          <a:r>
            <a:rPr lang="en-US" b="1" u="sng" dirty="0" smtClean="0">
              <a:latin typeface="Arial" pitchFamily="34" charset="0"/>
              <a:cs typeface="Arial" pitchFamily="34" charset="0"/>
            </a:rPr>
            <a:t>Communiqué Draft</a:t>
          </a:r>
          <a:r>
            <a:rPr lang="tr-TR" b="1" u="sng" dirty="0" smtClean="0">
              <a:latin typeface="Arial" pitchFamily="34" charset="0"/>
              <a:cs typeface="Arial" pitchFamily="34" charset="0"/>
            </a:rPr>
            <a:t>s</a:t>
          </a:r>
          <a:r>
            <a:rPr lang="en-US" b="1" u="sng" dirty="0" smtClean="0">
              <a:latin typeface="Arial" pitchFamily="34" charset="0"/>
              <a:cs typeface="Arial" pitchFamily="34" charset="0"/>
            </a:rPr>
            <a:t> </a:t>
          </a:r>
          <a:endParaRPr lang="tr-TR" b="1" u="sng" dirty="0" smtClean="0">
            <a:latin typeface="Arial" pitchFamily="34" charset="0"/>
            <a:cs typeface="Arial" pitchFamily="34" charset="0"/>
          </a:endParaRPr>
        </a:p>
        <a:p>
          <a:pPr algn="just"/>
          <a:r>
            <a:rPr lang="tr-TR" b="1" dirty="0" smtClean="0">
              <a:latin typeface="Arial" pitchFamily="34" charset="0"/>
              <a:cs typeface="Arial" pitchFamily="34" charset="0"/>
            </a:rPr>
            <a:t>-</a:t>
          </a:r>
          <a:r>
            <a:rPr lang="en-US" b="1" dirty="0" smtClean="0">
              <a:latin typeface="Arial" pitchFamily="34" charset="0"/>
              <a:cs typeface="Arial" pitchFamily="34" charset="0"/>
            </a:rPr>
            <a:t>Risk Measurement Models </a:t>
          </a:r>
          <a:r>
            <a:rPr lang="tr-TR" b="1" dirty="0" err="1" smtClean="0">
              <a:latin typeface="Arial" pitchFamily="34" charset="0"/>
              <a:cs typeface="Arial" pitchFamily="34" charset="0"/>
            </a:rPr>
            <a:t>for</a:t>
          </a:r>
          <a:r>
            <a:rPr lang="tr-TR" b="1" dirty="0" smtClean="0">
              <a:latin typeface="Arial" pitchFamily="34" charset="0"/>
              <a:cs typeface="Arial" pitchFamily="34" charset="0"/>
            </a:rPr>
            <a:t> </a:t>
          </a:r>
          <a:r>
            <a:rPr lang="en-US" b="1" dirty="0" smtClean="0">
              <a:latin typeface="Arial" pitchFamily="34" charset="0"/>
              <a:cs typeface="Arial" pitchFamily="34" charset="0"/>
            </a:rPr>
            <a:t>Market Risk</a:t>
          </a:r>
          <a:endParaRPr lang="tr-TR" b="1" dirty="0" smtClean="0">
            <a:latin typeface="Arial" pitchFamily="34" charset="0"/>
            <a:cs typeface="Arial" pitchFamily="34" charset="0"/>
          </a:endParaRPr>
        </a:p>
        <a:p>
          <a:pPr algn="l"/>
          <a:r>
            <a:rPr lang="tr-TR" b="1" dirty="0" smtClean="0">
              <a:latin typeface="Arial" pitchFamily="34" charset="0"/>
              <a:cs typeface="Arial" pitchFamily="34" charset="0"/>
            </a:rPr>
            <a:t>-</a:t>
          </a:r>
          <a:r>
            <a:rPr lang="en-US" b="1" dirty="0" smtClean="0">
              <a:latin typeface="Arial" pitchFamily="34" charset="0"/>
              <a:cs typeface="Arial" pitchFamily="34" charset="0"/>
            </a:rPr>
            <a:t>Credit</a:t>
          </a:r>
          <a:r>
            <a:rPr lang="tr-TR" b="1" dirty="0" smtClean="0">
              <a:latin typeface="Arial" pitchFamily="34" charset="0"/>
              <a:cs typeface="Arial" pitchFamily="34" charset="0"/>
            </a:rPr>
            <a:t> </a:t>
          </a:r>
          <a:r>
            <a:rPr lang="en-US" b="1" dirty="0" smtClean="0">
              <a:latin typeface="Arial" pitchFamily="34" charset="0"/>
              <a:cs typeface="Arial" pitchFamily="34" charset="0"/>
            </a:rPr>
            <a:t>Risk Mitigation Techniques </a:t>
          </a:r>
          <a:endParaRPr lang="tr-TR" b="1" dirty="0" smtClean="0">
            <a:latin typeface="Arial" pitchFamily="34" charset="0"/>
            <a:cs typeface="Arial" pitchFamily="34" charset="0"/>
          </a:endParaRPr>
        </a:p>
        <a:p>
          <a:pPr algn="just"/>
          <a:r>
            <a:rPr lang="tr-TR" b="1" dirty="0" smtClean="0">
              <a:latin typeface="Arial" pitchFamily="34" charset="0"/>
              <a:cs typeface="Arial" pitchFamily="34" charset="0"/>
            </a:rPr>
            <a:t>- </a:t>
          </a:r>
          <a:r>
            <a:rPr lang="en-US" b="1" dirty="0" smtClean="0">
              <a:latin typeface="Arial" pitchFamily="34" charset="0"/>
              <a:cs typeface="Arial" pitchFamily="34" charset="0"/>
            </a:rPr>
            <a:t>Securitization   </a:t>
          </a:r>
          <a:endParaRPr lang="tr-TR" b="1" dirty="0" smtClean="0">
            <a:latin typeface="Arial" pitchFamily="34" charset="0"/>
            <a:cs typeface="Arial" pitchFamily="34" charset="0"/>
          </a:endParaRPr>
        </a:p>
        <a:p>
          <a:pPr algn="just"/>
          <a:r>
            <a:rPr lang="tr-TR" b="1" dirty="0" smtClean="0">
              <a:latin typeface="Arial" pitchFamily="34" charset="0"/>
              <a:cs typeface="Arial" pitchFamily="34" charset="0"/>
            </a:rPr>
            <a:t>-M</a:t>
          </a:r>
          <a:r>
            <a:rPr lang="en-US" b="1" dirty="0" err="1" smtClean="0">
              <a:latin typeface="Arial" pitchFamily="34" charset="0"/>
              <a:cs typeface="Arial" pitchFamily="34" charset="0"/>
            </a:rPr>
            <a:t>arket</a:t>
          </a:r>
          <a:r>
            <a:rPr lang="en-US" b="1" dirty="0" smtClean="0">
              <a:latin typeface="Arial" pitchFamily="34" charset="0"/>
              <a:cs typeface="Arial" pitchFamily="34" charset="0"/>
            </a:rPr>
            <a:t> Risk </a:t>
          </a:r>
          <a:r>
            <a:rPr lang="tr-TR" b="1" dirty="0" smtClean="0">
              <a:latin typeface="Arial" pitchFamily="34" charset="0"/>
              <a:cs typeface="Arial" pitchFamily="34" charset="0"/>
            </a:rPr>
            <a:t>of </a:t>
          </a:r>
          <a:r>
            <a:rPr lang="en-US" b="1" dirty="0" smtClean="0">
              <a:latin typeface="Arial" pitchFamily="34" charset="0"/>
              <a:cs typeface="Arial" pitchFamily="34" charset="0"/>
            </a:rPr>
            <a:t>Options</a:t>
          </a:r>
          <a:endParaRPr lang="tr-TR" b="1" dirty="0" smtClean="0">
            <a:latin typeface="Arial" pitchFamily="34" charset="0"/>
            <a:cs typeface="Arial" pitchFamily="34" charset="0"/>
          </a:endParaRPr>
        </a:p>
        <a:p>
          <a:pPr algn="just"/>
          <a:r>
            <a:rPr lang="tr-TR" b="1" dirty="0" smtClean="0">
              <a:latin typeface="Arial" pitchFamily="34" charset="0"/>
              <a:cs typeface="Arial" pitchFamily="34" charset="0"/>
            </a:rPr>
            <a:t>-</a:t>
          </a:r>
          <a:r>
            <a:rPr lang="en-US" b="1" dirty="0" smtClean="0">
              <a:latin typeface="Arial" pitchFamily="34" charset="0"/>
              <a:cs typeface="Arial" pitchFamily="34" charset="0"/>
            </a:rPr>
            <a:t>Structural Position </a:t>
          </a:r>
          <a:endParaRPr lang="en-US" b="1" dirty="0"/>
        </a:p>
      </dgm:t>
    </dgm:pt>
    <dgm:pt modelId="{2ED73404-3D76-47B3-B043-0C839B8D5EBB}" type="parTrans" cxnId="{A69E9145-46C9-4528-9B15-65DB9369A29D}">
      <dgm:prSet/>
      <dgm:spPr/>
      <dgm:t>
        <a:bodyPr/>
        <a:lstStyle/>
        <a:p>
          <a:endParaRPr lang="en-US"/>
        </a:p>
      </dgm:t>
    </dgm:pt>
    <dgm:pt modelId="{9A3A4432-4F6E-4499-864E-5F292652D7D0}" type="sibTrans" cxnId="{A69E9145-46C9-4528-9B15-65DB9369A29D}">
      <dgm:prSet/>
      <dgm:spPr/>
      <dgm:t>
        <a:bodyPr/>
        <a:lstStyle/>
        <a:p>
          <a:endParaRPr lang="en-US"/>
        </a:p>
      </dgm:t>
    </dgm:pt>
    <dgm:pt modelId="{7D6A43D5-DC23-4AAD-8DA0-2E188C9C2708}" type="pres">
      <dgm:prSet presAssocID="{F2CDAE7E-F562-4CF7-B485-E7F8B602B529}" presName="Name0" presStyleCnt="0">
        <dgm:presLayoutVars>
          <dgm:dir/>
          <dgm:resizeHandles val="exact"/>
        </dgm:presLayoutVars>
      </dgm:prSet>
      <dgm:spPr/>
      <dgm:t>
        <a:bodyPr/>
        <a:lstStyle/>
        <a:p>
          <a:endParaRPr lang="en-US"/>
        </a:p>
      </dgm:t>
    </dgm:pt>
    <dgm:pt modelId="{258FF14E-5084-459D-B296-A7365D0E9C78}" type="pres">
      <dgm:prSet presAssocID="{2C915505-8ADB-47FE-943D-1E5C18997F61}" presName="node" presStyleLbl="node1" presStyleIdx="0" presStyleCnt="3" custScaleX="82099">
        <dgm:presLayoutVars>
          <dgm:bulletEnabled val="1"/>
        </dgm:presLayoutVars>
      </dgm:prSet>
      <dgm:spPr/>
      <dgm:t>
        <a:bodyPr/>
        <a:lstStyle/>
        <a:p>
          <a:endParaRPr lang="en-US"/>
        </a:p>
      </dgm:t>
    </dgm:pt>
    <dgm:pt modelId="{B8F72440-03C6-4A45-9044-176DE0C75AEC}" type="pres">
      <dgm:prSet presAssocID="{394F903D-DA71-4BDE-826D-C1B75429C617}" presName="sibTrans" presStyleCnt="0"/>
      <dgm:spPr/>
    </dgm:pt>
    <dgm:pt modelId="{B5CC12B0-2979-4FAE-AB58-B48F63EA4C40}" type="pres">
      <dgm:prSet presAssocID="{54080430-07CF-4ED9-862A-F30485FB9671}" presName="node" presStyleLbl="node1" presStyleIdx="1" presStyleCnt="3" custScaleX="82742">
        <dgm:presLayoutVars>
          <dgm:bulletEnabled val="1"/>
        </dgm:presLayoutVars>
      </dgm:prSet>
      <dgm:spPr/>
      <dgm:t>
        <a:bodyPr/>
        <a:lstStyle/>
        <a:p>
          <a:endParaRPr lang="en-US"/>
        </a:p>
      </dgm:t>
    </dgm:pt>
    <dgm:pt modelId="{B9908B88-B3A1-4D0A-9795-B06CC91F5FE7}" type="pres">
      <dgm:prSet presAssocID="{176D189B-2FC4-4FD1-B616-C046C9181F31}" presName="sibTrans" presStyleCnt="0"/>
      <dgm:spPr/>
    </dgm:pt>
    <dgm:pt modelId="{38B5DCD5-F46B-4F2A-9038-C22F87108C1B}" type="pres">
      <dgm:prSet presAssocID="{F384C34D-CD23-4848-AE9D-8D14F7699638}" presName="node" presStyleLbl="node1" presStyleIdx="2" presStyleCnt="3" custScaleX="107246">
        <dgm:presLayoutVars>
          <dgm:bulletEnabled val="1"/>
        </dgm:presLayoutVars>
      </dgm:prSet>
      <dgm:spPr/>
      <dgm:t>
        <a:bodyPr/>
        <a:lstStyle/>
        <a:p>
          <a:endParaRPr lang="en-US"/>
        </a:p>
      </dgm:t>
    </dgm:pt>
  </dgm:ptLst>
  <dgm:cxnLst>
    <dgm:cxn modelId="{A2CAC1DE-12E1-42F5-B2C3-73CE7E87719E}" type="presOf" srcId="{F2CDAE7E-F562-4CF7-B485-E7F8B602B529}" destId="{7D6A43D5-DC23-4AAD-8DA0-2E188C9C2708}" srcOrd="0" destOrd="0" presId="urn:microsoft.com/office/officeart/2005/8/layout/hList6"/>
    <dgm:cxn modelId="{E7D0CFC7-0461-403E-904A-02C0E2444E79}" type="presOf" srcId="{2C915505-8ADB-47FE-943D-1E5C18997F61}" destId="{258FF14E-5084-459D-B296-A7365D0E9C78}" srcOrd="0" destOrd="0" presId="urn:microsoft.com/office/officeart/2005/8/layout/hList6"/>
    <dgm:cxn modelId="{A1E626BF-081E-45E3-90EC-CF89CF4701AA}" type="presOf" srcId="{F384C34D-CD23-4848-AE9D-8D14F7699638}" destId="{38B5DCD5-F46B-4F2A-9038-C22F87108C1B}" srcOrd="0" destOrd="0" presId="urn:microsoft.com/office/officeart/2005/8/layout/hList6"/>
    <dgm:cxn modelId="{A69E9145-46C9-4528-9B15-65DB9369A29D}" srcId="{F2CDAE7E-F562-4CF7-B485-E7F8B602B529}" destId="{F384C34D-CD23-4848-AE9D-8D14F7699638}" srcOrd="2" destOrd="0" parTransId="{2ED73404-3D76-47B3-B043-0C839B8D5EBB}" sibTransId="{9A3A4432-4F6E-4499-864E-5F292652D7D0}"/>
    <dgm:cxn modelId="{BFEFBF8E-4449-44AA-86CF-DCF363159A6F}" type="presOf" srcId="{54080430-07CF-4ED9-862A-F30485FB9671}" destId="{B5CC12B0-2979-4FAE-AB58-B48F63EA4C40}" srcOrd="0" destOrd="0" presId="urn:microsoft.com/office/officeart/2005/8/layout/hList6"/>
    <dgm:cxn modelId="{87D68D05-DACA-4304-97BD-D0992B5C4E01}" srcId="{F2CDAE7E-F562-4CF7-B485-E7F8B602B529}" destId="{54080430-07CF-4ED9-862A-F30485FB9671}" srcOrd="1" destOrd="0" parTransId="{8FDE5CF4-510B-4B7F-A003-D0E8AA3B0025}" sibTransId="{176D189B-2FC4-4FD1-B616-C046C9181F31}"/>
    <dgm:cxn modelId="{037D512B-2CA6-4414-9E7E-49FF48D52DA3}" srcId="{F2CDAE7E-F562-4CF7-B485-E7F8B602B529}" destId="{2C915505-8ADB-47FE-943D-1E5C18997F61}" srcOrd="0" destOrd="0" parTransId="{1F86CA95-29EB-4A18-9E4F-B2C2AB9B8A20}" sibTransId="{394F903D-DA71-4BDE-826D-C1B75429C617}"/>
    <dgm:cxn modelId="{B87D2530-37E0-47CF-B360-1C3FF470BD9B}" type="presParOf" srcId="{7D6A43D5-DC23-4AAD-8DA0-2E188C9C2708}" destId="{258FF14E-5084-459D-B296-A7365D0E9C78}" srcOrd="0" destOrd="0" presId="urn:microsoft.com/office/officeart/2005/8/layout/hList6"/>
    <dgm:cxn modelId="{FCF82B31-F966-4AB8-AA17-A64C8380682D}" type="presParOf" srcId="{7D6A43D5-DC23-4AAD-8DA0-2E188C9C2708}" destId="{B8F72440-03C6-4A45-9044-176DE0C75AEC}" srcOrd="1" destOrd="0" presId="urn:microsoft.com/office/officeart/2005/8/layout/hList6"/>
    <dgm:cxn modelId="{93858BFA-6D98-4CC2-B33D-DF603290785B}" type="presParOf" srcId="{7D6A43D5-DC23-4AAD-8DA0-2E188C9C2708}" destId="{B5CC12B0-2979-4FAE-AB58-B48F63EA4C40}" srcOrd="2" destOrd="0" presId="urn:microsoft.com/office/officeart/2005/8/layout/hList6"/>
    <dgm:cxn modelId="{75718F1B-D796-4A8F-AA84-C177A504C6BE}" type="presParOf" srcId="{7D6A43D5-DC23-4AAD-8DA0-2E188C9C2708}" destId="{B9908B88-B3A1-4D0A-9795-B06CC91F5FE7}" srcOrd="3" destOrd="0" presId="urn:microsoft.com/office/officeart/2005/8/layout/hList6"/>
    <dgm:cxn modelId="{4F1086D8-3FEF-452C-8A9C-C7479A095BB9}" type="presParOf" srcId="{7D6A43D5-DC23-4AAD-8DA0-2E188C9C2708}" destId="{38B5DCD5-F46B-4F2A-9038-C22F87108C1B}" srcOrd="4"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64DC00D-3E3A-445E-99FC-A6B2A68EABB6}" type="doc">
      <dgm:prSet loTypeId="urn:microsoft.com/office/officeart/2005/8/layout/arrow4" loCatId="process" qsTypeId="urn:microsoft.com/office/officeart/2005/8/quickstyle/simple1" qsCatId="simple" csTypeId="urn:microsoft.com/office/officeart/2005/8/colors/accent2_3" csCatId="accent2" phldr="1"/>
      <dgm:spPr/>
      <dgm:t>
        <a:bodyPr/>
        <a:lstStyle/>
        <a:p>
          <a:endParaRPr lang="en-US"/>
        </a:p>
      </dgm:t>
    </dgm:pt>
    <dgm:pt modelId="{33AE5726-7298-46D2-B0C0-136E2BFDEB7B}">
      <dgm:prSet phldrT="[Text]" custT="1"/>
      <dgm:spPr/>
      <dgm:t>
        <a:bodyPr/>
        <a:lstStyle/>
        <a:p>
          <a:endParaRPr lang="tr-TR" sz="1500" b="1" u="sng" dirty="0" smtClean="0">
            <a:latin typeface="Arial" pitchFamily="34" charset="0"/>
            <a:cs typeface="Arial" pitchFamily="34" charset="0"/>
          </a:endParaRPr>
        </a:p>
        <a:p>
          <a:endParaRPr lang="tr-TR" sz="1500" b="1" u="sng" dirty="0" smtClean="0">
            <a:latin typeface="Arial" pitchFamily="34" charset="0"/>
            <a:cs typeface="Arial" pitchFamily="34" charset="0"/>
          </a:endParaRPr>
        </a:p>
        <a:p>
          <a:endParaRPr lang="tr-TR" sz="1500" b="1" u="sng" dirty="0" smtClean="0">
            <a:latin typeface="Arial" pitchFamily="34" charset="0"/>
            <a:cs typeface="Arial" pitchFamily="34" charset="0"/>
          </a:endParaRPr>
        </a:p>
        <a:p>
          <a:endParaRPr lang="tr-TR" sz="1500" b="1" u="sng" dirty="0" smtClean="0">
            <a:latin typeface="Arial" pitchFamily="34" charset="0"/>
            <a:cs typeface="Arial" pitchFamily="34" charset="0"/>
          </a:endParaRPr>
        </a:p>
        <a:p>
          <a:endParaRPr lang="tr-TR" sz="1500" b="1" u="sng" dirty="0" smtClean="0">
            <a:latin typeface="Arial" pitchFamily="34" charset="0"/>
            <a:cs typeface="Arial" pitchFamily="34" charset="0"/>
          </a:endParaRPr>
        </a:p>
        <a:p>
          <a:endParaRPr lang="tr-TR" sz="1500" b="1" u="sng" dirty="0" smtClean="0">
            <a:latin typeface="Arial" pitchFamily="34" charset="0"/>
            <a:cs typeface="Arial" pitchFamily="34" charset="0"/>
          </a:endParaRPr>
        </a:p>
        <a:p>
          <a:endParaRPr lang="tr-TR" sz="1500" b="1" u="sng" dirty="0" smtClean="0">
            <a:latin typeface="Arial" pitchFamily="34" charset="0"/>
            <a:cs typeface="Arial" pitchFamily="34" charset="0"/>
          </a:endParaRPr>
        </a:p>
        <a:p>
          <a:r>
            <a:rPr lang="tr-TR" sz="1500" b="1" u="sng" dirty="0" smtClean="0">
              <a:latin typeface="Arial" pitchFamily="34" charset="0"/>
              <a:cs typeface="Arial" pitchFamily="34" charset="0"/>
            </a:rPr>
            <a:t>New </a:t>
          </a:r>
          <a:r>
            <a:rPr lang="tr-TR" sz="1500" b="1" u="sng" dirty="0" err="1" smtClean="0">
              <a:latin typeface="Arial" pitchFamily="34" charset="0"/>
              <a:cs typeface="Arial" pitchFamily="34" charset="0"/>
            </a:rPr>
            <a:t>Regulation</a:t>
          </a:r>
          <a:endParaRPr lang="tr-TR" sz="1500" b="1" u="sng" dirty="0" smtClean="0">
            <a:latin typeface="Arial" pitchFamily="34" charset="0"/>
            <a:cs typeface="Arial" pitchFamily="34" charset="0"/>
          </a:endParaRPr>
        </a:p>
        <a:p>
          <a:r>
            <a:rPr lang="tr-TR" sz="1500" dirty="0" smtClean="0">
              <a:latin typeface="Arial" pitchFamily="34" charset="0"/>
              <a:cs typeface="Arial" pitchFamily="34" charset="0"/>
            </a:rPr>
            <a:t>- Board </a:t>
          </a:r>
          <a:r>
            <a:rPr lang="tr-TR" sz="1500" dirty="0" err="1" smtClean="0">
              <a:latin typeface="Arial" pitchFamily="34" charset="0"/>
              <a:cs typeface="Arial" pitchFamily="34" charset="0"/>
            </a:rPr>
            <a:t>Resolution</a:t>
          </a:r>
          <a:r>
            <a:rPr lang="tr-TR" sz="1500" dirty="0" smtClean="0">
              <a:latin typeface="Arial" pitchFamily="34" charset="0"/>
              <a:cs typeface="Arial" pitchFamily="34" charset="0"/>
            </a:rPr>
            <a:t> on </a:t>
          </a:r>
          <a:r>
            <a:rPr lang="tr-TR" sz="1500" dirty="0" err="1" smtClean="0">
              <a:latin typeface="Arial" pitchFamily="34" charset="0"/>
              <a:cs typeface="Arial" pitchFamily="34" charset="0"/>
            </a:rPr>
            <a:t>Loan</a:t>
          </a:r>
          <a:r>
            <a:rPr lang="tr-TR" sz="1500" dirty="0" smtClean="0">
              <a:latin typeface="Arial" pitchFamily="34" charset="0"/>
              <a:cs typeface="Arial" pitchFamily="34" charset="0"/>
            </a:rPr>
            <a:t> </a:t>
          </a:r>
          <a:r>
            <a:rPr lang="tr-TR" sz="1500" dirty="0" err="1" smtClean="0">
              <a:latin typeface="Arial" pitchFamily="34" charset="0"/>
              <a:cs typeface="Arial" pitchFamily="34" charset="0"/>
            </a:rPr>
            <a:t>to</a:t>
          </a:r>
          <a:r>
            <a:rPr lang="tr-TR" sz="1500" dirty="0" smtClean="0">
              <a:latin typeface="Arial" pitchFamily="34" charset="0"/>
              <a:cs typeface="Arial" pitchFamily="34" charset="0"/>
            </a:rPr>
            <a:t> </a:t>
          </a:r>
          <a:r>
            <a:rPr lang="tr-TR" sz="1500" dirty="0" err="1" smtClean="0">
              <a:latin typeface="Arial" pitchFamily="34" charset="0"/>
              <a:cs typeface="Arial" pitchFamily="34" charset="0"/>
            </a:rPr>
            <a:t>Value</a:t>
          </a:r>
          <a:r>
            <a:rPr lang="tr-TR" sz="1500" dirty="0" smtClean="0">
              <a:latin typeface="Arial" pitchFamily="34" charset="0"/>
              <a:cs typeface="Arial" pitchFamily="34" charset="0"/>
            </a:rPr>
            <a:t> </a:t>
          </a:r>
          <a:r>
            <a:rPr lang="tr-TR" sz="1500" dirty="0" err="1" smtClean="0">
              <a:latin typeface="Arial" pitchFamily="34" charset="0"/>
              <a:cs typeface="Arial" pitchFamily="34" charset="0"/>
            </a:rPr>
            <a:t>Ratio</a:t>
          </a:r>
          <a:endParaRPr lang="tr-TR" sz="1500" dirty="0" smtClean="0">
            <a:latin typeface="Arial" pitchFamily="34" charset="0"/>
            <a:cs typeface="Arial" pitchFamily="34" charset="0"/>
          </a:endParaRPr>
        </a:p>
        <a:p>
          <a:r>
            <a:rPr lang="en-US" sz="1500" b="1" u="sng" dirty="0" smtClean="0">
              <a:latin typeface="Arial" pitchFamily="34" charset="0"/>
              <a:cs typeface="Arial" pitchFamily="34" charset="0"/>
            </a:rPr>
            <a:t>Amendment</a:t>
          </a:r>
          <a:r>
            <a:rPr lang="tr-TR" sz="1500" b="1" u="sng" dirty="0" smtClean="0">
              <a:latin typeface="Arial" pitchFamily="34" charset="0"/>
              <a:cs typeface="Arial" pitchFamily="34" charset="0"/>
            </a:rPr>
            <a:t>s</a:t>
          </a:r>
          <a:r>
            <a:rPr lang="en-US" sz="1500" b="1" u="sng" dirty="0" smtClean="0">
              <a:latin typeface="Arial" pitchFamily="34" charset="0"/>
              <a:cs typeface="Arial" pitchFamily="34" charset="0"/>
            </a:rPr>
            <a:t> </a:t>
          </a:r>
          <a:endParaRPr lang="tr-TR" sz="1500" b="1" u="sng" dirty="0" smtClean="0">
            <a:latin typeface="Arial" pitchFamily="34" charset="0"/>
            <a:cs typeface="Arial" pitchFamily="34" charset="0"/>
          </a:endParaRPr>
        </a:p>
        <a:p>
          <a:r>
            <a:rPr lang="tr-TR" sz="1500" dirty="0" smtClean="0">
              <a:latin typeface="Arial" pitchFamily="34" charset="0"/>
              <a:cs typeface="Arial" pitchFamily="34" charset="0"/>
            </a:rPr>
            <a:t>- </a:t>
          </a:r>
          <a:r>
            <a:rPr lang="en-US" sz="1500" dirty="0" smtClean="0">
              <a:latin typeface="Arial" pitchFamily="34" charset="0"/>
              <a:cs typeface="Arial" pitchFamily="34" charset="0"/>
            </a:rPr>
            <a:t>Capital</a:t>
          </a:r>
          <a:r>
            <a:rPr lang="tr-TR" sz="1500" dirty="0" smtClean="0">
              <a:latin typeface="Arial" pitchFamily="34" charset="0"/>
              <a:cs typeface="Arial" pitchFamily="34" charset="0"/>
            </a:rPr>
            <a:t> </a:t>
          </a:r>
          <a:r>
            <a:rPr lang="en-US" sz="1500" dirty="0" smtClean="0">
              <a:latin typeface="Arial" pitchFamily="34" charset="0"/>
              <a:cs typeface="Arial" pitchFamily="34" charset="0"/>
            </a:rPr>
            <a:t>Adequacy</a:t>
          </a:r>
          <a:r>
            <a:rPr lang="tr-TR" sz="1500" dirty="0" smtClean="0">
              <a:latin typeface="Arial" pitchFamily="34" charset="0"/>
              <a:cs typeface="Arial" pitchFamily="34" charset="0"/>
            </a:rPr>
            <a:t> </a:t>
          </a:r>
          <a:r>
            <a:rPr lang="en-US" sz="1500" dirty="0" smtClean="0">
              <a:latin typeface="Arial" pitchFamily="34" charset="0"/>
              <a:cs typeface="Arial" pitchFamily="34" charset="0"/>
            </a:rPr>
            <a:t>Regulation </a:t>
          </a:r>
        </a:p>
        <a:p>
          <a:r>
            <a:rPr lang="tr-TR" sz="1500" dirty="0" smtClean="0">
              <a:latin typeface="Arial" pitchFamily="34" charset="0"/>
              <a:cs typeface="Arial" pitchFamily="34" charset="0"/>
            </a:rPr>
            <a:t>- </a:t>
          </a:r>
          <a:r>
            <a:rPr lang="en-US" sz="1500" dirty="0" smtClean="0">
              <a:latin typeface="Arial" pitchFamily="34" charset="0"/>
              <a:cs typeface="Arial" pitchFamily="34" charset="0"/>
            </a:rPr>
            <a:t>Provision Regulation </a:t>
          </a:r>
          <a:endParaRPr lang="en-US" sz="1500" b="0" dirty="0"/>
        </a:p>
      </dgm:t>
    </dgm:pt>
    <dgm:pt modelId="{C2500003-2F68-47F3-88F1-A1C94C3D87DB}" type="sibTrans" cxnId="{48303622-F4EC-4F27-8E5B-8EABBBEF4E48}">
      <dgm:prSet/>
      <dgm:spPr/>
      <dgm:t>
        <a:bodyPr/>
        <a:lstStyle/>
        <a:p>
          <a:endParaRPr lang="en-US"/>
        </a:p>
      </dgm:t>
    </dgm:pt>
    <dgm:pt modelId="{2A36145D-441D-4A57-A940-78D5C85E4FA2}" type="parTrans" cxnId="{48303622-F4EC-4F27-8E5B-8EABBBEF4E48}">
      <dgm:prSet/>
      <dgm:spPr/>
      <dgm:t>
        <a:bodyPr/>
        <a:lstStyle/>
        <a:p>
          <a:endParaRPr lang="en-US"/>
        </a:p>
      </dgm:t>
    </dgm:pt>
    <dgm:pt modelId="{B2E595A0-BB4E-4E35-9522-DF945B1CADB8}">
      <dgm:prSet phldrT="[Text]" custT="1"/>
      <dgm:spPr/>
      <dgm:t>
        <a:bodyPr/>
        <a:lstStyle/>
        <a:p>
          <a:pPr defTabSz="533400">
            <a:lnSpc>
              <a:spcPct val="90000"/>
            </a:lnSpc>
            <a:spcBef>
              <a:spcPct val="0"/>
            </a:spcBef>
            <a:spcAft>
              <a:spcPct val="35000"/>
            </a:spcAft>
          </a:pPr>
          <a:r>
            <a:rPr lang="tr-TR" sz="1300" b="1" u="sng" dirty="0" smtClean="0">
              <a:latin typeface="Arial" pitchFamily="34" charset="0"/>
              <a:cs typeface="Arial" pitchFamily="34" charset="0"/>
            </a:rPr>
            <a:t>New </a:t>
          </a:r>
          <a:r>
            <a:rPr lang="tr-TR" sz="1300" b="1" u="sng" dirty="0" err="1" smtClean="0">
              <a:latin typeface="Arial" pitchFamily="34" charset="0"/>
              <a:cs typeface="Arial" pitchFamily="34" charset="0"/>
            </a:rPr>
            <a:t>Regulations</a:t>
          </a:r>
          <a:endParaRPr lang="tr-TR" sz="1300" b="1" u="sng" dirty="0" smtClean="0">
            <a:latin typeface="Arial" pitchFamily="34" charset="0"/>
            <a:cs typeface="Arial" pitchFamily="34" charset="0"/>
          </a:endParaRPr>
        </a:p>
        <a:p>
          <a:pPr defTabSz="533400">
            <a:lnSpc>
              <a:spcPct val="90000"/>
            </a:lnSpc>
            <a:spcBef>
              <a:spcPct val="0"/>
            </a:spcBef>
            <a:spcAft>
              <a:spcPct val="35000"/>
            </a:spcAft>
          </a:pPr>
          <a:r>
            <a:rPr lang="tr-TR" sz="1300" dirty="0" err="1" smtClean="0">
              <a:latin typeface="Arial" pitchFamily="34" charset="0"/>
              <a:cs typeface="Arial" pitchFamily="34" charset="0"/>
            </a:rPr>
            <a:t>Reg</a:t>
          </a:r>
          <a:r>
            <a:rPr lang="tr-TR" sz="1300" dirty="0" smtClean="0">
              <a:latin typeface="Arial" pitchFamily="34" charset="0"/>
              <a:cs typeface="Arial" pitchFamily="34" charset="0"/>
            </a:rPr>
            <a:t>. on </a:t>
          </a:r>
          <a:r>
            <a:rPr lang="en-US" sz="1300" dirty="0" smtClean="0">
              <a:latin typeface="Arial" pitchFamily="34" charset="0"/>
              <a:cs typeface="Arial" pitchFamily="34" charset="0"/>
            </a:rPr>
            <a:t>Interest Rate Risk in the Banking Book</a:t>
          </a:r>
          <a:endParaRPr lang="tr-TR" sz="1300" dirty="0" smtClean="0">
            <a:latin typeface="Arial" pitchFamily="34" charset="0"/>
            <a:cs typeface="Arial" pitchFamily="34" charset="0"/>
          </a:endParaRPr>
        </a:p>
        <a:p>
          <a:pPr defTabSz="533400">
            <a:lnSpc>
              <a:spcPct val="90000"/>
            </a:lnSpc>
            <a:spcBef>
              <a:spcPct val="0"/>
            </a:spcBef>
            <a:spcAft>
              <a:spcPct val="35000"/>
            </a:spcAft>
          </a:pPr>
          <a:r>
            <a:rPr lang="tr-TR" sz="1300" dirty="0" err="1" smtClean="0">
              <a:latin typeface="Arial" pitchFamily="34" charset="0"/>
              <a:cs typeface="Arial" pitchFamily="34" charset="0"/>
            </a:rPr>
            <a:t>Draft</a:t>
          </a:r>
          <a:r>
            <a:rPr lang="tr-TR" sz="1300" dirty="0" smtClean="0">
              <a:latin typeface="Arial" pitchFamily="34" charset="0"/>
              <a:cs typeface="Arial" pitchFamily="34" charset="0"/>
            </a:rPr>
            <a:t> </a:t>
          </a:r>
          <a:r>
            <a:rPr lang="tr-TR" sz="1300" dirty="0" err="1" smtClean="0">
              <a:latin typeface="Arial" pitchFamily="34" charset="0"/>
              <a:cs typeface="Arial" pitchFamily="34" charset="0"/>
            </a:rPr>
            <a:t>Reg</a:t>
          </a:r>
          <a:r>
            <a:rPr lang="tr-TR" sz="1300" dirty="0" smtClean="0">
              <a:latin typeface="Arial" pitchFamily="34" charset="0"/>
              <a:cs typeface="Arial" pitchFamily="34" charset="0"/>
            </a:rPr>
            <a:t>. on </a:t>
          </a:r>
          <a:r>
            <a:rPr lang="en-US" sz="1300" dirty="0" smtClean="0">
              <a:latin typeface="Arial" pitchFamily="34" charset="0"/>
              <a:cs typeface="Arial" pitchFamily="34" charset="0"/>
            </a:rPr>
            <a:t>Management of Credit Risk</a:t>
          </a:r>
          <a:endParaRPr lang="tr-TR" sz="1300" dirty="0" smtClean="0">
            <a:latin typeface="Arial" pitchFamily="34" charset="0"/>
            <a:cs typeface="Arial" pitchFamily="34" charset="0"/>
          </a:endParaRPr>
        </a:p>
        <a:p>
          <a:pPr defTabSz="533400">
            <a:lnSpc>
              <a:spcPct val="90000"/>
            </a:lnSpc>
            <a:spcBef>
              <a:spcPct val="0"/>
            </a:spcBef>
            <a:spcAft>
              <a:spcPct val="35000"/>
            </a:spcAft>
          </a:pPr>
          <a:r>
            <a:rPr lang="tr-TR" sz="1300" dirty="0" smtClean="0">
              <a:latin typeface="Arial" pitchFamily="34" charset="0"/>
              <a:cs typeface="Arial" pitchFamily="34" charset="0"/>
            </a:rPr>
            <a:t>Basel II </a:t>
          </a:r>
          <a:r>
            <a:rPr lang="tr-TR" sz="1300" dirty="0" err="1" smtClean="0">
              <a:latin typeface="Arial" pitchFamily="34" charset="0"/>
              <a:cs typeface="Arial" pitchFamily="34" charset="0"/>
            </a:rPr>
            <a:t>and</a:t>
          </a:r>
          <a:r>
            <a:rPr lang="tr-TR" sz="1300" dirty="0" smtClean="0">
              <a:latin typeface="Arial" pitchFamily="34" charset="0"/>
              <a:cs typeface="Arial" pitchFamily="34" charset="0"/>
            </a:rPr>
            <a:t> II,5 </a:t>
          </a:r>
          <a:r>
            <a:rPr lang="tr-TR" sz="1300" dirty="0" err="1" smtClean="0">
              <a:latin typeface="Arial" pitchFamily="34" charset="0"/>
              <a:cs typeface="Arial" pitchFamily="34" charset="0"/>
            </a:rPr>
            <a:t>Drafts</a:t>
          </a:r>
          <a:endParaRPr lang="tr-TR" sz="1300" dirty="0" smtClean="0">
            <a:latin typeface="Arial" pitchFamily="34" charset="0"/>
            <a:cs typeface="Arial" pitchFamily="34" charset="0"/>
          </a:endParaRPr>
        </a:p>
        <a:p>
          <a:pPr defTabSz="533400">
            <a:lnSpc>
              <a:spcPct val="90000"/>
            </a:lnSpc>
            <a:spcBef>
              <a:spcPct val="0"/>
            </a:spcBef>
            <a:spcAft>
              <a:spcPct val="35000"/>
            </a:spcAft>
          </a:pPr>
          <a:r>
            <a:rPr lang="en-US" sz="1300" b="1" u="sng" dirty="0" smtClean="0">
              <a:latin typeface="Arial" pitchFamily="34" charset="0"/>
              <a:cs typeface="Arial" pitchFamily="34" charset="0"/>
            </a:rPr>
            <a:t>Amendment</a:t>
          </a:r>
          <a:r>
            <a:rPr lang="tr-TR" sz="1300" b="1" u="sng" dirty="0" smtClean="0">
              <a:latin typeface="Arial" pitchFamily="34" charset="0"/>
              <a:cs typeface="Arial" pitchFamily="34" charset="0"/>
            </a:rPr>
            <a:t>s</a:t>
          </a:r>
          <a:r>
            <a:rPr lang="en-US" sz="1300" b="1" u="sng" dirty="0" smtClean="0">
              <a:latin typeface="Arial" pitchFamily="34" charset="0"/>
              <a:cs typeface="Arial" pitchFamily="34" charset="0"/>
            </a:rPr>
            <a:t> </a:t>
          </a:r>
          <a:endParaRPr lang="tr-TR" sz="1300" b="1" u="sng" dirty="0" smtClean="0">
            <a:latin typeface="Arial" pitchFamily="34" charset="0"/>
            <a:cs typeface="Arial" pitchFamily="34" charset="0"/>
          </a:endParaRPr>
        </a:p>
        <a:p>
          <a:pPr defTabSz="533400">
            <a:lnSpc>
              <a:spcPct val="90000"/>
            </a:lnSpc>
            <a:spcBef>
              <a:spcPct val="0"/>
            </a:spcBef>
            <a:spcAft>
              <a:spcPct val="35000"/>
            </a:spcAft>
          </a:pPr>
          <a:r>
            <a:rPr lang="tr-TR" sz="1300" dirty="0" smtClean="0">
              <a:latin typeface="Arial" pitchFamily="34" charset="0"/>
              <a:cs typeface="Arial" pitchFamily="34" charset="0"/>
            </a:rPr>
            <a:t>- </a:t>
          </a:r>
          <a:r>
            <a:rPr lang="en-US" sz="1300" dirty="0" smtClean="0">
              <a:latin typeface="Arial" pitchFamily="34" charset="0"/>
              <a:cs typeface="Arial" pitchFamily="34" charset="0"/>
            </a:rPr>
            <a:t>Own Funds Regulation</a:t>
          </a:r>
          <a:endParaRPr lang="tr-TR" sz="1300" dirty="0" smtClean="0">
            <a:latin typeface="Arial" pitchFamily="34" charset="0"/>
            <a:cs typeface="Arial" pitchFamily="34" charset="0"/>
          </a:endParaRPr>
        </a:p>
        <a:p>
          <a:pPr defTabSz="533400">
            <a:lnSpc>
              <a:spcPct val="90000"/>
            </a:lnSpc>
            <a:spcBef>
              <a:spcPct val="0"/>
            </a:spcBef>
            <a:spcAft>
              <a:spcPct val="35000"/>
            </a:spcAft>
          </a:pPr>
          <a:r>
            <a:rPr lang="tr-TR" sz="1300" dirty="0" smtClean="0">
              <a:latin typeface="Arial" pitchFamily="34" charset="0"/>
              <a:cs typeface="Arial" pitchFamily="34" charset="0"/>
            </a:rPr>
            <a:t>- </a:t>
          </a:r>
          <a:r>
            <a:rPr lang="en-US" sz="1300" dirty="0" smtClean="0">
              <a:latin typeface="Arial" pitchFamily="34" charset="0"/>
              <a:cs typeface="Arial" pitchFamily="34" charset="0"/>
            </a:rPr>
            <a:t>Banks</a:t>
          </a:r>
          <a:r>
            <a:rPr lang="tr-TR" sz="1300" dirty="0" smtClean="0">
              <a:latin typeface="Arial" pitchFamily="34" charset="0"/>
              <a:cs typeface="Arial" pitchFamily="34" charset="0"/>
            </a:rPr>
            <a:t>’</a:t>
          </a:r>
          <a:r>
            <a:rPr lang="en-US" sz="1300" dirty="0" smtClean="0">
              <a:latin typeface="Arial" pitchFamily="34" charset="0"/>
              <a:cs typeface="Arial" pitchFamily="34" charset="0"/>
            </a:rPr>
            <a:t> Corporate Management  </a:t>
          </a:r>
          <a:r>
            <a:rPr lang="en-US" sz="1300" dirty="0" err="1" smtClean="0">
              <a:latin typeface="Arial" pitchFamily="34" charset="0"/>
              <a:cs typeface="Arial" pitchFamily="34" charset="0"/>
            </a:rPr>
            <a:t>Princ</a:t>
          </a:r>
          <a:r>
            <a:rPr lang="tr-TR" sz="1300" dirty="0" smtClean="0">
              <a:latin typeface="Arial" pitchFamily="34" charset="0"/>
              <a:cs typeface="Arial" pitchFamily="34" charset="0"/>
            </a:rPr>
            <a:t>. </a:t>
          </a:r>
          <a:r>
            <a:rPr lang="tr-TR" sz="1300" dirty="0" err="1" smtClean="0">
              <a:latin typeface="Arial" pitchFamily="34" charset="0"/>
              <a:cs typeface="Arial" pitchFamily="34" charset="0"/>
            </a:rPr>
            <a:t>Reg</a:t>
          </a:r>
          <a:r>
            <a:rPr lang="tr-TR" sz="1300" dirty="0" smtClean="0">
              <a:latin typeface="Arial" pitchFamily="34" charset="0"/>
              <a:cs typeface="Arial" pitchFamily="34" charset="0"/>
            </a:rPr>
            <a:t>.</a:t>
          </a:r>
          <a:endParaRPr lang="en-US" sz="1300" dirty="0" smtClean="0">
            <a:latin typeface="Arial" pitchFamily="34" charset="0"/>
            <a:cs typeface="Arial" pitchFamily="34" charset="0"/>
          </a:endParaRPr>
        </a:p>
        <a:p>
          <a:pPr defTabSz="533400">
            <a:lnSpc>
              <a:spcPct val="90000"/>
            </a:lnSpc>
            <a:spcBef>
              <a:spcPct val="0"/>
            </a:spcBef>
            <a:spcAft>
              <a:spcPct val="35000"/>
            </a:spcAft>
          </a:pPr>
          <a:r>
            <a:rPr lang="tr-TR" sz="1300" dirty="0" smtClean="0">
              <a:latin typeface="Arial" pitchFamily="34" charset="0"/>
              <a:cs typeface="Arial" pitchFamily="34" charset="0"/>
            </a:rPr>
            <a:t>- </a:t>
          </a:r>
          <a:r>
            <a:rPr lang="en-US" sz="1300" dirty="0" smtClean="0">
              <a:latin typeface="Arial" pitchFamily="34" charset="0"/>
              <a:cs typeface="Arial" pitchFamily="34" charset="0"/>
            </a:rPr>
            <a:t>Rating Agencies</a:t>
          </a:r>
          <a:r>
            <a:rPr lang="tr-TR" sz="1300" dirty="0" smtClean="0">
              <a:latin typeface="Arial" pitchFamily="34" charset="0"/>
              <a:cs typeface="Arial" pitchFamily="34" charset="0"/>
            </a:rPr>
            <a:t> </a:t>
          </a:r>
          <a:r>
            <a:rPr lang="tr-TR" sz="1300" dirty="0" err="1" smtClean="0">
              <a:latin typeface="Arial" pitchFamily="34" charset="0"/>
              <a:cs typeface="Arial" pitchFamily="34" charset="0"/>
            </a:rPr>
            <a:t>Regulation</a:t>
          </a:r>
          <a:endParaRPr lang="en-US" sz="1300" b="0" dirty="0">
            <a:latin typeface="Arial" pitchFamily="34" charset="0"/>
            <a:cs typeface="Arial" pitchFamily="34" charset="0"/>
          </a:endParaRPr>
        </a:p>
      </dgm:t>
    </dgm:pt>
    <dgm:pt modelId="{0A28C688-FFDD-41F8-A438-EE8735972A2C}" type="sibTrans" cxnId="{5A811C3B-4FCE-4B63-B7F2-CE71F1630409}">
      <dgm:prSet/>
      <dgm:spPr/>
      <dgm:t>
        <a:bodyPr/>
        <a:lstStyle/>
        <a:p>
          <a:endParaRPr lang="en-US"/>
        </a:p>
      </dgm:t>
    </dgm:pt>
    <dgm:pt modelId="{B6707322-A193-4BF6-BB59-27A31080E256}" type="parTrans" cxnId="{5A811C3B-4FCE-4B63-B7F2-CE71F1630409}">
      <dgm:prSet/>
      <dgm:spPr/>
      <dgm:t>
        <a:bodyPr/>
        <a:lstStyle/>
        <a:p>
          <a:endParaRPr lang="en-US"/>
        </a:p>
      </dgm:t>
    </dgm:pt>
    <dgm:pt modelId="{EE4655D6-CF4D-4586-9CDC-46B05A755CE2}" type="pres">
      <dgm:prSet presAssocID="{A64DC00D-3E3A-445E-99FC-A6B2A68EABB6}" presName="compositeShape" presStyleCnt="0">
        <dgm:presLayoutVars>
          <dgm:chMax val="2"/>
          <dgm:dir/>
          <dgm:resizeHandles val="exact"/>
        </dgm:presLayoutVars>
      </dgm:prSet>
      <dgm:spPr/>
      <dgm:t>
        <a:bodyPr/>
        <a:lstStyle/>
        <a:p>
          <a:endParaRPr lang="en-US"/>
        </a:p>
      </dgm:t>
    </dgm:pt>
    <dgm:pt modelId="{1A343D11-B196-49DB-BACA-AC5A16B9C479}" type="pres">
      <dgm:prSet presAssocID="{B2E595A0-BB4E-4E35-9522-DF945B1CADB8}" presName="upArrow" presStyleLbl="node1" presStyleIdx="0" presStyleCnt="2" custAng="5400000" custScaleX="85468" custScaleY="130811" custLinFactNeighborX="11580" custLinFactNeighborY="2084"/>
      <dgm:spPr>
        <a:prstGeom prst="star5">
          <a:avLst/>
        </a:prstGeom>
        <a:noFill/>
      </dgm:spPr>
      <dgm:t>
        <a:bodyPr/>
        <a:lstStyle/>
        <a:p>
          <a:endParaRPr lang="en-US"/>
        </a:p>
      </dgm:t>
    </dgm:pt>
    <dgm:pt modelId="{5501C2D2-094C-475C-BD6D-094EF5446128}" type="pres">
      <dgm:prSet presAssocID="{B2E595A0-BB4E-4E35-9522-DF945B1CADB8}" presName="upArrowText" presStyleLbl="revTx" presStyleIdx="0" presStyleCnt="2" custScaleX="105242" custScaleY="95974" custLinFactNeighborX="20334" custLinFactNeighborY="758">
        <dgm:presLayoutVars>
          <dgm:chMax val="0"/>
          <dgm:bulletEnabled val="1"/>
        </dgm:presLayoutVars>
      </dgm:prSet>
      <dgm:spPr/>
      <dgm:t>
        <a:bodyPr/>
        <a:lstStyle/>
        <a:p>
          <a:endParaRPr lang="en-US"/>
        </a:p>
      </dgm:t>
    </dgm:pt>
    <dgm:pt modelId="{9093653D-6AB2-40EB-BCCC-9B36FAFFBE27}" type="pres">
      <dgm:prSet presAssocID="{33AE5726-7298-46D2-B0C0-136E2BFDEB7B}" presName="downArrow" presStyleLbl="node1" presStyleIdx="1" presStyleCnt="2" custAng="5400000" custScaleX="71117" custScaleY="156359" custLinFactX="32726" custLinFactY="914" custLinFactNeighborX="100000" custLinFactNeighborY="100000"/>
      <dgm:spPr>
        <a:noFill/>
      </dgm:spPr>
    </dgm:pt>
    <dgm:pt modelId="{584BAD30-E280-4231-8EEB-2D25A7359F03}" type="pres">
      <dgm:prSet presAssocID="{33AE5726-7298-46D2-B0C0-136E2BFDEB7B}" presName="downArrowText" presStyleLbl="revTx" presStyleIdx="1" presStyleCnt="2" custScaleX="84552" custLinFactNeighborX="-89658" custLinFactNeighborY="-47014">
        <dgm:presLayoutVars>
          <dgm:chMax val="0"/>
          <dgm:bulletEnabled val="1"/>
        </dgm:presLayoutVars>
      </dgm:prSet>
      <dgm:spPr/>
      <dgm:t>
        <a:bodyPr/>
        <a:lstStyle/>
        <a:p>
          <a:endParaRPr lang="en-US"/>
        </a:p>
      </dgm:t>
    </dgm:pt>
  </dgm:ptLst>
  <dgm:cxnLst>
    <dgm:cxn modelId="{5A811C3B-4FCE-4B63-B7F2-CE71F1630409}" srcId="{A64DC00D-3E3A-445E-99FC-A6B2A68EABB6}" destId="{B2E595A0-BB4E-4E35-9522-DF945B1CADB8}" srcOrd="0" destOrd="0" parTransId="{B6707322-A193-4BF6-BB59-27A31080E256}" sibTransId="{0A28C688-FFDD-41F8-A438-EE8735972A2C}"/>
    <dgm:cxn modelId="{5C119E92-126A-4B4A-B792-DF4379063A5D}" type="presOf" srcId="{A64DC00D-3E3A-445E-99FC-A6B2A68EABB6}" destId="{EE4655D6-CF4D-4586-9CDC-46B05A755CE2}" srcOrd="0" destOrd="0" presId="urn:microsoft.com/office/officeart/2005/8/layout/arrow4"/>
    <dgm:cxn modelId="{120D374D-9EA3-40DB-8C97-CA5EDDAAF49E}" type="presOf" srcId="{B2E595A0-BB4E-4E35-9522-DF945B1CADB8}" destId="{5501C2D2-094C-475C-BD6D-094EF5446128}" srcOrd="0" destOrd="0" presId="urn:microsoft.com/office/officeart/2005/8/layout/arrow4"/>
    <dgm:cxn modelId="{48303622-F4EC-4F27-8E5B-8EABBBEF4E48}" srcId="{A64DC00D-3E3A-445E-99FC-A6B2A68EABB6}" destId="{33AE5726-7298-46D2-B0C0-136E2BFDEB7B}" srcOrd="1" destOrd="0" parTransId="{2A36145D-441D-4A57-A940-78D5C85E4FA2}" sibTransId="{C2500003-2F68-47F3-88F1-A1C94C3D87DB}"/>
    <dgm:cxn modelId="{6C7F00A9-6729-4BE7-AFBA-5DAD775B3457}" type="presOf" srcId="{33AE5726-7298-46D2-B0C0-136E2BFDEB7B}" destId="{584BAD30-E280-4231-8EEB-2D25A7359F03}" srcOrd="0" destOrd="0" presId="urn:microsoft.com/office/officeart/2005/8/layout/arrow4"/>
    <dgm:cxn modelId="{D8340F69-8C29-4A2E-AA1D-8A23CC76ECA6}" type="presParOf" srcId="{EE4655D6-CF4D-4586-9CDC-46B05A755CE2}" destId="{1A343D11-B196-49DB-BACA-AC5A16B9C479}" srcOrd="0" destOrd="0" presId="urn:microsoft.com/office/officeart/2005/8/layout/arrow4"/>
    <dgm:cxn modelId="{15ADC348-1344-4BFD-8402-4979ACD58BEB}" type="presParOf" srcId="{EE4655D6-CF4D-4586-9CDC-46B05A755CE2}" destId="{5501C2D2-094C-475C-BD6D-094EF5446128}" srcOrd="1" destOrd="0" presId="urn:microsoft.com/office/officeart/2005/8/layout/arrow4"/>
    <dgm:cxn modelId="{80FFD4E6-56F8-4827-A432-8D50107C9045}" type="presParOf" srcId="{EE4655D6-CF4D-4586-9CDC-46B05A755CE2}" destId="{9093653D-6AB2-40EB-BCCC-9B36FAFFBE27}" srcOrd="2" destOrd="0" presId="urn:microsoft.com/office/officeart/2005/8/layout/arrow4"/>
    <dgm:cxn modelId="{DCA37BCF-E133-4DA0-BB92-C6301F0D01DC}" type="presParOf" srcId="{EE4655D6-CF4D-4586-9CDC-46B05A755CE2}" destId="{584BAD30-E280-4231-8EEB-2D25A7359F03}" srcOrd="3" destOrd="0" presId="urn:microsoft.com/office/officeart/2005/8/layout/arrow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57E019-7907-4729-9CA9-04FFB2445080}" type="doc">
      <dgm:prSet loTypeId="urn:microsoft.com/office/officeart/2005/8/layout/chevron2" loCatId="list" qsTypeId="urn:microsoft.com/office/officeart/2005/8/quickstyle/simple1" qsCatId="simple" csTypeId="urn:microsoft.com/office/officeart/2005/8/colors/accent2_2" csCatId="accent2" phldr="1"/>
      <dgm:spPr/>
      <dgm:t>
        <a:bodyPr/>
        <a:lstStyle/>
        <a:p>
          <a:endParaRPr lang="en-US"/>
        </a:p>
      </dgm:t>
    </dgm:pt>
    <dgm:pt modelId="{E97C1981-56DC-4051-8A2A-881F933C189F}">
      <dgm:prSet phldrT="[Text]" custT="1"/>
      <dgm:spPr>
        <a:solidFill>
          <a:srgbClr val="1D2A63"/>
        </a:solidFill>
      </dgm:spPr>
      <dgm:t>
        <a:bodyPr/>
        <a:lstStyle/>
        <a:p>
          <a:r>
            <a:rPr lang="tr-TR" sz="2500" b="1" dirty="0" smtClean="0">
              <a:latin typeface="Arial" pitchFamily="34" charset="0"/>
              <a:cs typeface="Arial" pitchFamily="34" charset="0"/>
            </a:rPr>
            <a:t>Basel II</a:t>
          </a:r>
          <a:endParaRPr lang="en-US" sz="2500" b="1" dirty="0">
            <a:latin typeface="Arial" pitchFamily="34" charset="0"/>
            <a:cs typeface="Arial" pitchFamily="34" charset="0"/>
          </a:endParaRPr>
        </a:p>
      </dgm:t>
    </dgm:pt>
    <dgm:pt modelId="{B230BC26-C391-477C-AFCC-EC68A73AD56C}" type="parTrans" cxnId="{58AFE73B-D3FE-471B-B115-F340BC2EFB95}">
      <dgm:prSet/>
      <dgm:spPr/>
      <dgm:t>
        <a:bodyPr/>
        <a:lstStyle/>
        <a:p>
          <a:endParaRPr lang="en-US"/>
        </a:p>
      </dgm:t>
    </dgm:pt>
    <dgm:pt modelId="{87869B1E-7814-4D9D-BA28-4CF9F598314B}" type="sibTrans" cxnId="{58AFE73B-D3FE-471B-B115-F340BC2EFB95}">
      <dgm:prSet/>
      <dgm:spPr/>
      <dgm:t>
        <a:bodyPr/>
        <a:lstStyle/>
        <a:p>
          <a:endParaRPr lang="en-US"/>
        </a:p>
      </dgm:t>
    </dgm:pt>
    <dgm:pt modelId="{CFE2E8D7-68BB-4387-AE43-357E09C45738}">
      <dgm:prSet phldrT="[Text]" custT="1"/>
      <dgm:spPr/>
      <dgm:t>
        <a:bodyPr/>
        <a:lstStyle/>
        <a:p>
          <a:r>
            <a:rPr lang="en-US" sz="1900" b="1" noProof="0" dirty="0" smtClean="0">
              <a:latin typeface="Arial" pitchFamily="34" charset="0"/>
              <a:cs typeface="Arial" pitchFamily="34" charset="0"/>
            </a:rPr>
            <a:t>Parallel Run until the end of June 2012</a:t>
          </a:r>
          <a:r>
            <a:rPr lang="tr-TR" sz="1900" b="1" noProof="0" dirty="0" smtClean="0">
              <a:latin typeface="Arial" pitchFamily="34" charset="0"/>
              <a:cs typeface="Arial" pitchFamily="34" charset="0"/>
            </a:rPr>
            <a:t>.</a:t>
          </a:r>
          <a:endParaRPr lang="en-US" sz="1900" b="1" noProof="0" dirty="0">
            <a:latin typeface="Arial" pitchFamily="34" charset="0"/>
            <a:cs typeface="Arial" pitchFamily="34" charset="0"/>
          </a:endParaRPr>
        </a:p>
      </dgm:t>
    </dgm:pt>
    <dgm:pt modelId="{B076AED0-F152-4A7E-B8D6-8C94F167E333}" type="parTrans" cxnId="{85ACFB2C-8745-4082-8A19-C901ED089EE8}">
      <dgm:prSet/>
      <dgm:spPr/>
      <dgm:t>
        <a:bodyPr/>
        <a:lstStyle/>
        <a:p>
          <a:endParaRPr lang="en-US"/>
        </a:p>
      </dgm:t>
    </dgm:pt>
    <dgm:pt modelId="{AB9B2353-EE32-4A60-8400-24405BB5479C}" type="sibTrans" cxnId="{85ACFB2C-8745-4082-8A19-C901ED089EE8}">
      <dgm:prSet/>
      <dgm:spPr/>
      <dgm:t>
        <a:bodyPr/>
        <a:lstStyle/>
        <a:p>
          <a:endParaRPr lang="en-US"/>
        </a:p>
      </dgm:t>
    </dgm:pt>
    <dgm:pt modelId="{2F8723BB-21E7-412F-9B3D-6EBDDCC0A41D}">
      <dgm:prSet phldrT="[Text]" custT="1"/>
      <dgm:spPr>
        <a:solidFill>
          <a:srgbClr val="1D2A63"/>
        </a:solidFill>
      </dgm:spPr>
      <dgm:t>
        <a:bodyPr/>
        <a:lstStyle/>
        <a:p>
          <a:r>
            <a:rPr lang="tr-TR" sz="2500" b="1" dirty="0" smtClean="0">
              <a:latin typeface="Arial" pitchFamily="34" charset="0"/>
              <a:cs typeface="Arial" pitchFamily="34" charset="0"/>
            </a:rPr>
            <a:t>Basel II,5</a:t>
          </a:r>
          <a:endParaRPr lang="en-US" sz="2500" b="1" dirty="0" smtClean="0">
            <a:latin typeface="Arial" pitchFamily="34" charset="0"/>
            <a:cs typeface="Arial" pitchFamily="34" charset="0"/>
          </a:endParaRPr>
        </a:p>
      </dgm:t>
    </dgm:pt>
    <dgm:pt modelId="{FBA676EB-808A-438F-A9D5-7CA51DB9547F}" type="parTrans" cxnId="{058B13C4-884B-4F3D-AF25-FC952837464B}">
      <dgm:prSet/>
      <dgm:spPr/>
      <dgm:t>
        <a:bodyPr/>
        <a:lstStyle/>
        <a:p>
          <a:endParaRPr lang="en-US"/>
        </a:p>
      </dgm:t>
    </dgm:pt>
    <dgm:pt modelId="{2CD14EC7-BD3E-49F8-A0BD-1C00163BABBE}" type="sibTrans" cxnId="{058B13C4-884B-4F3D-AF25-FC952837464B}">
      <dgm:prSet/>
      <dgm:spPr/>
      <dgm:t>
        <a:bodyPr/>
        <a:lstStyle/>
        <a:p>
          <a:endParaRPr lang="en-US"/>
        </a:p>
      </dgm:t>
    </dgm:pt>
    <dgm:pt modelId="{97DF4C32-C563-43F6-99AF-877CFA9521CC}">
      <dgm:prSet phldrT="[Text]" custT="1"/>
      <dgm:spPr/>
      <dgm:t>
        <a:bodyPr/>
        <a:lstStyle/>
        <a:p>
          <a:pPr algn="just"/>
          <a:r>
            <a:rPr lang="en-US" sz="1900" b="1" noProof="0" dirty="0" smtClean="0">
              <a:latin typeface="Arial" pitchFamily="34" charset="0"/>
              <a:cs typeface="Arial" pitchFamily="34" charset="0"/>
            </a:rPr>
            <a:t>Basel </a:t>
          </a:r>
          <a:r>
            <a:rPr lang="tr-TR" sz="1900" b="1" noProof="0" dirty="0" smtClean="0">
              <a:latin typeface="Arial" pitchFamily="34" charset="0"/>
              <a:cs typeface="Arial" pitchFamily="34" charset="0"/>
            </a:rPr>
            <a:t>II</a:t>
          </a:r>
          <a:r>
            <a:rPr lang="en-US" sz="1900" b="1" noProof="0" dirty="0" smtClean="0">
              <a:latin typeface="Arial" pitchFamily="34" charset="0"/>
              <a:cs typeface="Arial" pitchFamily="34" charset="0"/>
            </a:rPr>
            <a:t>,5 (CRD III) provisions are taken into Basel II Drafts</a:t>
          </a:r>
          <a:r>
            <a:rPr lang="tr-TR" sz="1900" b="1" noProof="0" dirty="0" smtClean="0">
              <a:latin typeface="Arial" pitchFamily="34" charset="0"/>
              <a:cs typeface="Arial" pitchFamily="34" charset="0"/>
            </a:rPr>
            <a:t>.</a:t>
          </a:r>
          <a:endParaRPr lang="en-US" sz="1900" b="1" noProof="0" dirty="0">
            <a:latin typeface="Arial" pitchFamily="34" charset="0"/>
            <a:cs typeface="Arial" pitchFamily="34" charset="0"/>
          </a:endParaRPr>
        </a:p>
      </dgm:t>
    </dgm:pt>
    <dgm:pt modelId="{13D91CF4-D04F-4C93-AEB2-497B07B48282}" type="parTrans" cxnId="{F6C97FD9-DABC-4721-A72B-F23DC31691D3}">
      <dgm:prSet/>
      <dgm:spPr/>
      <dgm:t>
        <a:bodyPr/>
        <a:lstStyle/>
        <a:p>
          <a:endParaRPr lang="en-US"/>
        </a:p>
      </dgm:t>
    </dgm:pt>
    <dgm:pt modelId="{4A2D9D2C-343D-4E04-B8FA-7136DCA552C7}" type="sibTrans" cxnId="{F6C97FD9-DABC-4721-A72B-F23DC31691D3}">
      <dgm:prSet/>
      <dgm:spPr/>
      <dgm:t>
        <a:bodyPr/>
        <a:lstStyle/>
        <a:p>
          <a:endParaRPr lang="en-US"/>
        </a:p>
      </dgm:t>
    </dgm:pt>
    <dgm:pt modelId="{E99866E8-657D-4D00-ABE6-79B34255811F}">
      <dgm:prSet phldrT="[Text]" custT="1"/>
      <dgm:spPr/>
      <dgm:t>
        <a:bodyPr/>
        <a:lstStyle/>
        <a:p>
          <a:pPr algn="just"/>
          <a:r>
            <a:rPr lang="en-US" sz="1900" b="1" noProof="0" dirty="0" smtClean="0">
              <a:latin typeface="Arial" pitchFamily="34" charset="0"/>
              <a:cs typeface="Arial" pitchFamily="34" charset="0"/>
            </a:rPr>
            <a:t>These will come into force along with the Basel II regulations by the end of June 2012</a:t>
          </a:r>
          <a:r>
            <a:rPr lang="tr-TR" sz="1900" b="1" noProof="0" dirty="0" smtClean="0">
              <a:latin typeface="Arial" pitchFamily="34" charset="0"/>
              <a:cs typeface="Arial" pitchFamily="34" charset="0"/>
            </a:rPr>
            <a:t>.</a:t>
          </a:r>
          <a:endParaRPr lang="en-US" sz="1900" b="1" noProof="0" dirty="0">
            <a:latin typeface="Arial" pitchFamily="34" charset="0"/>
            <a:cs typeface="Arial" pitchFamily="34" charset="0"/>
          </a:endParaRPr>
        </a:p>
      </dgm:t>
    </dgm:pt>
    <dgm:pt modelId="{C97F38BD-A1CE-467F-99CD-D44B7B6899F4}" type="parTrans" cxnId="{C6BFA688-8BF3-4484-9B35-F859EB50A149}">
      <dgm:prSet/>
      <dgm:spPr/>
      <dgm:t>
        <a:bodyPr/>
        <a:lstStyle/>
        <a:p>
          <a:endParaRPr lang="en-US"/>
        </a:p>
      </dgm:t>
    </dgm:pt>
    <dgm:pt modelId="{B3BA915E-27E8-4CF2-B8F2-035F254AE600}" type="sibTrans" cxnId="{C6BFA688-8BF3-4484-9B35-F859EB50A149}">
      <dgm:prSet/>
      <dgm:spPr/>
      <dgm:t>
        <a:bodyPr/>
        <a:lstStyle/>
        <a:p>
          <a:endParaRPr lang="en-US"/>
        </a:p>
      </dgm:t>
    </dgm:pt>
    <dgm:pt modelId="{E3F25810-6A5F-41AD-8B58-ACE411A94D8F}">
      <dgm:prSet phldrT="[Text]" custT="1"/>
      <dgm:spPr>
        <a:solidFill>
          <a:srgbClr val="1D2A63"/>
        </a:solidFill>
      </dgm:spPr>
      <dgm:t>
        <a:bodyPr/>
        <a:lstStyle/>
        <a:p>
          <a:endParaRPr lang="tr-TR" sz="2500" b="1" dirty="0" smtClean="0">
            <a:latin typeface="Arial" pitchFamily="34" charset="0"/>
            <a:cs typeface="Arial" pitchFamily="34" charset="0"/>
          </a:endParaRPr>
        </a:p>
        <a:p>
          <a:r>
            <a:rPr lang="tr-TR" sz="2500" b="1" dirty="0" smtClean="0">
              <a:latin typeface="Arial" pitchFamily="34" charset="0"/>
              <a:cs typeface="Arial" pitchFamily="34" charset="0"/>
            </a:rPr>
            <a:t>Basel  III</a:t>
          </a:r>
        </a:p>
        <a:p>
          <a:endParaRPr lang="en-US" sz="2000" dirty="0" smtClean="0">
            <a:latin typeface="Arial" pitchFamily="34" charset="0"/>
            <a:cs typeface="Arial" pitchFamily="34" charset="0"/>
          </a:endParaRPr>
        </a:p>
      </dgm:t>
    </dgm:pt>
    <dgm:pt modelId="{109D9506-8274-48D3-9782-4E9D511C8C25}" type="parTrans" cxnId="{999D7219-72E2-4D21-8BA8-B49BF614B439}">
      <dgm:prSet/>
      <dgm:spPr/>
      <dgm:t>
        <a:bodyPr/>
        <a:lstStyle/>
        <a:p>
          <a:endParaRPr lang="en-US"/>
        </a:p>
      </dgm:t>
    </dgm:pt>
    <dgm:pt modelId="{2DFE851C-0AAB-43A2-B652-69001D9F59ED}" type="sibTrans" cxnId="{999D7219-72E2-4D21-8BA8-B49BF614B439}">
      <dgm:prSet/>
      <dgm:spPr/>
      <dgm:t>
        <a:bodyPr/>
        <a:lstStyle/>
        <a:p>
          <a:endParaRPr lang="en-US"/>
        </a:p>
      </dgm:t>
    </dgm:pt>
    <dgm:pt modelId="{036312E7-01C2-4DA5-8263-AA22E7186D8E}">
      <dgm:prSet phldrT="[Text]" custT="1"/>
      <dgm:spPr/>
      <dgm:t>
        <a:bodyPr/>
        <a:lstStyle/>
        <a:p>
          <a:pPr algn="just"/>
          <a:r>
            <a:rPr lang="en-US" sz="1900" b="1" noProof="0" dirty="0" smtClean="0">
              <a:latin typeface="Arial" pitchFamily="34" charset="0"/>
              <a:cs typeface="Arial" pitchFamily="34" charset="0"/>
            </a:rPr>
            <a:t>BRSA follow</a:t>
          </a:r>
          <a:r>
            <a:rPr lang="tr-TR" sz="1900" b="1" noProof="0" dirty="0" smtClean="0">
              <a:latin typeface="Arial" pitchFamily="34" charset="0"/>
              <a:cs typeface="Arial" pitchFamily="34" charset="0"/>
            </a:rPr>
            <a:t>s</a:t>
          </a:r>
          <a:r>
            <a:rPr lang="en-US" sz="1900" b="1" noProof="0" dirty="0" smtClean="0">
              <a:latin typeface="Arial" pitchFamily="34" charset="0"/>
              <a:cs typeface="Arial" pitchFamily="34" charset="0"/>
            </a:rPr>
            <a:t> the international agenda regarding the Basel III</a:t>
          </a:r>
          <a:r>
            <a:rPr lang="tr-TR" sz="1900" b="1" noProof="0" dirty="0" smtClean="0">
              <a:latin typeface="Arial" pitchFamily="34" charset="0"/>
              <a:cs typeface="Arial" pitchFamily="34" charset="0"/>
            </a:rPr>
            <a:t>.</a:t>
          </a:r>
          <a:r>
            <a:rPr lang="en-US" sz="1900" b="1" noProof="0" dirty="0" smtClean="0">
              <a:latin typeface="Arial" pitchFamily="34" charset="0"/>
              <a:cs typeface="Arial" pitchFamily="34" charset="0"/>
            </a:rPr>
            <a:t> </a:t>
          </a:r>
          <a:endParaRPr lang="en-US" sz="1900" b="1" noProof="0" dirty="0">
            <a:latin typeface="Arial" pitchFamily="34" charset="0"/>
            <a:cs typeface="Arial" pitchFamily="34" charset="0"/>
          </a:endParaRPr>
        </a:p>
      </dgm:t>
    </dgm:pt>
    <dgm:pt modelId="{FD50BCAC-92F1-424E-A40F-339A3A304EAD}" type="parTrans" cxnId="{71A42F08-985F-4CBB-9421-E97D9FFA8A8F}">
      <dgm:prSet/>
      <dgm:spPr/>
      <dgm:t>
        <a:bodyPr/>
        <a:lstStyle/>
        <a:p>
          <a:endParaRPr lang="en-US"/>
        </a:p>
      </dgm:t>
    </dgm:pt>
    <dgm:pt modelId="{C359BB6C-CC8D-4BAD-B29A-E028C0915A4A}" type="sibTrans" cxnId="{71A42F08-985F-4CBB-9421-E97D9FFA8A8F}">
      <dgm:prSet/>
      <dgm:spPr/>
      <dgm:t>
        <a:bodyPr/>
        <a:lstStyle/>
        <a:p>
          <a:endParaRPr lang="en-US"/>
        </a:p>
      </dgm:t>
    </dgm:pt>
    <dgm:pt modelId="{CF726ECD-D5E5-4068-B342-1DDD1964C09C}">
      <dgm:prSet phldrT="[Text]" custT="1"/>
      <dgm:spPr/>
      <dgm:t>
        <a:bodyPr/>
        <a:lstStyle/>
        <a:p>
          <a:r>
            <a:rPr lang="en-US" sz="1900" b="1" noProof="0" dirty="0" smtClean="0">
              <a:latin typeface="Arial" pitchFamily="34" charset="0"/>
              <a:cs typeface="Arial" pitchFamily="34" charset="0"/>
            </a:rPr>
            <a:t>By  30 June 2012</a:t>
          </a:r>
          <a:r>
            <a:rPr lang="tr-TR" sz="1900" b="1" noProof="0" dirty="0" smtClean="0">
              <a:latin typeface="Arial" pitchFamily="34" charset="0"/>
              <a:cs typeface="Arial" pitchFamily="34" charset="0"/>
            </a:rPr>
            <a:t>,</a:t>
          </a:r>
          <a:r>
            <a:rPr lang="en-US"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only</a:t>
          </a:r>
          <a:r>
            <a:rPr lang="tr-TR" sz="1900" b="1" noProof="0" dirty="0" smtClean="0">
              <a:latin typeface="Arial" pitchFamily="34" charset="0"/>
              <a:cs typeface="Arial" pitchFamily="34" charset="0"/>
            </a:rPr>
            <a:t> Basel-II </a:t>
          </a:r>
          <a:r>
            <a:rPr lang="en-US" sz="1900" b="1" noProof="0" dirty="0" smtClean="0">
              <a:latin typeface="Arial" pitchFamily="34" charset="0"/>
              <a:cs typeface="Arial" pitchFamily="34" charset="0"/>
            </a:rPr>
            <a:t>will be in effect</a:t>
          </a:r>
          <a:r>
            <a:rPr lang="tr-TR" sz="1900" b="1" noProof="0" dirty="0" smtClean="0">
              <a:latin typeface="Arial" pitchFamily="34" charset="0"/>
              <a:cs typeface="Arial" pitchFamily="34" charset="0"/>
            </a:rPr>
            <a:t>.</a:t>
          </a:r>
          <a:endParaRPr lang="en-US" sz="1900" b="1" noProof="0" dirty="0">
            <a:latin typeface="Arial" pitchFamily="34" charset="0"/>
            <a:cs typeface="Arial" pitchFamily="34" charset="0"/>
          </a:endParaRPr>
        </a:p>
      </dgm:t>
    </dgm:pt>
    <dgm:pt modelId="{57F46A6E-891D-4CD7-9F22-6BCEC2020B9E}" type="parTrans" cxnId="{038AAAA9-C244-407F-8CED-E7752B9D868D}">
      <dgm:prSet/>
      <dgm:spPr/>
      <dgm:t>
        <a:bodyPr/>
        <a:lstStyle/>
        <a:p>
          <a:endParaRPr lang="en-US"/>
        </a:p>
      </dgm:t>
    </dgm:pt>
    <dgm:pt modelId="{E137470B-8CD1-4BEC-B216-4F60D19F0D82}" type="sibTrans" cxnId="{038AAAA9-C244-407F-8CED-E7752B9D868D}">
      <dgm:prSet/>
      <dgm:spPr/>
      <dgm:t>
        <a:bodyPr/>
        <a:lstStyle/>
        <a:p>
          <a:endParaRPr lang="en-US"/>
        </a:p>
      </dgm:t>
    </dgm:pt>
    <dgm:pt modelId="{911CE1F8-E4E3-48A8-B06B-EA857C25702F}">
      <dgm:prSet phldrT="[Text]" custT="1"/>
      <dgm:spPr/>
      <dgm:t>
        <a:bodyPr/>
        <a:lstStyle/>
        <a:p>
          <a:pPr algn="just"/>
          <a:r>
            <a:rPr lang="en-US" sz="1900" b="1" noProof="0" dirty="0" smtClean="0">
              <a:latin typeface="Arial" pitchFamily="34" charset="0"/>
              <a:cs typeface="Arial" pitchFamily="34" charset="0"/>
            </a:rPr>
            <a:t>As a member of Basel Committee, it is committed to adopt Basel III reforms parallel with the international timetable.</a:t>
          </a:r>
          <a:endParaRPr lang="en-US" sz="1900" b="1" noProof="0" dirty="0">
            <a:latin typeface="Arial" pitchFamily="34" charset="0"/>
            <a:cs typeface="Arial" pitchFamily="34" charset="0"/>
          </a:endParaRPr>
        </a:p>
      </dgm:t>
    </dgm:pt>
    <dgm:pt modelId="{4FD93396-9F8B-4C7F-9C37-964C554A563F}" type="sibTrans" cxnId="{010C56F8-F73F-44AC-9A13-72C10EEAC366}">
      <dgm:prSet/>
      <dgm:spPr/>
      <dgm:t>
        <a:bodyPr/>
        <a:lstStyle/>
        <a:p>
          <a:endParaRPr lang="en-US"/>
        </a:p>
      </dgm:t>
    </dgm:pt>
    <dgm:pt modelId="{5396D06A-D0B2-4190-81A1-6472AAA15122}" type="parTrans" cxnId="{010C56F8-F73F-44AC-9A13-72C10EEAC366}">
      <dgm:prSet/>
      <dgm:spPr/>
      <dgm:t>
        <a:bodyPr/>
        <a:lstStyle/>
        <a:p>
          <a:endParaRPr lang="en-US"/>
        </a:p>
      </dgm:t>
    </dgm:pt>
    <dgm:pt modelId="{3EB9C1BE-AC7C-4935-B4B2-65442F7A7E65}" type="pres">
      <dgm:prSet presAssocID="{F757E019-7907-4729-9CA9-04FFB2445080}" presName="linearFlow" presStyleCnt="0">
        <dgm:presLayoutVars>
          <dgm:dir/>
          <dgm:animLvl val="lvl"/>
          <dgm:resizeHandles val="exact"/>
        </dgm:presLayoutVars>
      </dgm:prSet>
      <dgm:spPr/>
      <dgm:t>
        <a:bodyPr/>
        <a:lstStyle/>
        <a:p>
          <a:endParaRPr lang="en-US"/>
        </a:p>
      </dgm:t>
    </dgm:pt>
    <dgm:pt modelId="{53DDB776-A092-4EDC-9B17-EEF6ECCD75F7}" type="pres">
      <dgm:prSet presAssocID="{E97C1981-56DC-4051-8A2A-881F933C189F}" presName="composite" presStyleCnt="0"/>
      <dgm:spPr/>
    </dgm:pt>
    <dgm:pt modelId="{1CBFC8A2-85CC-4BE2-9103-5BE26BF7256A}" type="pres">
      <dgm:prSet presAssocID="{E97C1981-56DC-4051-8A2A-881F933C189F}" presName="parentText" presStyleLbl="alignNode1" presStyleIdx="0" presStyleCnt="3">
        <dgm:presLayoutVars>
          <dgm:chMax val="1"/>
          <dgm:bulletEnabled val="1"/>
        </dgm:presLayoutVars>
      </dgm:prSet>
      <dgm:spPr/>
      <dgm:t>
        <a:bodyPr/>
        <a:lstStyle/>
        <a:p>
          <a:endParaRPr lang="en-US"/>
        </a:p>
      </dgm:t>
    </dgm:pt>
    <dgm:pt modelId="{FFA36C3B-F173-4D16-B5F7-F7D73C3CE026}" type="pres">
      <dgm:prSet presAssocID="{E97C1981-56DC-4051-8A2A-881F933C189F}" presName="descendantText" presStyleLbl="alignAcc1" presStyleIdx="0" presStyleCnt="3">
        <dgm:presLayoutVars>
          <dgm:bulletEnabled val="1"/>
        </dgm:presLayoutVars>
      </dgm:prSet>
      <dgm:spPr/>
      <dgm:t>
        <a:bodyPr/>
        <a:lstStyle/>
        <a:p>
          <a:endParaRPr lang="en-US"/>
        </a:p>
      </dgm:t>
    </dgm:pt>
    <dgm:pt modelId="{BDC328C5-9B38-4FBB-9851-FDE93249343E}" type="pres">
      <dgm:prSet presAssocID="{87869B1E-7814-4D9D-BA28-4CF9F598314B}" presName="sp" presStyleCnt="0"/>
      <dgm:spPr/>
    </dgm:pt>
    <dgm:pt modelId="{8C78A05C-3BEB-4960-8179-B4D5EAC0BF59}" type="pres">
      <dgm:prSet presAssocID="{2F8723BB-21E7-412F-9B3D-6EBDDCC0A41D}" presName="composite" presStyleCnt="0"/>
      <dgm:spPr/>
    </dgm:pt>
    <dgm:pt modelId="{7D750FD7-968E-4E76-9287-09FFC2A4CFF0}" type="pres">
      <dgm:prSet presAssocID="{2F8723BB-21E7-412F-9B3D-6EBDDCC0A41D}" presName="parentText" presStyleLbl="alignNode1" presStyleIdx="1" presStyleCnt="3">
        <dgm:presLayoutVars>
          <dgm:chMax val="1"/>
          <dgm:bulletEnabled val="1"/>
        </dgm:presLayoutVars>
      </dgm:prSet>
      <dgm:spPr/>
      <dgm:t>
        <a:bodyPr/>
        <a:lstStyle/>
        <a:p>
          <a:endParaRPr lang="en-US"/>
        </a:p>
      </dgm:t>
    </dgm:pt>
    <dgm:pt modelId="{8BF2D0C3-1357-4B35-9E29-23014750F6F1}" type="pres">
      <dgm:prSet presAssocID="{2F8723BB-21E7-412F-9B3D-6EBDDCC0A41D}" presName="descendantText" presStyleLbl="alignAcc1" presStyleIdx="1" presStyleCnt="3" custScaleY="111107" custLinFactNeighborX="98" custLinFactNeighborY="-988">
        <dgm:presLayoutVars>
          <dgm:bulletEnabled val="1"/>
        </dgm:presLayoutVars>
      </dgm:prSet>
      <dgm:spPr/>
      <dgm:t>
        <a:bodyPr/>
        <a:lstStyle/>
        <a:p>
          <a:endParaRPr lang="en-US"/>
        </a:p>
      </dgm:t>
    </dgm:pt>
    <dgm:pt modelId="{8DE727E4-AFEF-4668-9856-63718BFFDC59}" type="pres">
      <dgm:prSet presAssocID="{2CD14EC7-BD3E-49F8-A0BD-1C00163BABBE}" presName="sp" presStyleCnt="0"/>
      <dgm:spPr/>
    </dgm:pt>
    <dgm:pt modelId="{A0F2B3F5-B482-40CE-87E9-A4213FA1DA4C}" type="pres">
      <dgm:prSet presAssocID="{E3F25810-6A5F-41AD-8B58-ACE411A94D8F}" presName="composite" presStyleCnt="0"/>
      <dgm:spPr/>
    </dgm:pt>
    <dgm:pt modelId="{2247B52C-C2B6-4CEB-B761-576AEA1BCA2B}" type="pres">
      <dgm:prSet presAssocID="{E3F25810-6A5F-41AD-8B58-ACE411A94D8F}" presName="parentText" presStyleLbl="alignNode1" presStyleIdx="2" presStyleCnt="3">
        <dgm:presLayoutVars>
          <dgm:chMax val="1"/>
          <dgm:bulletEnabled val="1"/>
        </dgm:presLayoutVars>
      </dgm:prSet>
      <dgm:spPr/>
      <dgm:t>
        <a:bodyPr/>
        <a:lstStyle/>
        <a:p>
          <a:endParaRPr lang="en-US"/>
        </a:p>
      </dgm:t>
    </dgm:pt>
    <dgm:pt modelId="{B0549929-30A9-4CF9-93D4-40F4CC0FE91F}" type="pres">
      <dgm:prSet presAssocID="{E3F25810-6A5F-41AD-8B58-ACE411A94D8F}" presName="descendantText" presStyleLbl="alignAcc1" presStyleIdx="2" presStyleCnt="3" custScaleY="164363">
        <dgm:presLayoutVars>
          <dgm:bulletEnabled val="1"/>
        </dgm:presLayoutVars>
      </dgm:prSet>
      <dgm:spPr/>
      <dgm:t>
        <a:bodyPr/>
        <a:lstStyle/>
        <a:p>
          <a:endParaRPr lang="en-US"/>
        </a:p>
      </dgm:t>
    </dgm:pt>
  </dgm:ptLst>
  <dgm:cxnLst>
    <dgm:cxn modelId="{EFE1F531-E75D-495D-90F0-0B39EEDDDA2A}" type="presOf" srcId="{E99866E8-657D-4D00-ABE6-79B34255811F}" destId="{8BF2D0C3-1357-4B35-9E29-23014750F6F1}" srcOrd="0" destOrd="1" presId="urn:microsoft.com/office/officeart/2005/8/layout/chevron2"/>
    <dgm:cxn modelId="{98BBCB2D-5EF3-433C-847A-239F43424238}" type="presOf" srcId="{E97C1981-56DC-4051-8A2A-881F933C189F}" destId="{1CBFC8A2-85CC-4BE2-9103-5BE26BF7256A}" srcOrd="0" destOrd="0" presId="urn:microsoft.com/office/officeart/2005/8/layout/chevron2"/>
    <dgm:cxn modelId="{FC26F467-A711-444B-B826-C2335FCB02BF}" type="presOf" srcId="{E3F25810-6A5F-41AD-8B58-ACE411A94D8F}" destId="{2247B52C-C2B6-4CEB-B761-576AEA1BCA2B}" srcOrd="0" destOrd="0" presId="urn:microsoft.com/office/officeart/2005/8/layout/chevron2"/>
    <dgm:cxn modelId="{39CAA123-BE31-4DB2-BB15-21C03EA8AEFC}" type="presOf" srcId="{CFE2E8D7-68BB-4387-AE43-357E09C45738}" destId="{FFA36C3B-F173-4D16-B5F7-F7D73C3CE026}" srcOrd="0" destOrd="0" presId="urn:microsoft.com/office/officeart/2005/8/layout/chevron2"/>
    <dgm:cxn modelId="{999D7219-72E2-4D21-8BA8-B49BF614B439}" srcId="{F757E019-7907-4729-9CA9-04FFB2445080}" destId="{E3F25810-6A5F-41AD-8B58-ACE411A94D8F}" srcOrd="2" destOrd="0" parTransId="{109D9506-8274-48D3-9782-4E9D511C8C25}" sibTransId="{2DFE851C-0AAB-43A2-B652-69001D9F59ED}"/>
    <dgm:cxn modelId="{8BD12E7A-0C69-40B0-A48C-9AFC4069A41C}" type="presOf" srcId="{97DF4C32-C563-43F6-99AF-877CFA9521CC}" destId="{8BF2D0C3-1357-4B35-9E29-23014750F6F1}" srcOrd="0" destOrd="0" presId="urn:microsoft.com/office/officeart/2005/8/layout/chevron2"/>
    <dgm:cxn modelId="{706966BC-CCEB-4D5B-B9C8-FA96E3BFFE57}" type="presOf" srcId="{2F8723BB-21E7-412F-9B3D-6EBDDCC0A41D}" destId="{7D750FD7-968E-4E76-9287-09FFC2A4CFF0}" srcOrd="0" destOrd="0" presId="urn:microsoft.com/office/officeart/2005/8/layout/chevron2"/>
    <dgm:cxn modelId="{3F1023FD-DB2A-4D5B-86C7-8516899A8D9B}" type="presOf" srcId="{911CE1F8-E4E3-48A8-B06B-EA857C25702F}" destId="{B0549929-30A9-4CF9-93D4-40F4CC0FE91F}" srcOrd="0" destOrd="1" presId="urn:microsoft.com/office/officeart/2005/8/layout/chevron2"/>
    <dgm:cxn modelId="{038AAAA9-C244-407F-8CED-E7752B9D868D}" srcId="{E97C1981-56DC-4051-8A2A-881F933C189F}" destId="{CF726ECD-D5E5-4068-B342-1DDD1964C09C}" srcOrd="1" destOrd="0" parTransId="{57F46A6E-891D-4CD7-9F22-6BCEC2020B9E}" sibTransId="{E137470B-8CD1-4BEC-B216-4F60D19F0D82}"/>
    <dgm:cxn modelId="{058B13C4-884B-4F3D-AF25-FC952837464B}" srcId="{F757E019-7907-4729-9CA9-04FFB2445080}" destId="{2F8723BB-21E7-412F-9B3D-6EBDDCC0A41D}" srcOrd="1" destOrd="0" parTransId="{FBA676EB-808A-438F-A9D5-7CA51DB9547F}" sibTransId="{2CD14EC7-BD3E-49F8-A0BD-1C00163BABBE}"/>
    <dgm:cxn modelId="{154AB84C-1D50-49BB-9EE9-2B9A52401422}" type="presOf" srcId="{F757E019-7907-4729-9CA9-04FFB2445080}" destId="{3EB9C1BE-AC7C-4935-B4B2-65442F7A7E65}" srcOrd="0" destOrd="0" presId="urn:microsoft.com/office/officeart/2005/8/layout/chevron2"/>
    <dgm:cxn modelId="{F6C97FD9-DABC-4721-A72B-F23DC31691D3}" srcId="{2F8723BB-21E7-412F-9B3D-6EBDDCC0A41D}" destId="{97DF4C32-C563-43F6-99AF-877CFA9521CC}" srcOrd="0" destOrd="0" parTransId="{13D91CF4-D04F-4C93-AEB2-497B07B48282}" sibTransId="{4A2D9D2C-343D-4E04-B8FA-7136DCA552C7}"/>
    <dgm:cxn modelId="{010C56F8-F73F-44AC-9A13-72C10EEAC366}" srcId="{E3F25810-6A5F-41AD-8B58-ACE411A94D8F}" destId="{911CE1F8-E4E3-48A8-B06B-EA857C25702F}" srcOrd="1" destOrd="0" parTransId="{5396D06A-D0B2-4190-81A1-6472AAA15122}" sibTransId="{4FD93396-9F8B-4C7F-9C37-964C554A563F}"/>
    <dgm:cxn modelId="{85ACFB2C-8745-4082-8A19-C901ED089EE8}" srcId="{E97C1981-56DC-4051-8A2A-881F933C189F}" destId="{CFE2E8D7-68BB-4387-AE43-357E09C45738}" srcOrd="0" destOrd="0" parTransId="{B076AED0-F152-4A7E-B8D6-8C94F167E333}" sibTransId="{AB9B2353-EE32-4A60-8400-24405BB5479C}"/>
    <dgm:cxn modelId="{71A42F08-985F-4CBB-9421-E97D9FFA8A8F}" srcId="{E3F25810-6A5F-41AD-8B58-ACE411A94D8F}" destId="{036312E7-01C2-4DA5-8263-AA22E7186D8E}" srcOrd="0" destOrd="0" parTransId="{FD50BCAC-92F1-424E-A40F-339A3A304EAD}" sibTransId="{C359BB6C-CC8D-4BAD-B29A-E028C0915A4A}"/>
    <dgm:cxn modelId="{70EB9A0E-A843-4624-84EB-7099EB96292E}" type="presOf" srcId="{CF726ECD-D5E5-4068-B342-1DDD1964C09C}" destId="{FFA36C3B-F173-4D16-B5F7-F7D73C3CE026}" srcOrd="0" destOrd="1" presId="urn:microsoft.com/office/officeart/2005/8/layout/chevron2"/>
    <dgm:cxn modelId="{C6EEAE1E-5F6F-45E3-B643-C6953421A8F5}" type="presOf" srcId="{036312E7-01C2-4DA5-8263-AA22E7186D8E}" destId="{B0549929-30A9-4CF9-93D4-40F4CC0FE91F}" srcOrd="0" destOrd="0" presId="urn:microsoft.com/office/officeart/2005/8/layout/chevron2"/>
    <dgm:cxn modelId="{C6BFA688-8BF3-4484-9B35-F859EB50A149}" srcId="{2F8723BB-21E7-412F-9B3D-6EBDDCC0A41D}" destId="{E99866E8-657D-4D00-ABE6-79B34255811F}" srcOrd="1" destOrd="0" parTransId="{C97F38BD-A1CE-467F-99CD-D44B7B6899F4}" sibTransId="{B3BA915E-27E8-4CF2-B8F2-035F254AE600}"/>
    <dgm:cxn modelId="{58AFE73B-D3FE-471B-B115-F340BC2EFB95}" srcId="{F757E019-7907-4729-9CA9-04FFB2445080}" destId="{E97C1981-56DC-4051-8A2A-881F933C189F}" srcOrd="0" destOrd="0" parTransId="{B230BC26-C391-477C-AFCC-EC68A73AD56C}" sibTransId="{87869B1E-7814-4D9D-BA28-4CF9F598314B}"/>
    <dgm:cxn modelId="{998AB211-4859-444E-ACC2-99737E95D2C9}" type="presParOf" srcId="{3EB9C1BE-AC7C-4935-B4B2-65442F7A7E65}" destId="{53DDB776-A092-4EDC-9B17-EEF6ECCD75F7}" srcOrd="0" destOrd="0" presId="urn:microsoft.com/office/officeart/2005/8/layout/chevron2"/>
    <dgm:cxn modelId="{54E2B25C-AA9B-4C79-923D-0C43DE057562}" type="presParOf" srcId="{53DDB776-A092-4EDC-9B17-EEF6ECCD75F7}" destId="{1CBFC8A2-85CC-4BE2-9103-5BE26BF7256A}" srcOrd="0" destOrd="0" presId="urn:microsoft.com/office/officeart/2005/8/layout/chevron2"/>
    <dgm:cxn modelId="{72E0E765-2C69-4C50-B4ED-1003BBC5788B}" type="presParOf" srcId="{53DDB776-A092-4EDC-9B17-EEF6ECCD75F7}" destId="{FFA36C3B-F173-4D16-B5F7-F7D73C3CE026}" srcOrd="1" destOrd="0" presId="urn:microsoft.com/office/officeart/2005/8/layout/chevron2"/>
    <dgm:cxn modelId="{92066935-6D43-4B45-AF66-074697CC2F59}" type="presParOf" srcId="{3EB9C1BE-AC7C-4935-B4B2-65442F7A7E65}" destId="{BDC328C5-9B38-4FBB-9851-FDE93249343E}" srcOrd="1" destOrd="0" presId="urn:microsoft.com/office/officeart/2005/8/layout/chevron2"/>
    <dgm:cxn modelId="{02362ECC-D32F-4D82-9C38-F156855AC5E8}" type="presParOf" srcId="{3EB9C1BE-AC7C-4935-B4B2-65442F7A7E65}" destId="{8C78A05C-3BEB-4960-8179-B4D5EAC0BF59}" srcOrd="2" destOrd="0" presId="urn:microsoft.com/office/officeart/2005/8/layout/chevron2"/>
    <dgm:cxn modelId="{B6F2B31A-B29E-4959-B671-77B89BF3E29C}" type="presParOf" srcId="{8C78A05C-3BEB-4960-8179-B4D5EAC0BF59}" destId="{7D750FD7-968E-4E76-9287-09FFC2A4CFF0}" srcOrd="0" destOrd="0" presId="urn:microsoft.com/office/officeart/2005/8/layout/chevron2"/>
    <dgm:cxn modelId="{6646337E-9BE4-44E3-A5B9-005C12F073BE}" type="presParOf" srcId="{8C78A05C-3BEB-4960-8179-B4D5EAC0BF59}" destId="{8BF2D0C3-1357-4B35-9E29-23014750F6F1}" srcOrd="1" destOrd="0" presId="urn:microsoft.com/office/officeart/2005/8/layout/chevron2"/>
    <dgm:cxn modelId="{7FAF5D1E-5130-4A9A-BB2F-0B709C867272}" type="presParOf" srcId="{3EB9C1BE-AC7C-4935-B4B2-65442F7A7E65}" destId="{8DE727E4-AFEF-4668-9856-63718BFFDC59}" srcOrd="3" destOrd="0" presId="urn:microsoft.com/office/officeart/2005/8/layout/chevron2"/>
    <dgm:cxn modelId="{EA4F7F92-B478-4EA0-AC68-DD619030C0F4}" type="presParOf" srcId="{3EB9C1BE-AC7C-4935-B4B2-65442F7A7E65}" destId="{A0F2B3F5-B482-40CE-87E9-A4213FA1DA4C}" srcOrd="4" destOrd="0" presId="urn:microsoft.com/office/officeart/2005/8/layout/chevron2"/>
    <dgm:cxn modelId="{49C006A9-FE82-4748-872B-3A2D1F52F02A}" type="presParOf" srcId="{A0F2B3F5-B482-40CE-87E9-A4213FA1DA4C}" destId="{2247B52C-C2B6-4CEB-B761-576AEA1BCA2B}" srcOrd="0" destOrd="0" presId="urn:microsoft.com/office/officeart/2005/8/layout/chevron2"/>
    <dgm:cxn modelId="{22CDEC3D-12E4-4E61-825E-70C8DC7F94E3}" type="presParOf" srcId="{A0F2B3F5-B482-40CE-87E9-A4213FA1DA4C}" destId="{B0549929-30A9-4CF9-93D4-40F4CC0FE91F}"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57E019-7907-4729-9CA9-04FFB2445080}" type="doc">
      <dgm:prSet loTypeId="urn:microsoft.com/office/officeart/2005/8/layout/chevron2" loCatId="list" qsTypeId="urn:microsoft.com/office/officeart/2005/8/quickstyle/simple1" qsCatId="simple" csTypeId="urn:microsoft.com/office/officeart/2005/8/colors/accent2_2" csCatId="accent2" phldr="1"/>
      <dgm:spPr/>
      <dgm:t>
        <a:bodyPr/>
        <a:lstStyle/>
        <a:p>
          <a:endParaRPr lang="en-US"/>
        </a:p>
      </dgm:t>
    </dgm:pt>
    <dgm:pt modelId="{E97C1981-56DC-4051-8A2A-881F933C189F}">
      <dgm:prSet phldrT="[Text]" custT="1"/>
      <dgm:spPr>
        <a:solidFill>
          <a:srgbClr val="1D2A63"/>
        </a:solidFill>
      </dgm:spPr>
      <dgm:t>
        <a:bodyPr/>
        <a:lstStyle/>
        <a:p>
          <a:r>
            <a:rPr lang="tr-TR" sz="2500" b="1" dirty="0" smtClean="0">
              <a:latin typeface="Arial" pitchFamily="34" charset="0"/>
              <a:cs typeface="Arial" pitchFamily="34" charset="0"/>
            </a:rPr>
            <a:t>Basel II</a:t>
          </a:r>
          <a:endParaRPr lang="en-US" sz="2500" b="1" dirty="0">
            <a:latin typeface="Arial" pitchFamily="34" charset="0"/>
            <a:cs typeface="Arial" pitchFamily="34" charset="0"/>
          </a:endParaRPr>
        </a:p>
      </dgm:t>
    </dgm:pt>
    <dgm:pt modelId="{B230BC26-C391-477C-AFCC-EC68A73AD56C}" type="parTrans" cxnId="{58AFE73B-D3FE-471B-B115-F340BC2EFB95}">
      <dgm:prSet/>
      <dgm:spPr/>
      <dgm:t>
        <a:bodyPr/>
        <a:lstStyle/>
        <a:p>
          <a:endParaRPr lang="en-US"/>
        </a:p>
      </dgm:t>
    </dgm:pt>
    <dgm:pt modelId="{87869B1E-7814-4D9D-BA28-4CF9F598314B}" type="sibTrans" cxnId="{58AFE73B-D3FE-471B-B115-F340BC2EFB95}">
      <dgm:prSet/>
      <dgm:spPr/>
      <dgm:t>
        <a:bodyPr/>
        <a:lstStyle/>
        <a:p>
          <a:endParaRPr lang="en-US"/>
        </a:p>
      </dgm:t>
    </dgm:pt>
    <dgm:pt modelId="{CFE2E8D7-68BB-4387-AE43-357E09C45738}">
      <dgm:prSet phldrT="[Text]" custT="1"/>
      <dgm:spPr/>
      <dgm:t>
        <a:bodyPr/>
        <a:lstStyle/>
        <a:p>
          <a:pPr algn="just"/>
          <a:r>
            <a:rPr lang="tr-TR" sz="1900" b="1" noProof="0" dirty="0" smtClean="0">
              <a:latin typeface="Arial" pitchFamily="34" charset="0"/>
              <a:cs typeface="Arial" pitchFamily="34" charset="0"/>
            </a:rPr>
            <a:t>C</a:t>
          </a:r>
          <a:r>
            <a:rPr lang="en-US" sz="1900" b="1" noProof="0" dirty="0" err="1" smtClean="0">
              <a:latin typeface="Arial" pitchFamily="34" charset="0"/>
              <a:cs typeface="Arial" pitchFamily="34" charset="0"/>
            </a:rPr>
            <a:t>onsolidated</a:t>
          </a:r>
          <a:r>
            <a:rPr lang="en-US" sz="1900" b="1" noProof="0" dirty="0" smtClean="0">
              <a:latin typeface="Arial" pitchFamily="34" charset="0"/>
              <a:cs typeface="Arial" pitchFamily="34" charset="0"/>
            </a:rPr>
            <a:t> </a:t>
          </a:r>
          <a:r>
            <a:rPr lang="tr-TR" sz="1900" b="1" noProof="0" dirty="0" smtClean="0">
              <a:latin typeface="Arial" pitchFamily="34" charset="0"/>
              <a:cs typeface="Arial" pitchFamily="34" charset="0"/>
            </a:rPr>
            <a:t>CAR (%)</a:t>
          </a:r>
          <a:endParaRPr lang="en-US" sz="1900" b="1" noProof="0" dirty="0">
            <a:latin typeface="Arial" pitchFamily="34" charset="0"/>
            <a:cs typeface="Arial" pitchFamily="34" charset="0"/>
          </a:endParaRPr>
        </a:p>
      </dgm:t>
    </dgm:pt>
    <dgm:pt modelId="{B076AED0-F152-4A7E-B8D6-8C94F167E333}" type="parTrans" cxnId="{85ACFB2C-8745-4082-8A19-C901ED089EE8}">
      <dgm:prSet/>
      <dgm:spPr/>
      <dgm:t>
        <a:bodyPr/>
        <a:lstStyle/>
        <a:p>
          <a:endParaRPr lang="en-US"/>
        </a:p>
      </dgm:t>
    </dgm:pt>
    <dgm:pt modelId="{AB9B2353-EE32-4A60-8400-24405BB5479C}" type="sibTrans" cxnId="{85ACFB2C-8745-4082-8A19-C901ED089EE8}">
      <dgm:prSet/>
      <dgm:spPr/>
      <dgm:t>
        <a:bodyPr/>
        <a:lstStyle/>
        <a:p>
          <a:endParaRPr lang="en-US"/>
        </a:p>
      </dgm:t>
    </dgm:pt>
    <dgm:pt modelId="{2F8723BB-21E7-412F-9B3D-6EBDDCC0A41D}">
      <dgm:prSet phldrT="[Text]" custT="1"/>
      <dgm:spPr>
        <a:solidFill>
          <a:srgbClr val="1D2A63"/>
        </a:solidFill>
      </dgm:spPr>
      <dgm:t>
        <a:bodyPr/>
        <a:lstStyle/>
        <a:p>
          <a:r>
            <a:rPr lang="tr-TR" sz="2500" b="1" dirty="0" smtClean="0">
              <a:latin typeface="Arial" pitchFamily="34" charset="0"/>
              <a:cs typeface="Arial" pitchFamily="34" charset="0"/>
            </a:rPr>
            <a:t>Basel II,5</a:t>
          </a:r>
          <a:endParaRPr lang="en-US" sz="2500" b="1" dirty="0" smtClean="0">
            <a:latin typeface="Arial" pitchFamily="34" charset="0"/>
            <a:cs typeface="Arial" pitchFamily="34" charset="0"/>
          </a:endParaRPr>
        </a:p>
      </dgm:t>
    </dgm:pt>
    <dgm:pt modelId="{FBA676EB-808A-438F-A9D5-7CA51DB9547F}" type="parTrans" cxnId="{058B13C4-884B-4F3D-AF25-FC952837464B}">
      <dgm:prSet/>
      <dgm:spPr/>
      <dgm:t>
        <a:bodyPr/>
        <a:lstStyle/>
        <a:p>
          <a:endParaRPr lang="en-US"/>
        </a:p>
      </dgm:t>
    </dgm:pt>
    <dgm:pt modelId="{2CD14EC7-BD3E-49F8-A0BD-1C00163BABBE}" type="sibTrans" cxnId="{058B13C4-884B-4F3D-AF25-FC952837464B}">
      <dgm:prSet/>
      <dgm:spPr/>
      <dgm:t>
        <a:bodyPr/>
        <a:lstStyle/>
        <a:p>
          <a:endParaRPr lang="en-US"/>
        </a:p>
      </dgm:t>
    </dgm:pt>
    <dgm:pt modelId="{97DF4C32-C563-43F6-99AF-877CFA9521CC}">
      <dgm:prSet phldrT="[Text]" custT="1"/>
      <dgm:spPr/>
      <dgm:t>
        <a:bodyPr/>
        <a:lstStyle/>
        <a:p>
          <a:pPr algn="just"/>
          <a:r>
            <a:rPr lang="tr-TR" sz="1900" b="1" noProof="0" dirty="0" smtClean="0">
              <a:latin typeface="Arial" pitchFamily="34" charset="0"/>
              <a:cs typeface="Arial" pitchFamily="34" charset="0"/>
            </a:rPr>
            <a:t>Since B</a:t>
          </a:r>
          <a:r>
            <a:rPr lang="en-US" sz="1900" b="1" noProof="0" dirty="0" err="1" smtClean="0">
              <a:latin typeface="Arial" pitchFamily="34" charset="0"/>
              <a:cs typeface="Arial" pitchFamily="34" charset="0"/>
            </a:rPr>
            <a:t>asel</a:t>
          </a:r>
          <a:r>
            <a:rPr lang="en-US" sz="1900" b="1" noProof="0" dirty="0" smtClean="0">
              <a:latin typeface="Arial" pitchFamily="34" charset="0"/>
              <a:cs typeface="Arial" pitchFamily="34" charset="0"/>
            </a:rPr>
            <a:t> </a:t>
          </a:r>
          <a:r>
            <a:rPr lang="tr-TR" sz="1900" b="1" noProof="0" dirty="0" smtClean="0">
              <a:latin typeface="Arial" pitchFamily="34" charset="0"/>
              <a:cs typeface="Arial" pitchFamily="34" charset="0"/>
            </a:rPr>
            <a:t>II</a:t>
          </a:r>
          <a:r>
            <a:rPr lang="en-US" sz="1900" b="1" noProof="0" dirty="0" smtClean="0">
              <a:latin typeface="Arial" pitchFamily="34" charset="0"/>
              <a:cs typeface="Arial" pitchFamily="34" charset="0"/>
            </a:rPr>
            <a:t>,5 </a:t>
          </a:r>
          <a:r>
            <a:rPr lang="tr-TR" sz="1900" b="1" noProof="0" dirty="0" err="1" smtClean="0">
              <a:latin typeface="Arial" pitchFamily="34" charset="0"/>
              <a:cs typeface="Arial" pitchFamily="34" charset="0"/>
            </a:rPr>
            <a:t>mainly</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relates</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to</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internal</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models</a:t>
          </a:r>
          <a:r>
            <a:rPr lang="tr-TR" sz="1900" b="1" noProof="0" dirty="0" smtClean="0">
              <a:latin typeface="Arial" pitchFamily="34" charset="0"/>
              <a:cs typeface="Arial" pitchFamily="34" charset="0"/>
            </a:rPr>
            <a:t> of market risk </a:t>
          </a:r>
          <a:r>
            <a:rPr lang="tr-TR" sz="1900" b="1" noProof="0" dirty="0" err="1" smtClean="0">
              <a:latin typeface="Arial" pitchFamily="34" charset="0"/>
              <a:cs typeface="Arial" pitchFamily="34" charset="0"/>
            </a:rPr>
            <a:t>and</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securitisation</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framework</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little</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effect</a:t>
          </a:r>
          <a:r>
            <a:rPr lang="tr-TR" sz="1900" b="1" noProof="0" dirty="0" smtClean="0">
              <a:latin typeface="Arial" pitchFamily="34" charset="0"/>
              <a:cs typeface="Arial" pitchFamily="34" charset="0"/>
            </a:rPr>
            <a:t> is </a:t>
          </a:r>
          <a:r>
            <a:rPr lang="tr-TR" sz="1900" b="1" noProof="0" dirty="0" err="1" smtClean="0">
              <a:latin typeface="Arial" pitchFamily="34" charset="0"/>
              <a:cs typeface="Arial" pitchFamily="34" charset="0"/>
            </a:rPr>
            <a:t>expected</a:t>
          </a:r>
          <a:r>
            <a:rPr lang="tr-TR" sz="1900" b="1" noProof="0" dirty="0" smtClean="0">
              <a:latin typeface="Arial" pitchFamily="34" charset="0"/>
              <a:cs typeface="Arial" pitchFamily="34" charset="0"/>
            </a:rPr>
            <a:t>.</a:t>
          </a:r>
          <a:endParaRPr lang="en-US" sz="1900" b="1" noProof="0" dirty="0">
            <a:latin typeface="Arial" pitchFamily="34" charset="0"/>
            <a:cs typeface="Arial" pitchFamily="34" charset="0"/>
          </a:endParaRPr>
        </a:p>
      </dgm:t>
    </dgm:pt>
    <dgm:pt modelId="{13D91CF4-D04F-4C93-AEB2-497B07B48282}" type="parTrans" cxnId="{F6C97FD9-DABC-4721-A72B-F23DC31691D3}">
      <dgm:prSet/>
      <dgm:spPr/>
      <dgm:t>
        <a:bodyPr/>
        <a:lstStyle/>
        <a:p>
          <a:endParaRPr lang="en-US"/>
        </a:p>
      </dgm:t>
    </dgm:pt>
    <dgm:pt modelId="{4A2D9D2C-343D-4E04-B8FA-7136DCA552C7}" type="sibTrans" cxnId="{F6C97FD9-DABC-4721-A72B-F23DC31691D3}">
      <dgm:prSet/>
      <dgm:spPr/>
      <dgm:t>
        <a:bodyPr/>
        <a:lstStyle/>
        <a:p>
          <a:endParaRPr lang="en-US"/>
        </a:p>
      </dgm:t>
    </dgm:pt>
    <dgm:pt modelId="{E3F25810-6A5F-41AD-8B58-ACE411A94D8F}">
      <dgm:prSet phldrT="[Text]" custT="1"/>
      <dgm:spPr>
        <a:solidFill>
          <a:srgbClr val="1D2A63"/>
        </a:solidFill>
      </dgm:spPr>
      <dgm:t>
        <a:bodyPr/>
        <a:lstStyle/>
        <a:p>
          <a:endParaRPr lang="tr-TR" sz="2500" b="1" dirty="0" smtClean="0">
            <a:latin typeface="Arial" pitchFamily="34" charset="0"/>
            <a:cs typeface="Arial" pitchFamily="34" charset="0"/>
          </a:endParaRPr>
        </a:p>
        <a:p>
          <a:r>
            <a:rPr lang="tr-TR" sz="2500" b="1" dirty="0" smtClean="0">
              <a:latin typeface="Arial" pitchFamily="34" charset="0"/>
              <a:cs typeface="Arial" pitchFamily="34" charset="0"/>
            </a:rPr>
            <a:t>Basel  III</a:t>
          </a:r>
        </a:p>
        <a:p>
          <a:endParaRPr lang="en-US" sz="2000" dirty="0" smtClean="0">
            <a:latin typeface="Arial" pitchFamily="34" charset="0"/>
            <a:cs typeface="Arial" pitchFamily="34" charset="0"/>
          </a:endParaRPr>
        </a:p>
      </dgm:t>
    </dgm:pt>
    <dgm:pt modelId="{109D9506-8274-48D3-9782-4E9D511C8C25}" type="parTrans" cxnId="{999D7219-72E2-4D21-8BA8-B49BF614B439}">
      <dgm:prSet/>
      <dgm:spPr/>
      <dgm:t>
        <a:bodyPr/>
        <a:lstStyle/>
        <a:p>
          <a:endParaRPr lang="en-US"/>
        </a:p>
      </dgm:t>
    </dgm:pt>
    <dgm:pt modelId="{2DFE851C-0AAB-43A2-B652-69001D9F59ED}" type="sibTrans" cxnId="{999D7219-72E2-4D21-8BA8-B49BF614B439}">
      <dgm:prSet/>
      <dgm:spPr/>
      <dgm:t>
        <a:bodyPr/>
        <a:lstStyle/>
        <a:p>
          <a:endParaRPr lang="en-US"/>
        </a:p>
      </dgm:t>
    </dgm:pt>
    <dgm:pt modelId="{036312E7-01C2-4DA5-8263-AA22E7186D8E}">
      <dgm:prSet phldrT="[Text]" custT="1"/>
      <dgm:spPr/>
      <dgm:t>
        <a:bodyPr/>
        <a:lstStyle/>
        <a:p>
          <a:pPr algn="just"/>
          <a:endParaRPr lang="en-US" sz="1900" b="1" noProof="0" dirty="0">
            <a:latin typeface="Arial" pitchFamily="34" charset="0"/>
            <a:cs typeface="Arial" pitchFamily="34" charset="0"/>
          </a:endParaRPr>
        </a:p>
      </dgm:t>
    </dgm:pt>
    <dgm:pt modelId="{FD50BCAC-92F1-424E-A40F-339A3A304EAD}" type="parTrans" cxnId="{71A42F08-985F-4CBB-9421-E97D9FFA8A8F}">
      <dgm:prSet/>
      <dgm:spPr/>
      <dgm:t>
        <a:bodyPr/>
        <a:lstStyle/>
        <a:p>
          <a:endParaRPr lang="en-US"/>
        </a:p>
      </dgm:t>
    </dgm:pt>
    <dgm:pt modelId="{C359BB6C-CC8D-4BAD-B29A-E028C0915A4A}" type="sibTrans" cxnId="{71A42F08-985F-4CBB-9421-E97D9FFA8A8F}">
      <dgm:prSet/>
      <dgm:spPr/>
      <dgm:t>
        <a:bodyPr/>
        <a:lstStyle/>
        <a:p>
          <a:endParaRPr lang="en-US"/>
        </a:p>
      </dgm:t>
    </dgm:pt>
    <dgm:pt modelId="{911CE1F8-E4E3-48A8-B06B-EA857C25702F}">
      <dgm:prSet phldrT="[Text]" custT="1"/>
      <dgm:spPr/>
      <dgm:t>
        <a:bodyPr/>
        <a:lstStyle/>
        <a:p>
          <a:pPr algn="just"/>
          <a:r>
            <a:rPr lang="tr-TR" sz="1900" b="1" noProof="0" dirty="0" err="1" smtClean="0">
              <a:latin typeface="Arial" pitchFamily="34" charset="0"/>
              <a:cs typeface="Arial" pitchFamily="34" charset="0"/>
            </a:rPr>
            <a:t>With</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respect</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to</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compliance</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for</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the</a:t>
          </a:r>
          <a:r>
            <a:rPr lang="tr-TR" sz="1900" b="1" noProof="0" dirty="0" smtClean="0">
              <a:latin typeface="Arial" pitchFamily="34" charset="0"/>
              <a:cs typeface="Arial" pitchFamily="34" charset="0"/>
            </a:rPr>
            <a:t> Basel III </a:t>
          </a:r>
          <a:r>
            <a:rPr lang="tr-TR" sz="1900" b="1" noProof="0" dirty="0" err="1" smtClean="0">
              <a:latin typeface="Arial" pitchFamily="34" charset="0"/>
              <a:cs typeface="Arial" pitchFamily="34" charset="0"/>
            </a:rPr>
            <a:t>regulation</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Turkish</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banks</a:t>
          </a:r>
          <a:r>
            <a:rPr lang="tr-TR" sz="1900" b="1" noProof="0" dirty="0" smtClean="0">
              <a:latin typeface="Arial" pitchFamily="34" charset="0"/>
              <a:cs typeface="Arial" pitchFamily="34" charset="0"/>
            </a:rPr>
            <a:t> </a:t>
          </a:r>
          <a:r>
            <a:rPr lang="tr-TR" sz="1900" b="1" noProof="0" dirty="0" err="1" smtClean="0">
              <a:latin typeface="Arial" pitchFamily="34" charset="0"/>
              <a:cs typeface="Arial" pitchFamily="34" charset="0"/>
            </a:rPr>
            <a:t>have</a:t>
          </a:r>
          <a:r>
            <a:rPr lang="tr-TR" sz="1900" b="1" noProof="0" dirty="0" smtClean="0">
              <a:latin typeface="Arial" pitchFamily="34" charset="0"/>
              <a:cs typeface="Arial" pitchFamily="34" charset="0"/>
            </a:rPr>
            <a:t> not </a:t>
          </a:r>
          <a:r>
            <a:rPr lang="tr-TR" sz="1900" b="1" noProof="0" dirty="0" err="1" smtClean="0">
              <a:latin typeface="Arial" pitchFamily="34" charset="0"/>
              <a:cs typeface="Arial" pitchFamily="34" charset="0"/>
            </a:rPr>
            <a:t>any</a:t>
          </a:r>
          <a:r>
            <a:rPr lang="tr-TR" sz="1900" b="1" noProof="0" dirty="0" smtClean="0">
              <a:latin typeface="Arial" pitchFamily="34" charset="0"/>
              <a:cs typeface="Arial" pitchFamily="34" charset="0"/>
            </a:rPr>
            <a:t> problem.</a:t>
          </a:r>
          <a:endParaRPr lang="en-US" sz="1900" b="1" noProof="0" dirty="0">
            <a:latin typeface="Arial" pitchFamily="34" charset="0"/>
            <a:cs typeface="Arial" pitchFamily="34" charset="0"/>
          </a:endParaRPr>
        </a:p>
      </dgm:t>
    </dgm:pt>
    <dgm:pt modelId="{4FD93396-9F8B-4C7F-9C37-964C554A563F}" type="sibTrans" cxnId="{010C56F8-F73F-44AC-9A13-72C10EEAC366}">
      <dgm:prSet/>
      <dgm:spPr/>
      <dgm:t>
        <a:bodyPr/>
        <a:lstStyle/>
        <a:p>
          <a:endParaRPr lang="en-US"/>
        </a:p>
      </dgm:t>
    </dgm:pt>
    <dgm:pt modelId="{5396D06A-D0B2-4190-81A1-6472AAA15122}" type="parTrans" cxnId="{010C56F8-F73F-44AC-9A13-72C10EEAC366}">
      <dgm:prSet/>
      <dgm:spPr/>
      <dgm:t>
        <a:bodyPr/>
        <a:lstStyle/>
        <a:p>
          <a:endParaRPr lang="en-US"/>
        </a:p>
      </dgm:t>
    </dgm:pt>
    <dgm:pt modelId="{14F0B39B-305D-467F-A75C-C2BB473D5CEF}">
      <dgm:prSet phldrT="[Text]" custT="1"/>
      <dgm:spPr/>
      <dgm:t>
        <a:bodyPr/>
        <a:lstStyle/>
        <a:p>
          <a:pPr algn="just"/>
          <a:r>
            <a:rPr lang="en-US" sz="1900" b="1" noProof="0" dirty="0" smtClean="0">
              <a:latin typeface="Arial" pitchFamily="34" charset="0"/>
              <a:cs typeface="Arial" pitchFamily="34" charset="0"/>
            </a:rPr>
            <a:t>18,35</a:t>
          </a:r>
          <a:r>
            <a:rPr lang="tr-TR" sz="1900" b="1" noProof="0" dirty="0" smtClean="0">
              <a:latin typeface="Arial" pitchFamily="34" charset="0"/>
              <a:cs typeface="Arial" pitchFamily="34" charset="0"/>
            </a:rPr>
            <a:t> </a:t>
          </a:r>
          <a:r>
            <a:rPr lang="en-US" sz="1900" b="1" noProof="0" dirty="0" smtClean="0">
              <a:latin typeface="Arial" pitchFamily="34" charset="0"/>
              <a:cs typeface="Arial" pitchFamily="34" charset="0"/>
            </a:rPr>
            <a:t> </a:t>
          </a:r>
          <a:r>
            <a:rPr lang="tr-TR" sz="1900" b="1" noProof="0" dirty="0" smtClean="0">
              <a:latin typeface="Arial" pitchFamily="34" charset="0"/>
              <a:cs typeface="Arial" pitchFamily="34" charset="0"/>
            </a:rPr>
            <a:t>        1</a:t>
          </a:r>
          <a:r>
            <a:rPr lang="en-US" sz="1900" b="1" noProof="0" dirty="0" smtClean="0">
              <a:latin typeface="Arial" pitchFamily="34" charset="0"/>
              <a:cs typeface="Arial" pitchFamily="34" charset="0"/>
            </a:rPr>
            <a:t>6,95 </a:t>
          </a:r>
          <a:r>
            <a:rPr lang="tr-TR" sz="1900" b="1" noProof="0" dirty="0" smtClean="0">
              <a:latin typeface="Arial" pitchFamily="34" charset="0"/>
              <a:cs typeface="Arial" pitchFamily="34" charset="0"/>
            </a:rPr>
            <a:t>  1.4 (</a:t>
          </a:r>
          <a:r>
            <a:rPr lang="en-US" sz="1900" b="1" noProof="0" dirty="0" smtClean="0">
              <a:latin typeface="Arial" pitchFamily="34" charset="0"/>
              <a:cs typeface="Arial" pitchFamily="34" charset="0"/>
            </a:rPr>
            <a:t>March 2010</a:t>
          </a:r>
          <a:r>
            <a:rPr lang="tr-TR" sz="1900" b="1" noProof="0" dirty="0" smtClean="0">
              <a:latin typeface="Arial" pitchFamily="34" charset="0"/>
              <a:cs typeface="Arial" pitchFamily="34" charset="0"/>
            </a:rPr>
            <a:t>/</a:t>
          </a:r>
          <a:r>
            <a:rPr lang="en-US" sz="1900" b="1" noProof="0" dirty="0" smtClean="0">
              <a:latin typeface="Arial" pitchFamily="34" charset="0"/>
              <a:cs typeface="Arial" pitchFamily="34" charset="0"/>
            </a:rPr>
            <a:t>QIS-TR3</a:t>
          </a:r>
          <a:r>
            <a:rPr lang="tr-TR" sz="1900" b="1" noProof="0" dirty="0" smtClean="0">
              <a:latin typeface="Arial" pitchFamily="34" charset="0"/>
              <a:cs typeface="Arial" pitchFamily="34" charset="0"/>
            </a:rPr>
            <a:t>)</a:t>
          </a:r>
          <a:endParaRPr lang="en-US" sz="1900" b="1" noProof="0" dirty="0">
            <a:latin typeface="Arial" pitchFamily="34" charset="0"/>
            <a:cs typeface="Arial" pitchFamily="34" charset="0"/>
          </a:endParaRPr>
        </a:p>
      </dgm:t>
    </dgm:pt>
    <dgm:pt modelId="{5919E833-B905-4FEE-8331-68A0322DBC6F}" type="parTrans" cxnId="{2B0ABEE6-4726-422C-99AE-CEDFC224B584}">
      <dgm:prSet/>
      <dgm:spPr/>
      <dgm:t>
        <a:bodyPr/>
        <a:lstStyle/>
        <a:p>
          <a:endParaRPr lang="en-US"/>
        </a:p>
      </dgm:t>
    </dgm:pt>
    <dgm:pt modelId="{4FE2024F-140D-4177-9FF0-4B3E141FB0CB}" type="sibTrans" cxnId="{2B0ABEE6-4726-422C-99AE-CEDFC224B584}">
      <dgm:prSet/>
      <dgm:spPr/>
      <dgm:t>
        <a:bodyPr/>
        <a:lstStyle/>
        <a:p>
          <a:endParaRPr lang="en-US"/>
        </a:p>
      </dgm:t>
    </dgm:pt>
    <dgm:pt modelId="{3EB9C1BE-AC7C-4935-B4B2-65442F7A7E65}" type="pres">
      <dgm:prSet presAssocID="{F757E019-7907-4729-9CA9-04FFB2445080}" presName="linearFlow" presStyleCnt="0">
        <dgm:presLayoutVars>
          <dgm:dir/>
          <dgm:animLvl val="lvl"/>
          <dgm:resizeHandles val="exact"/>
        </dgm:presLayoutVars>
      </dgm:prSet>
      <dgm:spPr/>
      <dgm:t>
        <a:bodyPr/>
        <a:lstStyle/>
        <a:p>
          <a:endParaRPr lang="en-US"/>
        </a:p>
      </dgm:t>
    </dgm:pt>
    <dgm:pt modelId="{53DDB776-A092-4EDC-9B17-EEF6ECCD75F7}" type="pres">
      <dgm:prSet presAssocID="{E97C1981-56DC-4051-8A2A-881F933C189F}" presName="composite" presStyleCnt="0"/>
      <dgm:spPr/>
    </dgm:pt>
    <dgm:pt modelId="{1CBFC8A2-85CC-4BE2-9103-5BE26BF7256A}" type="pres">
      <dgm:prSet presAssocID="{E97C1981-56DC-4051-8A2A-881F933C189F}" presName="parentText" presStyleLbl="alignNode1" presStyleIdx="0" presStyleCnt="3">
        <dgm:presLayoutVars>
          <dgm:chMax val="1"/>
          <dgm:bulletEnabled val="1"/>
        </dgm:presLayoutVars>
      </dgm:prSet>
      <dgm:spPr/>
      <dgm:t>
        <a:bodyPr/>
        <a:lstStyle/>
        <a:p>
          <a:endParaRPr lang="en-US"/>
        </a:p>
      </dgm:t>
    </dgm:pt>
    <dgm:pt modelId="{FFA36C3B-F173-4D16-B5F7-F7D73C3CE026}" type="pres">
      <dgm:prSet presAssocID="{E97C1981-56DC-4051-8A2A-881F933C189F}" presName="descendantText" presStyleLbl="alignAcc1" presStyleIdx="0" presStyleCnt="3">
        <dgm:presLayoutVars>
          <dgm:bulletEnabled val="1"/>
        </dgm:presLayoutVars>
      </dgm:prSet>
      <dgm:spPr/>
      <dgm:t>
        <a:bodyPr/>
        <a:lstStyle/>
        <a:p>
          <a:endParaRPr lang="en-US"/>
        </a:p>
      </dgm:t>
    </dgm:pt>
    <dgm:pt modelId="{BDC328C5-9B38-4FBB-9851-FDE93249343E}" type="pres">
      <dgm:prSet presAssocID="{87869B1E-7814-4D9D-BA28-4CF9F598314B}" presName="sp" presStyleCnt="0"/>
      <dgm:spPr/>
    </dgm:pt>
    <dgm:pt modelId="{8C78A05C-3BEB-4960-8179-B4D5EAC0BF59}" type="pres">
      <dgm:prSet presAssocID="{2F8723BB-21E7-412F-9B3D-6EBDDCC0A41D}" presName="composite" presStyleCnt="0"/>
      <dgm:spPr/>
    </dgm:pt>
    <dgm:pt modelId="{7D750FD7-968E-4E76-9287-09FFC2A4CFF0}" type="pres">
      <dgm:prSet presAssocID="{2F8723BB-21E7-412F-9B3D-6EBDDCC0A41D}" presName="parentText" presStyleLbl="alignNode1" presStyleIdx="1" presStyleCnt="3">
        <dgm:presLayoutVars>
          <dgm:chMax val="1"/>
          <dgm:bulletEnabled val="1"/>
        </dgm:presLayoutVars>
      </dgm:prSet>
      <dgm:spPr/>
      <dgm:t>
        <a:bodyPr/>
        <a:lstStyle/>
        <a:p>
          <a:endParaRPr lang="en-US"/>
        </a:p>
      </dgm:t>
    </dgm:pt>
    <dgm:pt modelId="{8BF2D0C3-1357-4B35-9E29-23014750F6F1}" type="pres">
      <dgm:prSet presAssocID="{2F8723BB-21E7-412F-9B3D-6EBDDCC0A41D}" presName="descendantText" presStyleLbl="alignAcc1" presStyleIdx="1" presStyleCnt="3" custLinFactNeighborX="98" custLinFactNeighborY="-988">
        <dgm:presLayoutVars>
          <dgm:bulletEnabled val="1"/>
        </dgm:presLayoutVars>
      </dgm:prSet>
      <dgm:spPr/>
      <dgm:t>
        <a:bodyPr/>
        <a:lstStyle/>
        <a:p>
          <a:endParaRPr lang="en-US"/>
        </a:p>
      </dgm:t>
    </dgm:pt>
    <dgm:pt modelId="{8DE727E4-AFEF-4668-9856-63718BFFDC59}" type="pres">
      <dgm:prSet presAssocID="{2CD14EC7-BD3E-49F8-A0BD-1C00163BABBE}" presName="sp" presStyleCnt="0"/>
      <dgm:spPr/>
    </dgm:pt>
    <dgm:pt modelId="{A0F2B3F5-B482-40CE-87E9-A4213FA1DA4C}" type="pres">
      <dgm:prSet presAssocID="{E3F25810-6A5F-41AD-8B58-ACE411A94D8F}" presName="composite" presStyleCnt="0"/>
      <dgm:spPr/>
    </dgm:pt>
    <dgm:pt modelId="{2247B52C-C2B6-4CEB-B761-576AEA1BCA2B}" type="pres">
      <dgm:prSet presAssocID="{E3F25810-6A5F-41AD-8B58-ACE411A94D8F}" presName="parentText" presStyleLbl="alignNode1" presStyleIdx="2" presStyleCnt="3">
        <dgm:presLayoutVars>
          <dgm:chMax val="1"/>
          <dgm:bulletEnabled val="1"/>
        </dgm:presLayoutVars>
      </dgm:prSet>
      <dgm:spPr/>
      <dgm:t>
        <a:bodyPr/>
        <a:lstStyle/>
        <a:p>
          <a:endParaRPr lang="en-US"/>
        </a:p>
      </dgm:t>
    </dgm:pt>
    <dgm:pt modelId="{B0549929-30A9-4CF9-93D4-40F4CC0FE91F}" type="pres">
      <dgm:prSet presAssocID="{E3F25810-6A5F-41AD-8B58-ACE411A94D8F}" presName="descendantText" presStyleLbl="alignAcc1" presStyleIdx="2" presStyleCnt="3">
        <dgm:presLayoutVars>
          <dgm:bulletEnabled val="1"/>
        </dgm:presLayoutVars>
      </dgm:prSet>
      <dgm:spPr/>
      <dgm:t>
        <a:bodyPr/>
        <a:lstStyle/>
        <a:p>
          <a:endParaRPr lang="en-US"/>
        </a:p>
      </dgm:t>
    </dgm:pt>
  </dgm:ptLst>
  <dgm:cxnLst>
    <dgm:cxn modelId="{999D7219-72E2-4D21-8BA8-B49BF614B439}" srcId="{F757E019-7907-4729-9CA9-04FFB2445080}" destId="{E3F25810-6A5F-41AD-8B58-ACE411A94D8F}" srcOrd="2" destOrd="0" parTransId="{109D9506-8274-48D3-9782-4E9D511C8C25}" sibTransId="{2DFE851C-0AAB-43A2-B652-69001D9F59ED}"/>
    <dgm:cxn modelId="{7A884C08-202E-470E-8458-32475B87B0E3}" type="presOf" srcId="{2F8723BB-21E7-412F-9B3D-6EBDDCC0A41D}" destId="{7D750FD7-968E-4E76-9287-09FFC2A4CFF0}" srcOrd="0" destOrd="0" presId="urn:microsoft.com/office/officeart/2005/8/layout/chevron2"/>
    <dgm:cxn modelId="{C1A77E45-CECC-4B94-A86E-13181AF4E31B}" type="presOf" srcId="{CFE2E8D7-68BB-4387-AE43-357E09C45738}" destId="{FFA36C3B-F173-4D16-B5F7-F7D73C3CE026}" srcOrd="0" destOrd="0" presId="urn:microsoft.com/office/officeart/2005/8/layout/chevron2"/>
    <dgm:cxn modelId="{2B0ABEE6-4726-422C-99AE-CEDFC224B584}" srcId="{E97C1981-56DC-4051-8A2A-881F933C189F}" destId="{14F0B39B-305D-467F-A75C-C2BB473D5CEF}" srcOrd="1" destOrd="0" parTransId="{5919E833-B905-4FEE-8331-68A0322DBC6F}" sibTransId="{4FE2024F-140D-4177-9FF0-4B3E141FB0CB}"/>
    <dgm:cxn modelId="{41291FFE-C348-4202-B65A-E0EE98AFDD3E}" type="presOf" srcId="{036312E7-01C2-4DA5-8263-AA22E7186D8E}" destId="{B0549929-30A9-4CF9-93D4-40F4CC0FE91F}" srcOrd="0" destOrd="0" presId="urn:microsoft.com/office/officeart/2005/8/layout/chevron2"/>
    <dgm:cxn modelId="{F6409784-586F-4364-9180-A1FC27C7BF6C}" type="presOf" srcId="{E3F25810-6A5F-41AD-8B58-ACE411A94D8F}" destId="{2247B52C-C2B6-4CEB-B761-576AEA1BCA2B}" srcOrd="0" destOrd="0" presId="urn:microsoft.com/office/officeart/2005/8/layout/chevron2"/>
    <dgm:cxn modelId="{B1200523-5B7A-4B58-AF92-065C531482AF}" type="presOf" srcId="{14F0B39B-305D-467F-A75C-C2BB473D5CEF}" destId="{FFA36C3B-F173-4D16-B5F7-F7D73C3CE026}" srcOrd="0" destOrd="1" presId="urn:microsoft.com/office/officeart/2005/8/layout/chevron2"/>
    <dgm:cxn modelId="{058B13C4-884B-4F3D-AF25-FC952837464B}" srcId="{F757E019-7907-4729-9CA9-04FFB2445080}" destId="{2F8723BB-21E7-412F-9B3D-6EBDDCC0A41D}" srcOrd="1" destOrd="0" parTransId="{FBA676EB-808A-438F-A9D5-7CA51DB9547F}" sibTransId="{2CD14EC7-BD3E-49F8-A0BD-1C00163BABBE}"/>
    <dgm:cxn modelId="{34B13302-C493-4ADA-82BD-3CCC7CD7F187}" type="presOf" srcId="{F757E019-7907-4729-9CA9-04FFB2445080}" destId="{3EB9C1BE-AC7C-4935-B4B2-65442F7A7E65}" srcOrd="0" destOrd="0" presId="urn:microsoft.com/office/officeart/2005/8/layout/chevron2"/>
    <dgm:cxn modelId="{F6C97FD9-DABC-4721-A72B-F23DC31691D3}" srcId="{2F8723BB-21E7-412F-9B3D-6EBDDCC0A41D}" destId="{97DF4C32-C563-43F6-99AF-877CFA9521CC}" srcOrd="0" destOrd="0" parTransId="{13D91CF4-D04F-4C93-AEB2-497B07B48282}" sibTransId="{4A2D9D2C-343D-4E04-B8FA-7136DCA552C7}"/>
    <dgm:cxn modelId="{E53E6A07-2EE3-430E-99A9-D41F28DDD031}" type="presOf" srcId="{97DF4C32-C563-43F6-99AF-877CFA9521CC}" destId="{8BF2D0C3-1357-4B35-9E29-23014750F6F1}" srcOrd="0" destOrd="0" presId="urn:microsoft.com/office/officeart/2005/8/layout/chevron2"/>
    <dgm:cxn modelId="{9DE3F66F-CE10-412B-8E91-772C5CDBAE43}" type="presOf" srcId="{911CE1F8-E4E3-48A8-B06B-EA857C25702F}" destId="{B0549929-30A9-4CF9-93D4-40F4CC0FE91F}" srcOrd="0" destOrd="1" presId="urn:microsoft.com/office/officeart/2005/8/layout/chevron2"/>
    <dgm:cxn modelId="{010C56F8-F73F-44AC-9A13-72C10EEAC366}" srcId="{E3F25810-6A5F-41AD-8B58-ACE411A94D8F}" destId="{911CE1F8-E4E3-48A8-B06B-EA857C25702F}" srcOrd="1" destOrd="0" parTransId="{5396D06A-D0B2-4190-81A1-6472AAA15122}" sibTransId="{4FD93396-9F8B-4C7F-9C37-964C554A563F}"/>
    <dgm:cxn modelId="{85ACFB2C-8745-4082-8A19-C901ED089EE8}" srcId="{E97C1981-56DC-4051-8A2A-881F933C189F}" destId="{CFE2E8D7-68BB-4387-AE43-357E09C45738}" srcOrd="0" destOrd="0" parTransId="{B076AED0-F152-4A7E-B8D6-8C94F167E333}" sibTransId="{AB9B2353-EE32-4A60-8400-24405BB5479C}"/>
    <dgm:cxn modelId="{71A42F08-985F-4CBB-9421-E97D9FFA8A8F}" srcId="{E3F25810-6A5F-41AD-8B58-ACE411A94D8F}" destId="{036312E7-01C2-4DA5-8263-AA22E7186D8E}" srcOrd="0" destOrd="0" parTransId="{FD50BCAC-92F1-424E-A40F-339A3A304EAD}" sibTransId="{C359BB6C-CC8D-4BAD-B29A-E028C0915A4A}"/>
    <dgm:cxn modelId="{1A4E8929-071A-4F94-9A5E-7F86202BB000}" type="presOf" srcId="{E97C1981-56DC-4051-8A2A-881F933C189F}" destId="{1CBFC8A2-85CC-4BE2-9103-5BE26BF7256A}" srcOrd="0" destOrd="0" presId="urn:microsoft.com/office/officeart/2005/8/layout/chevron2"/>
    <dgm:cxn modelId="{58AFE73B-D3FE-471B-B115-F340BC2EFB95}" srcId="{F757E019-7907-4729-9CA9-04FFB2445080}" destId="{E97C1981-56DC-4051-8A2A-881F933C189F}" srcOrd="0" destOrd="0" parTransId="{B230BC26-C391-477C-AFCC-EC68A73AD56C}" sibTransId="{87869B1E-7814-4D9D-BA28-4CF9F598314B}"/>
    <dgm:cxn modelId="{0075C7AD-DABE-4F03-AB27-FF9D0E005C4C}" type="presParOf" srcId="{3EB9C1BE-AC7C-4935-B4B2-65442F7A7E65}" destId="{53DDB776-A092-4EDC-9B17-EEF6ECCD75F7}" srcOrd="0" destOrd="0" presId="urn:microsoft.com/office/officeart/2005/8/layout/chevron2"/>
    <dgm:cxn modelId="{0F10774C-9421-4B9D-9F1A-B25665B4526E}" type="presParOf" srcId="{53DDB776-A092-4EDC-9B17-EEF6ECCD75F7}" destId="{1CBFC8A2-85CC-4BE2-9103-5BE26BF7256A}" srcOrd="0" destOrd="0" presId="urn:microsoft.com/office/officeart/2005/8/layout/chevron2"/>
    <dgm:cxn modelId="{B31913B9-6B9A-4E19-8159-1837C1151CC1}" type="presParOf" srcId="{53DDB776-A092-4EDC-9B17-EEF6ECCD75F7}" destId="{FFA36C3B-F173-4D16-B5F7-F7D73C3CE026}" srcOrd="1" destOrd="0" presId="urn:microsoft.com/office/officeart/2005/8/layout/chevron2"/>
    <dgm:cxn modelId="{50B0EABE-C2A4-4478-A0D2-B264ED43EA1A}" type="presParOf" srcId="{3EB9C1BE-AC7C-4935-B4B2-65442F7A7E65}" destId="{BDC328C5-9B38-4FBB-9851-FDE93249343E}" srcOrd="1" destOrd="0" presId="urn:microsoft.com/office/officeart/2005/8/layout/chevron2"/>
    <dgm:cxn modelId="{6200A4CC-41E2-4AC2-B4C3-6697BAA445AA}" type="presParOf" srcId="{3EB9C1BE-AC7C-4935-B4B2-65442F7A7E65}" destId="{8C78A05C-3BEB-4960-8179-B4D5EAC0BF59}" srcOrd="2" destOrd="0" presId="urn:microsoft.com/office/officeart/2005/8/layout/chevron2"/>
    <dgm:cxn modelId="{091016B8-1440-415D-A26B-F610412EFA6E}" type="presParOf" srcId="{8C78A05C-3BEB-4960-8179-B4D5EAC0BF59}" destId="{7D750FD7-968E-4E76-9287-09FFC2A4CFF0}" srcOrd="0" destOrd="0" presId="urn:microsoft.com/office/officeart/2005/8/layout/chevron2"/>
    <dgm:cxn modelId="{A5F63899-6CBA-4628-87FA-5C863E403344}" type="presParOf" srcId="{8C78A05C-3BEB-4960-8179-B4D5EAC0BF59}" destId="{8BF2D0C3-1357-4B35-9E29-23014750F6F1}" srcOrd="1" destOrd="0" presId="urn:microsoft.com/office/officeart/2005/8/layout/chevron2"/>
    <dgm:cxn modelId="{C0E4DD7B-DBE5-4972-BC29-58A2343AF4EC}" type="presParOf" srcId="{3EB9C1BE-AC7C-4935-B4B2-65442F7A7E65}" destId="{8DE727E4-AFEF-4668-9856-63718BFFDC59}" srcOrd="3" destOrd="0" presId="urn:microsoft.com/office/officeart/2005/8/layout/chevron2"/>
    <dgm:cxn modelId="{E8D4CE50-6134-4655-9E46-282C7591B34F}" type="presParOf" srcId="{3EB9C1BE-AC7C-4935-B4B2-65442F7A7E65}" destId="{A0F2B3F5-B482-40CE-87E9-A4213FA1DA4C}" srcOrd="4" destOrd="0" presId="urn:microsoft.com/office/officeart/2005/8/layout/chevron2"/>
    <dgm:cxn modelId="{D2621209-0D48-48A5-9CBD-EE7F22DF3CFF}" type="presParOf" srcId="{A0F2B3F5-B482-40CE-87E9-A4213FA1DA4C}" destId="{2247B52C-C2B6-4CEB-B761-576AEA1BCA2B}" srcOrd="0" destOrd="0" presId="urn:microsoft.com/office/officeart/2005/8/layout/chevron2"/>
    <dgm:cxn modelId="{A29870A6-6B5A-4333-A725-7C026BDEB6EC}" type="presParOf" srcId="{A0F2B3F5-B482-40CE-87E9-A4213FA1DA4C}" destId="{B0549929-30A9-4CF9-93D4-40F4CC0FE91F}"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CCFA217-75E9-4972-8C40-4ABD28D98971}" type="doc">
      <dgm:prSet loTypeId="urn:microsoft.com/office/officeart/2005/8/layout/gear1" loCatId="cycle" qsTypeId="urn:microsoft.com/office/officeart/2005/8/quickstyle/simple2" qsCatId="simple" csTypeId="urn:microsoft.com/office/officeart/2005/8/colors/accent2_3" csCatId="accent2" phldr="1"/>
      <dgm:spPr/>
    </dgm:pt>
    <dgm:pt modelId="{7FF384B9-3F95-48D7-9E72-32387EC20425}">
      <dgm:prSet phldrT="[Text]"/>
      <dgm:spPr/>
      <dgm:t>
        <a:bodyPr/>
        <a:lstStyle/>
        <a:p>
          <a:r>
            <a:rPr lang="tr-TR" dirty="0" smtClean="0"/>
            <a:t>G-20</a:t>
          </a:r>
          <a:endParaRPr lang="en-US" dirty="0"/>
        </a:p>
      </dgm:t>
    </dgm:pt>
    <dgm:pt modelId="{1B17435B-5A6D-4A47-8110-97BE998BA841}" type="parTrans" cxnId="{0A9C77BC-9D6D-4A4A-B3AE-0888159BA5B8}">
      <dgm:prSet/>
      <dgm:spPr/>
      <dgm:t>
        <a:bodyPr/>
        <a:lstStyle/>
        <a:p>
          <a:endParaRPr lang="en-US"/>
        </a:p>
      </dgm:t>
    </dgm:pt>
    <dgm:pt modelId="{BCEACD1C-4FEC-4B14-9D5F-A4C2C552EEAE}" type="sibTrans" cxnId="{0A9C77BC-9D6D-4A4A-B3AE-0888159BA5B8}">
      <dgm:prSet/>
      <dgm:spPr/>
      <dgm:t>
        <a:bodyPr/>
        <a:lstStyle/>
        <a:p>
          <a:endParaRPr lang="en-US"/>
        </a:p>
      </dgm:t>
    </dgm:pt>
    <dgm:pt modelId="{25323190-D04C-4E89-9D3E-C6192666F126}">
      <dgm:prSet phldrT="[Text]"/>
      <dgm:spPr/>
      <dgm:t>
        <a:bodyPr/>
        <a:lstStyle/>
        <a:p>
          <a:r>
            <a:rPr lang="tr-TR" b="1" dirty="0" smtClean="0"/>
            <a:t>BCBS</a:t>
          </a:r>
          <a:endParaRPr lang="en-US" b="1" dirty="0"/>
        </a:p>
      </dgm:t>
    </dgm:pt>
    <dgm:pt modelId="{9357E3EB-06AE-4E7E-9E0A-77C70A255459}" type="parTrans" cxnId="{D65F311C-FDFC-4CFB-96CD-A75D45A88498}">
      <dgm:prSet/>
      <dgm:spPr/>
      <dgm:t>
        <a:bodyPr/>
        <a:lstStyle/>
        <a:p>
          <a:endParaRPr lang="en-US"/>
        </a:p>
      </dgm:t>
    </dgm:pt>
    <dgm:pt modelId="{80A05525-DC44-4894-B433-470114684428}" type="sibTrans" cxnId="{D65F311C-FDFC-4CFB-96CD-A75D45A88498}">
      <dgm:prSet/>
      <dgm:spPr/>
      <dgm:t>
        <a:bodyPr/>
        <a:lstStyle/>
        <a:p>
          <a:endParaRPr lang="en-US"/>
        </a:p>
      </dgm:t>
    </dgm:pt>
    <dgm:pt modelId="{7CACF880-4C16-4E3F-BAA2-B3EF9DAF6610}">
      <dgm:prSet phldrT="[Text]"/>
      <dgm:spPr/>
      <dgm:t>
        <a:bodyPr/>
        <a:lstStyle/>
        <a:p>
          <a:r>
            <a:rPr lang="tr-TR" b="1" dirty="0" smtClean="0"/>
            <a:t>FSB</a:t>
          </a:r>
          <a:endParaRPr lang="en-US" b="1" dirty="0"/>
        </a:p>
      </dgm:t>
    </dgm:pt>
    <dgm:pt modelId="{1F7EC20B-DC2B-4932-BDE0-761A5AC95726}" type="parTrans" cxnId="{3C9AB024-1412-48FC-8436-D6B691C9AC18}">
      <dgm:prSet/>
      <dgm:spPr/>
      <dgm:t>
        <a:bodyPr/>
        <a:lstStyle/>
        <a:p>
          <a:endParaRPr lang="en-US"/>
        </a:p>
      </dgm:t>
    </dgm:pt>
    <dgm:pt modelId="{082D26EC-E5C6-4250-83AF-4BC29D8332B0}" type="sibTrans" cxnId="{3C9AB024-1412-48FC-8436-D6B691C9AC18}">
      <dgm:prSet/>
      <dgm:spPr/>
      <dgm:t>
        <a:bodyPr/>
        <a:lstStyle/>
        <a:p>
          <a:endParaRPr lang="en-US"/>
        </a:p>
      </dgm:t>
    </dgm:pt>
    <dgm:pt modelId="{3A549E2B-935E-4669-8F7E-E0FB95A8F0C0}" type="pres">
      <dgm:prSet presAssocID="{1CCFA217-75E9-4972-8C40-4ABD28D98971}" presName="composite" presStyleCnt="0">
        <dgm:presLayoutVars>
          <dgm:chMax val="3"/>
          <dgm:animLvl val="lvl"/>
          <dgm:resizeHandles val="exact"/>
        </dgm:presLayoutVars>
      </dgm:prSet>
      <dgm:spPr/>
    </dgm:pt>
    <dgm:pt modelId="{D1BBE829-D950-466A-9076-46AA9054A740}" type="pres">
      <dgm:prSet presAssocID="{7FF384B9-3F95-48D7-9E72-32387EC20425}" presName="gear1" presStyleLbl="node1" presStyleIdx="0" presStyleCnt="3" custLinFactNeighborX="-3327" custLinFactNeighborY="-35215">
        <dgm:presLayoutVars>
          <dgm:chMax val="1"/>
          <dgm:bulletEnabled val="1"/>
        </dgm:presLayoutVars>
      </dgm:prSet>
      <dgm:spPr/>
      <dgm:t>
        <a:bodyPr/>
        <a:lstStyle/>
        <a:p>
          <a:endParaRPr lang="en-US"/>
        </a:p>
      </dgm:t>
    </dgm:pt>
    <dgm:pt modelId="{EF104F38-99F0-4C6B-AC56-1509F8EC393A}" type="pres">
      <dgm:prSet presAssocID="{7FF384B9-3F95-48D7-9E72-32387EC20425}" presName="gear1srcNode" presStyleLbl="node1" presStyleIdx="0" presStyleCnt="3"/>
      <dgm:spPr/>
      <dgm:t>
        <a:bodyPr/>
        <a:lstStyle/>
        <a:p>
          <a:endParaRPr lang="en-US"/>
        </a:p>
      </dgm:t>
    </dgm:pt>
    <dgm:pt modelId="{C66D668B-6023-4AE9-A3DD-17FA45D04AE2}" type="pres">
      <dgm:prSet presAssocID="{7FF384B9-3F95-48D7-9E72-32387EC20425}" presName="gear1dstNode" presStyleLbl="node1" presStyleIdx="0" presStyleCnt="3"/>
      <dgm:spPr/>
      <dgm:t>
        <a:bodyPr/>
        <a:lstStyle/>
        <a:p>
          <a:endParaRPr lang="en-US"/>
        </a:p>
      </dgm:t>
    </dgm:pt>
    <dgm:pt modelId="{1E353638-DA6E-4BAC-B5D6-EB91A63AE420}" type="pres">
      <dgm:prSet presAssocID="{25323190-D04C-4E89-9D3E-C6192666F126}" presName="gear2" presStyleLbl="node1" presStyleIdx="1" presStyleCnt="3" custLinFactNeighborX="-15637" custLinFactNeighborY="-15920">
        <dgm:presLayoutVars>
          <dgm:chMax val="1"/>
          <dgm:bulletEnabled val="1"/>
        </dgm:presLayoutVars>
      </dgm:prSet>
      <dgm:spPr/>
      <dgm:t>
        <a:bodyPr/>
        <a:lstStyle/>
        <a:p>
          <a:endParaRPr lang="en-US"/>
        </a:p>
      </dgm:t>
    </dgm:pt>
    <dgm:pt modelId="{CABF2766-5C77-4184-90E2-EB2107795852}" type="pres">
      <dgm:prSet presAssocID="{25323190-D04C-4E89-9D3E-C6192666F126}" presName="gear2srcNode" presStyleLbl="node1" presStyleIdx="1" presStyleCnt="3"/>
      <dgm:spPr/>
      <dgm:t>
        <a:bodyPr/>
        <a:lstStyle/>
        <a:p>
          <a:endParaRPr lang="en-US"/>
        </a:p>
      </dgm:t>
    </dgm:pt>
    <dgm:pt modelId="{1E8F4E5D-B414-42AE-88E5-BB93A01CD469}" type="pres">
      <dgm:prSet presAssocID="{25323190-D04C-4E89-9D3E-C6192666F126}" presName="gear2dstNode" presStyleLbl="node1" presStyleIdx="1" presStyleCnt="3"/>
      <dgm:spPr/>
      <dgm:t>
        <a:bodyPr/>
        <a:lstStyle/>
        <a:p>
          <a:endParaRPr lang="en-US"/>
        </a:p>
      </dgm:t>
    </dgm:pt>
    <dgm:pt modelId="{E121DBB5-7326-4DD5-9F45-C3CDD432B14B}" type="pres">
      <dgm:prSet presAssocID="{7CACF880-4C16-4E3F-BAA2-B3EF9DAF6610}" presName="gear3" presStyleLbl="node1" presStyleIdx="2" presStyleCnt="3" custLinFactNeighborX="-12588" custLinFactNeighborY="-3514"/>
      <dgm:spPr/>
      <dgm:t>
        <a:bodyPr/>
        <a:lstStyle/>
        <a:p>
          <a:endParaRPr lang="en-US"/>
        </a:p>
      </dgm:t>
    </dgm:pt>
    <dgm:pt modelId="{9D41950A-7F73-4838-9913-413160DD4AA1}" type="pres">
      <dgm:prSet presAssocID="{7CACF880-4C16-4E3F-BAA2-B3EF9DAF6610}" presName="gear3tx" presStyleLbl="node1" presStyleIdx="2" presStyleCnt="3">
        <dgm:presLayoutVars>
          <dgm:chMax val="1"/>
          <dgm:bulletEnabled val="1"/>
        </dgm:presLayoutVars>
      </dgm:prSet>
      <dgm:spPr/>
      <dgm:t>
        <a:bodyPr/>
        <a:lstStyle/>
        <a:p>
          <a:endParaRPr lang="en-US"/>
        </a:p>
      </dgm:t>
    </dgm:pt>
    <dgm:pt modelId="{8E1C6AF6-B427-423C-933A-A2AA7208FD46}" type="pres">
      <dgm:prSet presAssocID="{7CACF880-4C16-4E3F-BAA2-B3EF9DAF6610}" presName="gear3srcNode" presStyleLbl="node1" presStyleIdx="2" presStyleCnt="3"/>
      <dgm:spPr/>
      <dgm:t>
        <a:bodyPr/>
        <a:lstStyle/>
        <a:p>
          <a:endParaRPr lang="en-US"/>
        </a:p>
      </dgm:t>
    </dgm:pt>
    <dgm:pt modelId="{9B6A5F94-1405-44DE-AD29-8B942AE390BC}" type="pres">
      <dgm:prSet presAssocID="{7CACF880-4C16-4E3F-BAA2-B3EF9DAF6610}" presName="gear3dstNode" presStyleLbl="node1" presStyleIdx="2" presStyleCnt="3"/>
      <dgm:spPr/>
      <dgm:t>
        <a:bodyPr/>
        <a:lstStyle/>
        <a:p>
          <a:endParaRPr lang="en-US"/>
        </a:p>
      </dgm:t>
    </dgm:pt>
    <dgm:pt modelId="{0EC7F10B-04BC-4AEE-A93C-E5FD8135E322}" type="pres">
      <dgm:prSet presAssocID="{BCEACD1C-4FEC-4B14-9D5F-A4C2C552EEAE}" presName="connector1" presStyleLbl="sibTrans2D1" presStyleIdx="0" presStyleCnt="3" custLinFactNeighborX="-7542" custLinFactNeighborY="-13469"/>
      <dgm:spPr/>
      <dgm:t>
        <a:bodyPr/>
        <a:lstStyle/>
        <a:p>
          <a:endParaRPr lang="en-US"/>
        </a:p>
      </dgm:t>
    </dgm:pt>
    <dgm:pt modelId="{66DD333B-452E-4E9E-BFB2-FACA310CA779}" type="pres">
      <dgm:prSet presAssocID="{80A05525-DC44-4894-B433-470114684428}" presName="connector2" presStyleLbl="sibTrans2D1" presStyleIdx="1" presStyleCnt="3" custLinFactNeighborX="-4314" custLinFactNeighborY="-9891"/>
      <dgm:spPr/>
      <dgm:t>
        <a:bodyPr/>
        <a:lstStyle/>
        <a:p>
          <a:endParaRPr lang="en-US"/>
        </a:p>
      </dgm:t>
    </dgm:pt>
    <dgm:pt modelId="{6CA8B5A6-ABC9-4FF3-8346-880AA1A29C7D}" type="pres">
      <dgm:prSet presAssocID="{082D26EC-E5C6-4250-83AF-4BC29D8332B0}" presName="connector3" presStyleLbl="sibTrans2D1" presStyleIdx="2" presStyleCnt="3"/>
      <dgm:spPr/>
      <dgm:t>
        <a:bodyPr/>
        <a:lstStyle/>
        <a:p>
          <a:endParaRPr lang="en-US"/>
        </a:p>
      </dgm:t>
    </dgm:pt>
  </dgm:ptLst>
  <dgm:cxnLst>
    <dgm:cxn modelId="{0A9C77BC-9D6D-4A4A-B3AE-0888159BA5B8}" srcId="{1CCFA217-75E9-4972-8C40-4ABD28D98971}" destId="{7FF384B9-3F95-48D7-9E72-32387EC20425}" srcOrd="0" destOrd="0" parTransId="{1B17435B-5A6D-4A47-8110-97BE998BA841}" sibTransId="{BCEACD1C-4FEC-4B14-9D5F-A4C2C552EEAE}"/>
    <dgm:cxn modelId="{E5281C85-33BA-43B4-BB98-D7C3822CF8A9}" type="presOf" srcId="{1CCFA217-75E9-4972-8C40-4ABD28D98971}" destId="{3A549E2B-935E-4669-8F7E-E0FB95A8F0C0}" srcOrd="0" destOrd="0" presId="urn:microsoft.com/office/officeart/2005/8/layout/gear1"/>
    <dgm:cxn modelId="{9A2B7F7D-7B98-40E1-8ACB-F078B44E571C}" type="presOf" srcId="{80A05525-DC44-4894-B433-470114684428}" destId="{66DD333B-452E-4E9E-BFB2-FACA310CA779}" srcOrd="0" destOrd="0" presId="urn:microsoft.com/office/officeart/2005/8/layout/gear1"/>
    <dgm:cxn modelId="{111B5D4D-9E14-4A25-ACE6-083BCF1998DD}" type="presOf" srcId="{25323190-D04C-4E89-9D3E-C6192666F126}" destId="{CABF2766-5C77-4184-90E2-EB2107795852}" srcOrd="1" destOrd="0" presId="urn:microsoft.com/office/officeart/2005/8/layout/gear1"/>
    <dgm:cxn modelId="{F48C2AAA-D6C0-45D9-862A-A6F509707465}" type="presOf" srcId="{7FF384B9-3F95-48D7-9E72-32387EC20425}" destId="{D1BBE829-D950-466A-9076-46AA9054A740}" srcOrd="0" destOrd="0" presId="urn:microsoft.com/office/officeart/2005/8/layout/gear1"/>
    <dgm:cxn modelId="{B353D222-DC42-4B53-A4CA-EAA0C69D02C7}" type="presOf" srcId="{7CACF880-4C16-4E3F-BAA2-B3EF9DAF6610}" destId="{9B6A5F94-1405-44DE-AD29-8B942AE390BC}" srcOrd="3" destOrd="0" presId="urn:microsoft.com/office/officeart/2005/8/layout/gear1"/>
    <dgm:cxn modelId="{8B3773A1-7DB1-4AFE-B25E-E9531FAEE6FA}" type="presOf" srcId="{BCEACD1C-4FEC-4B14-9D5F-A4C2C552EEAE}" destId="{0EC7F10B-04BC-4AEE-A93C-E5FD8135E322}" srcOrd="0" destOrd="0" presId="urn:microsoft.com/office/officeart/2005/8/layout/gear1"/>
    <dgm:cxn modelId="{69310A8F-DF9B-4508-B4D8-2C16E7189410}" type="presOf" srcId="{25323190-D04C-4E89-9D3E-C6192666F126}" destId="{1E353638-DA6E-4BAC-B5D6-EB91A63AE420}" srcOrd="0" destOrd="0" presId="urn:microsoft.com/office/officeart/2005/8/layout/gear1"/>
    <dgm:cxn modelId="{C2FB54A7-0122-44EA-9204-D97010C9911C}" type="presOf" srcId="{7FF384B9-3F95-48D7-9E72-32387EC20425}" destId="{EF104F38-99F0-4C6B-AC56-1509F8EC393A}" srcOrd="1" destOrd="0" presId="urn:microsoft.com/office/officeart/2005/8/layout/gear1"/>
    <dgm:cxn modelId="{EEEF370E-06EB-4462-832D-210558D88A68}" type="presOf" srcId="{7CACF880-4C16-4E3F-BAA2-B3EF9DAF6610}" destId="{8E1C6AF6-B427-423C-933A-A2AA7208FD46}" srcOrd="2" destOrd="0" presId="urn:microsoft.com/office/officeart/2005/8/layout/gear1"/>
    <dgm:cxn modelId="{AF35EDD6-94ED-4C13-B18C-07D03710C43D}" type="presOf" srcId="{7FF384B9-3F95-48D7-9E72-32387EC20425}" destId="{C66D668B-6023-4AE9-A3DD-17FA45D04AE2}" srcOrd="2" destOrd="0" presId="urn:microsoft.com/office/officeart/2005/8/layout/gear1"/>
    <dgm:cxn modelId="{DBB60C5E-EEDE-408D-B98F-E47BDB1397D8}" type="presOf" srcId="{082D26EC-E5C6-4250-83AF-4BC29D8332B0}" destId="{6CA8B5A6-ABC9-4FF3-8346-880AA1A29C7D}" srcOrd="0" destOrd="0" presId="urn:microsoft.com/office/officeart/2005/8/layout/gear1"/>
    <dgm:cxn modelId="{0C6DA361-0903-4A3E-93B8-19A876B70A33}" type="presOf" srcId="{7CACF880-4C16-4E3F-BAA2-B3EF9DAF6610}" destId="{9D41950A-7F73-4838-9913-413160DD4AA1}" srcOrd="1" destOrd="0" presId="urn:microsoft.com/office/officeart/2005/8/layout/gear1"/>
    <dgm:cxn modelId="{3C9AB024-1412-48FC-8436-D6B691C9AC18}" srcId="{1CCFA217-75E9-4972-8C40-4ABD28D98971}" destId="{7CACF880-4C16-4E3F-BAA2-B3EF9DAF6610}" srcOrd="2" destOrd="0" parTransId="{1F7EC20B-DC2B-4932-BDE0-761A5AC95726}" sibTransId="{082D26EC-E5C6-4250-83AF-4BC29D8332B0}"/>
    <dgm:cxn modelId="{D65F311C-FDFC-4CFB-96CD-A75D45A88498}" srcId="{1CCFA217-75E9-4972-8C40-4ABD28D98971}" destId="{25323190-D04C-4E89-9D3E-C6192666F126}" srcOrd="1" destOrd="0" parTransId="{9357E3EB-06AE-4E7E-9E0A-77C70A255459}" sibTransId="{80A05525-DC44-4894-B433-470114684428}"/>
    <dgm:cxn modelId="{79221B80-741B-460D-A04F-EBC494C3A304}" type="presOf" srcId="{25323190-D04C-4E89-9D3E-C6192666F126}" destId="{1E8F4E5D-B414-42AE-88E5-BB93A01CD469}" srcOrd="2" destOrd="0" presId="urn:microsoft.com/office/officeart/2005/8/layout/gear1"/>
    <dgm:cxn modelId="{BB13BC4A-3AB9-44F2-9579-0636270096A4}" type="presOf" srcId="{7CACF880-4C16-4E3F-BAA2-B3EF9DAF6610}" destId="{E121DBB5-7326-4DD5-9F45-C3CDD432B14B}" srcOrd="0" destOrd="0" presId="urn:microsoft.com/office/officeart/2005/8/layout/gear1"/>
    <dgm:cxn modelId="{8D386611-DF96-4EB9-91A2-32154834B86D}" type="presParOf" srcId="{3A549E2B-935E-4669-8F7E-E0FB95A8F0C0}" destId="{D1BBE829-D950-466A-9076-46AA9054A740}" srcOrd="0" destOrd="0" presId="urn:microsoft.com/office/officeart/2005/8/layout/gear1"/>
    <dgm:cxn modelId="{30BCD3A1-C587-43E0-85CB-CA9FD94E42FA}" type="presParOf" srcId="{3A549E2B-935E-4669-8F7E-E0FB95A8F0C0}" destId="{EF104F38-99F0-4C6B-AC56-1509F8EC393A}" srcOrd="1" destOrd="0" presId="urn:microsoft.com/office/officeart/2005/8/layout/gear1"/>
    <dgm:cxn modelId="{2E5F609B-D854-4F6E-9139-18D9A99E3EFD}" type="presParOf" srcId="{3A549E2B-935E-4669-8F7E-E0FB95A8F0C0}" destId="{C66D668B-6023-4AE9-A3DD-17FA45D04AE2}" srcOrd="2" destOrd="0" presId="urn:microsoft.com/office/officeart/2005/8/layout/gear1"/>
    <dgm:cxn modelId="{CB6FA95E-6AA7-4E01-AFAC-4B64F7C86C1B}" type="presParOf" srcId="{3A549E2B-935E-4669-8F7E-E0FB95A8F0C0}" destId="{1E353638-DA6E-4BAC-B5D6-EB91A63AE420}" srcOrd="3" destOrd="0" presId="urn:microsoft.com/office/officeart/2005/8/layout/gear1"/>
    <dgm:cxn modelId="{718B2BFC-4EF9-43C1-B95A-E7F43A61CF7C}" type="presParOf" srcId="{3A549E2B-935E-4669-8F7E-E0FB95A8F0C0}" destId="{CABF2766-5C77-4184-90E2-EB2107795852}" srcOrd="4" destOrd="0" presId="urn:microsoft.com/office/officeart/2005/8/layout/gear1"/>
    <dgm:cxn modelId="{2F614D8D-D0C0-4765-8324-616D6A83BE67}" type="presParOf" srcId="{3A549E2B-935E-4669-8F7E-E0FB95A8F0C0}" destId="{1E8F4E5D-B414-42AE-88E5-BB93A01CD469}" srcOrd="5" destOrd="0" presId="urn:microsoft.com/office/officeart/2005/8/layout/gear1"/>
    <dgm:cxn modelId="{9EFE6361-C34F-4DD0-A512-78B9A5AEFEB2}" type="presParOf" srcId="{3A549E2B-935E-4669-8F7E-E0FB95A8F0C0}" destId="{E121DBB5-7326-4DD5-9F45-C3CDD432B14B}" srcOrd="6" destOrd="0" presId="urn:microsoft.com/office/officeart/2005/8/layout/gear1"/>
    <dgm:cxn modelId="{B594AB2A-38D2-4EE8-87E8-8B6191885E04}" type="presParOf" srcId="{3A549E2B-935E-4669-8F7E-E0FB95A8F0C0}" destId="{9D41950A-7F73-4838-9913-413160DD4AA1}" srcOrd="7" destOrd="0" presId="urn:microsoft.com/office/officeart/2005/8/layout/gear1"/>
    <dgm:cxn modelId="{996BE097-40C5-48B7-AF47-EBB4667A3F88}" type="presParOf" srcId="{3A549E2B-935E-4669-8F7E-E0FB95A8F0C0}" destId="{8E1C6AF6-B427-423C-933A-A2AA7208FD46}" srcOrd="8" destOrd="0" presId="urn:microsoft.com/office/officeart/2005/8/layout/gear1"/>
    <dgm:cxn modelId="{25E716B6-01A8-40E1-8368-7A3DCA8067D8}" type="presParOf" srcId="{3A549E2B-935E-4669-8F7E-E0FB95A8F0C0}" destId="{9B6A5F94-1405-44DE-AD29-8B942AE390BC}" srcOrd="9" destOrd="0" presId="urn:microsoft.com/office/officeart/2005/8/layout/gear1"/>
    <dgm:cxn modelId="{2F80624F-B82C-45BA-8C99-F68D70E2F8A8}" type="presParOf" srcId="{3A549E2B-935E-4669-8F7E-E0FB95A8F0C0}" destId="{0EC7F10B-04BC-4AEE-A93C-E5FD8135E322}" srcOrd="10" destOrd="0" presId="urn:microsoft.com/office/officeart/2005/8/layout/gear1"/>
    <dgm:cxn modelId="{CA827CEB-CDF2-4462-9AD8-3B4906F316BA}" type="presParOf" srcId="{3A549E2B-935E-4669-8F7E-E0FB95A8F0C0}" destId="{66DD333B-452E-4E9E-BFB2-FACA310CA779}" srcOrd="11" destOrd="0" presId="urn:microsoft.com/office/officeart/2005/8/layout/gear1"/>
    <dgm:cxn modelId="{F5148B61-0366-4B7C-ABC0-20CC32B1A969}" type="presParOf" srcId="{3A549E2B-935E-4669-8F7E-E0FB95A8F0C0}" destId="{6CA8B5A6-ABC9-4FF3-8346-880AA1A29C7D}" srcOrd="12" destOrd="0" presId="urn:microsoft.com/office/officeart/2005/8/layout/gear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873DF3-EB4F-4DC9-ABBB-69E5EACD5CC8}"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tr-TR"/>
        </a:p>
      </dgm:t>
    </dgm:pt>
    <dgm:pt modelId="{B737C1B9-4ED9-4F57-8C79-FA1E96422C95}">
      <dgm:prSet phldrT="[Text]" custT="1"/>
      <dgm:spPr/>
      <dgm:t>
        <a:bodyPr/>
        <a:lstStyle/>
        <a:p>
          <a:r>
            <a:rPr lang="tr-TR" sz="1400" b="1" dirty="0" err="1" smtClean="0">
              <a:latin typeface="Arial" pitchFamily="34" charset="0"/>
              <a:cs typeface="Arial" pitchFamily="34" charset="0"/>
            </a:rPr>
            <a:t>Resolution</a:t>
          </a:r>
          <a:endParaRPr lang="tr-TR" sz="1400" b="1" dirty="0">
            <a:latin typeface="Arial" pitchFamily="34" charset="0"/>
            <a:cs typeface="Arial" pitchFamily="34" charset="0"/>
          </a:endParaRPr>
        </a:p>
      </dgm:t>
    </dgm:pt>
    <dgm:pt modelId="{428AE652-44F3-4405-A329-E4A1A9554111}" type="parTrans" cxnId="{32E95DD2-0613-4C49-B3EE-584AB0E1D626}">
      <dgm:prSet/>
      <dgm:spPr/>
      <dgm:t>
        <a:bodyPr/>
        <a:lstStyle/>
        <a:p>
          <a:endParaRPr lang="tr-TR"/>
        </a:p>
      </dgm:t>
    </dgm:pt>
    <dgm:pt modelId="{CBD8F0A2-F75F-4651-B2D8-BDAEDA5E52ED}" type="sibTrans" cxnId="{32E95DD2-0613-4C49-B3EE-584AB0E1D626}">
      <dgm:prSet/>
      <dgm:spPr/>
      <dgm:t>
        <a:bodyPr/>
        <a:lstStyle/>
        <a:p>
          <a:endParaRPr lang="tr-TR"/>
        </a:p>
      </dgm:t>
    </dgm:pt>
    <dgm:pt modelId="{9AFE6990-501F-4F5E-9E32-DCAD6DAEC1FD}">
      <dgm:prSet phldrT="[Text]" custT="1"/>
      <dgm:spPr/>
      <dgm:t>
        <a:bodyPr/>
        <a:lstStyle/>
        <a:p>
          <a:r>
            <a:rPr lang="tr-TR" sz="1400" b="1" dirty="0" err="1" smtClean="0">
              <a:latin typeface="Arial" pitchFamily="34" charset="0"/>
              <a:cs typeface="Arial" pitchFamily="34" charset="0"/>
            </a:rPr>
            <a:t>Cost</a:t>
          </a:r>
          <a:r>
            <a:rPr lang="tr-TR" sz="1400" b="1" dirty="0" smtClean="0">
              <a:latin typeface="Arial" pitchFamily="34" charset="0"/>
              <a:cs typeface="Arial" pitchFamily="34" charset="0"/>
            </a:rPr>
            <a:t> </a:t>
          </a:r>
          <a:endParaRPr lang="tr-TR" sz="1400" b="1" dirty="0">
            <a:latin typeface="Arial" pitchFamily="34" charset="0"/>
            <a:cs typeface="Arial" pitchFamily="34" charset="0"/>
          </a:endParaRPr>
        </a:p>
      </dgm:t>
    </dgm:pt>
    <dgm:pt modelId="{A8B1AB90-5254-40C8-8D73-F2CE5FF88FFF}" type="parTrans" cxnId="{5EB56DD5-58D0-4C10-9912-382580DFFB67}">
      <dgm:prSet/>
      <dgm:spPr/>
      <dgm:t>
        <a:bodyPr/>
        <a:lstStyle/>
        <a:p>
          <a:endParaRPr lang="tr-TR"/>
        </a:p>
      </dgm:t>
    </dgm:pt>
    <dgm:pt modelId="{DB34C4B3-8619-4643-A985-43EE53D3D54C}" type="sibTrans" cxnId="{5EB56DD5-58D0-4C10-9912-382580DFFB67}">
      <dgm:prSet/>
      <dgm:spPr/>
      <dgm:t>
        <a:bodyPr/>
        <a:lstStyle/>
        <a:p>
          <a:endParaRPr lang="tr-TR"/>
        </a:p>
      </dgm:t>
    </dgm:pt>
    <dgm:pt modelId="{D1BA8365-E57C-4F23-8597-021ABE7FA982}" type="pres">
      <dgm:prSet presAssocID="{3C873DF3-EB4F-4DC9-ABBB-69E5EACD5CC8}" presName="compositeShape" presStyleCnt="0">
        <dgm:presLayoutVars>
          <dgm:chMax val="2"/>
          <dgm:dir/>
          <dgm:resizeHandles val="exact"/>
        </dgm:presLayoutVars>
      </dgm:prSet>
      <dgm:spPr/>
      <dgm:t>
        <a:bodyPr/>
        <a:lstStyle/>
        <a:p>
          <a:endParaRPr lang="tr-TR"/>
        </a:p>
      </dgm:t>
    </dgm:pt>
    <dgm:pt modelId="{C3539E26-B59D-4504-A90B-291B4CE407D4}" type="pres">
      <dgm:prSet presAssocID="{3C873DF3-EB4F-4DC9-ABBB-69E5EACD5CC8}" presName="divider" presStyleLbl="fgShp" presStyleIdx="0" presStyleCnt="1"/>
      <dgm:spPr/>
    </dgm:pt>
    <dgm:pt modelId="{8D57894F-9F5C-48BC-8628-50E67CD3A853}" type="pres">
      <dgm:prSet presAssocID="{B737C1B9-4ED9-4F57-8C79-FA1E96422C95}" presName="downArrow" presStyleLbl="node1" presStyleIdx="0" presStyleCnt="2" custScaleX="47643"/>
      <dgm:spPr>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dgm:spPr>
    </dgm:pt>
    <dgm:pt modelId="{02641E6B-015E-4387-A705-0BF0DB87DF2A}" type="pres">
      <dgm:prSet presAssocID="{B737C1B9-4ED9-4F57-8C79-FA1E96422C95}" presName="downArrowText" presStyleLbl="revTx" presStyleIdx="0" presStyleCnt="2" custScaleX="206250">
        <dgm:presLayoutVars>
          <dgm:bulletEnabled val="1"/>
        </dgm:presLayoutVars>
      </dgm:prSet>
      <dgm:spPr/>
      <dgm:t>
        <a:bodyPr/>
        <a:lstStyle/>
        <a:p>
          <a:endParaRPr lang="tr-TR"/>
        </a:p>
      </dgm:t>
    </dgm:pt>
    <dgm:pt modelId="{E3FA3027-5199-4C24-80E1-1538B248A544}" type="pres">
      <dgm:prSet presAssocID="{9AFE6990-501F-4F5E-9E32-DCAD6DAEC1FD}" presName="upArrow" presStyleLbl="node1" presStyleIdx="1" presStyleCnt="2" custScaleX="49919"/>
      <dgm:spPr>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dgm:spPr>
    </dgm:pt>
    <dgm:pt modelId="{74FE8764-373B-41E3-8025-A563CE56AB98}" type="pres">
      <dgm:prSet presAssocID="{9AFE6990-501F-4F5E-9E32-DCAD6DAEC1FD}" presName="upArrowText" presStyleLbl="revTx" presStyleIdx="1" presStyleCnt="2" custScaleX="132774">
        <dgm:presLayoutVars>
          <dgm:bulletEnabled val="1"/>
        </dgm:presLayoutVars>
      </dgm:prSet>
      <dgm:spPr/>
      <dgm:t>
        <a:bodyPr/>
        <a:lstStyle/>
        <a:p>
          <a:endParaRPr lang="tr-TR"/>
        </a:p>
      </dgm:t>
    </dgm:pt>
  </dgm:ptLst>
  <dgm:cxnLst>
    <dgm:cxn modelId="{32E95DD2-0613-4C49-B3EE-584AB0E1D626}" srcId="{3C873DF3-EB4F-4DC9-ABBB-69E5EACD5CC8}" destId="{B737C1B9-4ED9-4F57-8C79-FA1E96422C95}" srcOrd="0" destOrd="0" parTransId="{428AE652-44F3-4405-A329-E4A1A9554111}" sibTransId="{CBD8F0A2-F75F-4651-B2D8-BDAEDA5E52ED}"/>
    <dgm:cxn modelId="{27B2D6D0-B972-4F24-B731-F7DDA148F7F7}" type="presOf" srcId="{9AFE6990-501F-4F5E-9E32-DCAD6DAEC1FD}" destId="{74FE8764-373B-41E3-8025-A563CE56AB98}" srcOrd="0" destOrd="0" presId="urn:microsoft.com/office/officeart/2005/8/layout/arrow3"/>
    <dgm:cxn modelId="{9843BF6F-4036-43B5-BEE0-62085D55F55C}" type="presOf" srcId="{3C873DF3-EB4F-4DC9-ABBB-69E5EACD5CC8}" destId="{D1BA8365-E57C-4F23-8597-021ABE7FA982}" srcOrd="0" destOrd="0" presId="urn:microsoft.com/office/officeart/2005/8/layout/arrow3"/>
    <dgm:cxn modelId="{88DA194B-601E-4E0D-BC6A-02CE2442BF80}" type="presOf" srcId="{B737C1B9-4ED9-4F57-8C79-FA1E96422C95}" destId="{02641E6B-015E-4387-A705-0BF0DB87DF2A}" srcOrd="0" destOrd="0" presId="urn:microsoft.com/office/officeart/2005/8/layout/arrow3"/>
    <dgm:cxn modelId="{5EB56DD5-58D0-4C10-9912-382580DFFB67}" srcId="{3C873DF3-EB4F-4DC9-ABBB-69E5EACD5CC8}" destId="{9AFE6990-501F-4F5E-9E32-DCAD6DAEC1FD}" srcOrd="1" destOrd="0" parTransId="{A8B1AB90-5254-40C8-8D73-F2CE5FF88FFF}" sibTransId="{DB34C4B3-8619-4643-A985-43EE53D3D54C}"/>
    <dgm:cxn modelId="{F9C0BA8A-857D-4A2C-9F54-09719B19DCB0}" type="presParOf" srcId="{D1BA8365-E57C-4F23-8597-021ABE7FA982}" destId="{C3539E26-B59D-4504-A90B-291B4CE407D4}" srcOrd="0" destOrd="0" presId="urn:microsoft.com/office/officeart/2005/8/layout/arrow3"/>
    <dgm:cxn modelId="{AE85514B-62C2-4605-84A0-B3CB74FD1873}" type="presParOf" srcId="{D1BA8365-E57C-4F23-8597-021ABE7FA982}" destId="{8D57894F-9F5C-48BC-8628-50E67CD3A853}" srcOrd="1" destOrd="0" presId="urn:microsoft.com/office/officeart/2005/8/layout/arrow3"/>
    <dgm:cxn modelId="{04511DB7-014D-4846-8891-56B7CFC7E8F2}" type="presParOf" srcId="{D1BA8365-E57C-4F23-8597-021ABE7FA982}" destId="{02641E6B-015E-4387-A705-0BF0DB87DF2A}" srcOrd="2" destOrd="0" presId="urn:microsoft.com/office/officeart/2005/8/layout/arrow3"/>
    <dgm:cxn modelId="{7DF246A9-3A20-415D-BFA7-F1F42FDEAAB9}" type="presParOf" srcId="{D1BA8365-E57C-4F23-8597-021ABE7FA982}" destId="{E3FA3027-5199-4C24-80E1-1538B248A544}" srcOrd="3" destOrd="0" presId="urn:microsoft.com/office/officeart/2005/8/layout/arrow3"/>
    <dgm:cxn modelId="{9ACA8390-2DF4-4F17-884B-F6237975CECF}" type="presParOf" srcId="{D1BA8365-E57C-4F23-8597-021ABE7FA982}" destId="{74FE8764-373B-41E3-8025-A563CE56AB98}" srcOrd="4" destOrd="0" presId="urn:microsoft.com/office/officeart/2005/8/layout/arrow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33CDA77-9F83-4153-9AF9-CEB1BC72D8E1}"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tr-TR"/>
        </a:p>
      </dgm:t>
    </dgm:pt>
    <dgm:pt modelId="{3C613E08-47B0-459A-BF13-02D60443D6B3}">
      <dgm:prSet phldrT="[Text]" custT="1"/>
      <dgm:spPr/>
      <dgm:t>
        <a:bodyPr/>
        <a:lstStyle/>
        <a:p>
          <a:r>
            <a:rPr lang="tr-TR" sz="1400" b="1" dirty="0" err="1" smtClean="0">
              <a:solidFill>
                <a:schemeClr val="accent4"/>
              </a:solidFill>
              <a:latin typeface="Arial" pitchFamily="34" charset="0"/>
              <a:cs typeface="Arial" pitchFamily="34" charset="0"/>
            </a:rPr>
            <a:t>Capital</a:t>
          </a:r>
          <a:endParaRPr lang="tr-TR" sz="1400" b="1" dirty="0">
            <a:solidFill>
              <a:schemeClr val="accent4"/>
            </a:solidFill>
            <a:latin typeface="Arial" pitchFamily="34" charset="0"/>
            <a:cs typeface="Arial" pitchFamily="34" charset="0"/>
          </a:endParaRPr>
        </a:p>
      </dgm:t>
    </dgm:pt>
    <dgm:pt modelId="{22D33A39-FBA6-4FCD-9AC9-0ACEA94FBC12}" type="parTrans" cxnId="{B5EB8CA0-2EE7-41F5-BADB-E5E9840EBF83}">
      <dgm:prSet/>
      <dgm:spPr/>
      <dgm:t>
        <a:bodyPr/>
        <a:lstStyle/>
        <a:p>
          <a:endParaRPr lang="tr-TR"/>
        </a:p>
      </dgm:t>
    </dgm:pt>
    <dgm:pt modelId="{097448DF-DE1D-4DD3-A231-2E2204C48E90}" type="sibTrans" cxnId="{B5EB8CA0-2EE7-41F5-BADB-E5E9840EBF83}">
      <dgm:prSet/>
      <dgm:spPr/>
      <dgm:t>
        <a:bodyPr/>
        <a:lstStyle/>
        <a:p>
          <a:endParaRPr lang="tr-TR" sz="1000">
            <a:solidFill>
              <a:schemeClr val="accent4"/>
            </a:solidFill>
          </a:endParaRPr>
        </a:p>
      </dgm:t>
    </dgm:pt>
    <dgm:pt modelId="{F79EC3E3-9159-4724-BF5A-DD622E2F79B2}">
      <dgm:prSet phldrT="[Text]" custT="1"/>
      <dgm:spPr/>
      <dgm:t>
        <a:bodyPr/>
        <a:lstStyle/>
        <a:p>
          <a:r>
            <a:rPr lang="tr-TR" sz="1400" b="1" dirty="0" err="1" smtClean="0">
              <a:solidFill>
                <a:schemeClr val="accent4"/>
              </a:solidFill>
              <a:latin typeface="Arial" pitchFamily="34" charset="0"/>
              <a:cs typeface="Arial" pitchFamily="34" charset="0"/>
            </a:rPr>
            <a:t>Liquidity</a:t>
          </a:r>
          <a:endParaRPr lang="tr-TR" sz="1400" b="1" dirty="0">
            <a:solidFill>
              <a:schemeClr val="accent4"/>
            </a:solidFill>
            <a:latin typeface="Arial" pitchFamily="34" charset="0"/>
            <a:cs typeface="Arial" pitchFamily="34" charset="0"/>
          </a:endParaRPr>
        </a:p>
      </dgm:t>
    </dgm:pt>
    <dgm:pt modelId="{F9BA7773-72EB-447D-8387-0E60F50F5F19}" type="parTrans" cxnId="{F4E972B2-E3C6-4F5D-B322-1F75B4E8B98B}">
      <dgm:prSet/>
      <dgm:spPr/>
      <dgm:t>
        <a:bodyPr/>
        <a:lstStyle/>
        <a:p>
          <a:endParaRPr lang="tr-TR"/>
        </a:p>
      </dgm:t>
    </dgm:pt>
    <dgm:pt modelId="{BA7AE188-6817-46CA-8BDF-3CD85DE3557D}" type="sibTrans" cxnId="{F4E972B2-E3C6-4F5D-B322-1F75B4E8B98B}">
      <dgm:prSet/>
      <dgm:spPr/>
      <dgm:t>
        <a:bodyPr/>
        <a:lstStyle/>
        <a:p>
          <a:endParaRPr lang="tr-TR" sz="1000">
            <a:solidFill>
              <a:schemeClr val="accent4"/>
            </a:solidFill>
          </a:endParaRPr>
        </a:p>
      </dgm:t>
    </dgm:pt>
    <dgm:pt modelId="{39E66D19-4A76-4BA5-9C26-745DEDCBC7B2}">
      <dgm:prSet phldrT="[Text]" custT="1"/>
      <dgm:spPr/>
      <dgm:t>
        <a:bodyPr/>
        <a:lstStyle/>
        <a:p>
          <a:r>
            <a:rPr lang="tr-TR" sz="1400" b="1" dirty="0" err="1" smtClean="0">
              <a:solidFill>
                <a:schemeClr val="accent4"/>
              </a:solidFill>
              <a:latin typeface="Arial" pitchFamily="34" charset="0"/>
              <a:cs typeface="Arial" pitchFamily="34" charset="0"/>
            </a:rPr>
            <a:t>Leverage</a:t>
          </a:r>
          <a:r>
            <a:rPr lang="tr-TR" sz="1400" b="1" dirty="0" smtClean="0">
              <a:solidFill>
                <a:schemeClr val="accent4"/>
              </a:solidFill>
              <a:latin typeface="Arial" pitchFamily="34" charset="0"/>
              <a:cs typeface="Arial" pitchFamily="34" charset="0"/>
            </a:rPr>
            <a:t> </a:t>
          </a:r>
          <a:r>
            <a:rPr lang="tr-TR" sz="1400" b="1" dirty="0" err="1" smtClean="0">
              <a:solidFill>
                <a:schemeClr val="accent4"/>
              </a:solidFill>
              <a:latin typeface="Arial" pitchFamily="34" charset="0"/>
              <a:cs typeface="Arial" pitchFamily="34" charset="0"/>
            </a:rPr>
            <a:t>Ratio</a:t>
          </a:r>
          <a:endParaRPr lang="tr-TR" sz="1400" b="1" dirty="0">
            <a:solidFill>
              <a:schemeClr val="accent4"/>
            </a:solidFill>
            <a:latin typeface="Arial" pitchFamily="34" charset="0"/>
            <a:cs typeface="Arial" pitchFamily="34" charset="0"/>
          </a:endParaRPr>
        </a:p>
      </dgm:t>
    </dgm:pt>
    <dgm:pt modelId="{EBA6E96F-95A8-41EB-A138-C0D4CFB07453}" type="parTrans" cxnId="{7EECA61A-B0DE-4AC4-8A1E-AF5504567D44}">
      <dgm:prSet/>
      <dgm:spPr/>
      <dgm:t>
        <a:bodyPr/>
        <a:lstStyle/>
        <a:p>
          <a:endParaRPr lang="tr-TR"/>
        </a:p>
      </dgm:t>
    </dgm:pt>
    <dgm:pt modelId="{C3373252-448B-4566-AD95-06C92C9CC17E}" type="sibTrans" cxnId="{7EECA61A-B0DE-4AC4-8A1E-AF5504567D44}">
      <dgm:prSet/>
      <dgm:spPr/>
      <dgm:t>
        <a:bodyPr/>
        <a:lstStyle/>
        <a:p>
          <a:endParaRPr lang="tr-TR" sz="1000">
            <a:solidFill>
              <a:schemeClr val="accent4"/>
            </a:solidFill>
          </a:endParaRPr>
        </a:p>
      </dgm:t>
    </dgm:pt>
    <dgm:pt modelId="{50637B2B-B7B3-40ED-8A0C-871ADAB2094D}">
      <dgm:prSet phldrT="[Text]" custT="1"/>
      <dgm:spPr/>
      <dgm:t>
        <a:bodyPr/>
        <a:lstStyle/>
        <a:p>
          <a:r>
            <a:rPr lang="tr-TR" sz="1400" b="1" dirty="0" err="1" smtClean="0">
              <a:solidFill>
                <a:schemeClr val="accent4"/>
              </a:solidFill>
              <a:latin typeface="Arial" pitchFamily="34" charset="0"/>
              <a:cs typeface="Arial" pitchFamily="34" charset="0"/>
            </a:rPr>
            <a:t>Procyclicality</a:t>
          </a:r>
          <a:endParaRPr lang="tr-TR" sz="1400" b="1" dirty="0">
            <a:solidFill>
              <a:schemeClr val="accent4"/>
            </a:solidFill>
            <a:latin typeface="Arial" pitchFamily="34" charset="0"/>
            <a:cs typeface="Arial" pitchFamily="34" charset="0"/>
          </a:endParaRPr>
        </a:p>
      </dgm:t>
    </dgm:pt>
    <dgm:pt modelId="{03159ADA-2F4A-4FAD-9409-8BE345A4CA8B}" type="parTrans" cxnId="{9B0B7EC2-9F7F-48B6-9D6F-DFE092D01558}">
      <dgm:prSet/>
      <dgm:spPr/>
      <dgm:t>
        <a:bodyPr/>
        <a:lstStyle/>
        <a:p>
          <a:endParaRPr lang="tr-TR"/>
        </a:p>
      </dgm:t>
    </dgm:pt>
    <dgm:pt modelId="{058C93C6-8324-4E61-9C17-DE5D9080B578}" type="sibTrans" cxnId="{9B0B7EC2-9F7F-48B6-9D6F-DFE092D01558}">
      <dgm:prSet/>
      <dgm:spPr/>
      <dgm:t>
        <a:bodyPr/>
        <a:lstStyle/>
        <a:p>
          <a:endParaRPr lang="tr-TR" sz="1000">
            <a:solidFill>
              <a:schemeClr val="accent4"/>
            </a:solidFill>
          </a:endParaRPr>
        </a:p>
      </dgm:t>
    </dgm:pt>
    <dgm:pt modelId="{9D8F96C3-2A2E-420D-8D6C-4DC49A857C7C}">
      <dgm:prSet phldrT="[Text]" custT="1"/>
      <dgm:spPr/>
      <dgm:t>
        <a:bodyPr/>
        <a:lstStyle/>
        <a:p>
          <a:r>
            <a:rPr lang="tr-TR" sz="1400" b="1" dirty="0" err="1" smtClean="0">
              <a:solidFill>
                <a:schemeClr val="accent4"/>
              </a:solidFill>
              <a:latin typeface="Arial" pitchFamily="34" charset="0"/>
              <a:cs typeface="Arial" pitchFamily="34" charset="0"/>
            </a:rPr>
            <a:t>Systemic</a:t>
          </a:r>
          <a:r>
            <a:rPr lang="tr-TR" sz="1400" b="1" dirty="0" smtClean="0">
              <a:solidFill>
                <a:schemeClr val="accent4"/>
              </a:solidFill>
              <a:latin typeface="Arial" pitchFamily="34" charset="0"/>
              <a:cs typeface="Arial" pitchFamily="34" charset="0"/>
            </a:rPr>
            <a:t> Risk </a:t>
          </a:r>
          <a:r>
            <a:rPr lang="tr-TR" sz="1400" b="1" dirty="0" err="1" smtClean="0">
              <a:solidFill>
                <a:schemeClr val="accent4"/>
              </a:solidFill>
              <a:latin typeface="Arial" pitchFamily="34" charset="0"/>
              <a:cs typeface="Arial" pitchFamily="34" charset="0"/>
            </a:rPr>
            <a:t>and</a:t>
          </a:r>
          <a:r>
            <a:rPr lang="tr-TR" sz="1400" b="1" dirty="0" smtClean="0">
              <a:solidFill>
                <a:schemeClr val="accent4"/>
              </a:solidFill>
              <a:latin typeface="Arial" pitchFamily="34" charset="0"/>
              <a:cs typeface="Arial" pitchFamily="34" charset="0"/>
            </a:rPr>
            <a:t> </a:t>
          </a:r>
          <a:r>
            <a:rPr lang="tr-TR" sz="1400" b="1" dirty="0" err="1" smtClean="0">
              <a:solidFill>
                <a:schemeClr val="accent4"/>
              </a:solidFill>
              <a:latin typeface="Arial" pitchFamily="34" charset="0"/>
              <a:cs typeface="Arial" pitchFamily="34" charset="0"/>
            </a:rPr>
            <a:t>Interconnectednes</a:t>
          </a:r>
          <a:endParaRPr lang="tr-TR" sz="1400" b="1" dirty="0">
            <a:solidFill>
              <a:schemeClr val="accent4"/>
            </a:solidFill>
            <a:latin typeface="Arial" pitchFamily="34" charset="0"/>
            <a:cs typeface="Arial" pitchFamily="34" charset="0"/>
          </a:endParaRPr>
        </a:p>
      </dgm:t>
    </dgm:pt>
    <dgm:pt modelId="{B320B429-AB29-42D9-B018-711506CAAB91}" type="parTrans" cxnId="{A9D8A82B-2B50-4B65-9F0E-874180351C85}">
      <dgm:prSet/>
      <dgm:spPr/>
      <dgm:t>
        <a:bodyPr/>
        <a:lstStyle/>
        <a:p>
          <a:endParaRPr lang="tr-TR"/>
        </a:p>
      </dgm:t>
    </dgm:pt>
    <dgm:pt modelId="{4BE5A42D-4B3E-49EC-95A8-80EF2615ACB3}" type="sibTrans" cxnId="{A9D8A82B-2B50-4B65-9F0E-874180351C85}">
      <dgm:prSet/>
      <dgm:spPr/>
      <dgm:t>
        <a:bodyPr/>
        <a:lstStyle/>
        <a:p>
          <a:endParaRPr lang="tr-TR" sz="1000">
            <a:solidFill>
              <a:schemeClr val="accent4"/>
            </a:solidFill>
          </a:endParaRPr>
        </a:p>
      </dgm:t>
    </dgm:pt>
    <dgm:pt modelId="{8706BAFB-C8A6-41B5-9452-43FCB705D776}" type="pres">
      <dgm:prSet presAssocID="{433CDA77-9F83-4153-9AF9-CEB1BC72D8E1}" presName="compositeShape" presStyleCnt="0">
        <dgm:presLayoutVars>
          <dgm:chMax val="7"/>
          <dgm:dir/>
          <dgm:resizeHandles val="exact"/>
        </dgm:presLayoutVars>
      </dgm:prSet>
      <dgm:spPr/>
      <dgm:t>
        <a:bodyPr/>
        <a:lstStyle/>
        <a:p>
          <a:endParaRPr lang="tr-TR"/>
        </a:p>
      </dgm:t>
    </dgm:pt>
    <dgm:pt modelId="{3E148BBE-D0DA-438D-BF75-9BF0008B9DC5}" type="pres">
      <dgm:prSet presAssocID="{3C613E08-47B0-459A-BF13-02D60443D6B3}" presName="circ1" presStyleLbl="vennNode1" presStyleIdx="0" presStyleCnt="5"/>
      <dgm:spPr>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dgm:spPr>
    </dgm:pt>
    <dgm:pt modelId="{038FAA08-022D-4B70-8FFC-4D2194D84825}" type="pres">
      <dgm:prSet presAssocID="{3C613E08-47B0-459A-BF13-02D60443D6B3}" presName="circ1Tx" presStyleLbl="revTx" presStyleIdx="0" presStyleCnt="0" custScaleX="179717">
        <dgm:presLayoutVars>
          <dgm:chMax val="0"/>
          <dgm:chPref val="0"/>
          <dgm:bulletEnabled val="1"/>
        </dgm:presLayoutVars>
      </dgm:prSet>
      <dgm:spPr/>
      <dgm:t>
        <a:bodyPr/>
        <a:lstStyle/>
        <a:p>
          <a:endParaRPr lang="tr-TR"/>
        </a:p>
      </dgm:t>
    </dgm:pt>
    <dgm:pt modelId="{1DDA055E-BF0C-4A87-AFAD-24401E8788A7}" type="pres">
      <dgm:prSet presAssocID="{F79EC3E3-9159-4724-BF5A-DD622E2F79B2}" presName="circ2" presStyleLbl="vennNode1" presStyleIdx="1" presStyleCnt="5"/>
      <dgm:spPr>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dgm:spPr>
    </dgm:pt>
    <dgm:pt modelId="{9410A1CF-1E3F-40F4-A765-2E2C17E25747}" type="pres">
      <dgm:prSet presAssocID="{F79EC3E3-9159-4724-BF5A-DD622E2F79B2}" presName="circ2Tx" presStyleLbl="revTx" presStyleIdx="0" presStyleCnt="0" custScaleX="208974">
        <dgm:presLayoutVars>
          <dgm:chMax val="0"/>
          <dgm:chPref val="0"/>
          <dgm:bulletEnabled val="1"/>
        </dgm:presLayoutVars>
      </dgm:prSet>
      <dgm:spPr/>
      <dgm:t>
        <a:bodyPr/>
        <a:lstStyle/>
        <a:p>
          <a:endParaRPr lang="tr-TR"/>
        </a:p>
      </dgm:t>
    </dgm:pt>
    <dgm:pt modelId="{3912C8FF-5091-4365-ADEA-1F7FFA4F3CB5}" type="pres">
      <dgm:prSet presAssocID="{39E66D19-4A76-4BA5-9C26-745DEDCBC7B2}" presName="circ3" presStyleLbl="vennNode1" presStyleIdx="2" presStyleCnt="5"/>
      <dgm:spPr>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dgm:spPr>
    </dgm:pt>
    <dgm:pt modelId="{8C816B76-5BE3-4DDD-9156-F7E33243AADC}" type="pres">
      <dgm:prSet presAssocID="{39E66D19-4A76-4BA5-9C26-745DEDCBC7B2}" presName="circ3Tx" presStyleLbl="revTx" presStyleIdx="0" presStyleCnt="0" custScaleX="236393" custLinFactNeighborX="33964" custLinFactNeighborY="-3199">
        <dgm:presLayoutVars>
          <dgm:chMax val="0"/>
          <dgm:chPref val="0"/>
          <dgm:bulletEnabled val="1"/>
        </dgm:presLayoutVars>
      </dgm:prSet>
      <dgm:spPr/>
      <dgm:t>
        <a:bodyPr/>
        <a:lstStyle/>
        <a:p>
          <a:endParaRPr lang="tr-TR"/>
        </a:p>
      </dgm:t>
    </dgm:pt>
    <dgm:pt modelId="{16718E84-54ED-4A83-9130-2599A25E3BFF}" type="pres">
      <dgm:prSet presAssocID="{50637B2B-B7B3-40ED-8A0C-871ADAB2094D}" presName="circ4" presStyleLbl="vennNode1" presStyleIdx="3" presStyleCnt="5"/>
      <dgm:spPr>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dgm:spPr>
    </dgm:pt>
    <dgm:pt modelId="{1D527D9D-E76E-4099-B374-A52C0F3ADB82}" type="pres">
      <dgm:prSet presAssocID="{50637B2B-B7B3-40ED-8A0C-871ADAB2094D}" presName="circ4Tx" presStyleLbl="revTx" presStyleIdx="0" presStyleCnt="0" custScaleX="264710" custScaleY="65118">
        <dgm:presLayoutVars>
          <dgm:chMax val="0"/>
          <dgm:chPref val="0"/>
          <dgm:bulletEnabled val="1"/>
        </dgm:presLayoutVars>
      </dgm:prSet>
      <dgm:spPr/>
      <dgm:t>
        <a:bodyPr/>
        <a:lstStyle/>
        <a:p>
          <a:endParaRPr lang="tr-TR"/>
        </a:p>
      </dgm:t>
    </dgm:pt>
    <dgm:pt modelId="{59019B3F-57BE-4CEA-8EBF-51A20C1835AB}" type="pres">
      <dgm:prSet presAssocID="{9D8F96C3-2A2E-420D-8D6C-4DC49A857C7C}" presName="circ5" presStyleLbl="vennNode1" presStyleIdx="4" presStyleCnt="5"/>
      <dgm:spPr>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dgm:spPr>
    </dgm:pt>
    <dgm:pt modelId="{C44880C2-7BEE-40B6-A3FC-C5F777B7A225}" type="pres">
      <dgm:prSet presAssocID="{9D8F96C3-2A2E-420D-8D6C-4DC49A857C7C}" presName="circ5Tx" presStyleLbl="revTx" presStyleIdx="0" presStyleCnt="0" custScaleX="240641" custScaleY="123689" custLinFactNeighborX="-27243" custLinFactNeighborY="-6525">
        <dgm:presLayoutVars>
          <dgm:chMax val="0"/>
          <dgm:chPref val="0"/>
          <dgm:bulletEnabled val="1"/>
        </dgm:presLayoutVars>
      </dgm:prSet>
      <dgm:spPr/>
      <dgm:t>
        <a:bodyPr/>
        <a:lstStyle/>
        <a:p>
          <a:endParaRPr lang="tr-TR"/>
        </a:p>
      </dgm:t>
    </dgm:pt>
  </dgm:ptLst>
  <dgm:cxnLst>
    <dgm:cxn modelId="{7EECA61A-B0DE-4AC4-8A1E-AF5504567D44}" srcId="{433CDA77-9F83-4153-9AF9-CEB1BC72D8E1}" destId="{39E66D19-4A76-4BA5-9C26-745DEDCBC7B2}" srcOrd="2" destOrd="0" parTransId="{EBA6E96F-95A8-41EB-A138-C0D4CFB07453}" sibTransId="{C3373252-448B-4566-AD95-06C92C9CC17E}"/>
    <dgm:cxn modelId="{9B0B7EC2-9F7F-48B6-9D6F-DFE092D01558}" srcId="{433CDA77-9F83-4153-9AF9-CEB1BC72D8E1}" destId="{50637B2B-B7B3-40ED-8A0C-871ADAB2094D}" srcOrd="3" destOrd="0" parTransId="{03159ADA-2F4A-4FAD-9409-8BE345A4CA8B}" sibTransId="{058C93C6-8324-4E61-9C17-DE5D9080B578}"/>
    <dgm:cxn modelId="{F4E972B2-E3C6-4F5D-B322-1F75B4E8B98B}" srcId="{433CDA77-9F83-4153-9AF9-CEB1BC72D8E1}" destId="{F79EC3E3-9159-4724-BF5A-DD622E2F79B2}" srcOrd="1" destOrd="0" parTransId="{F9BA7773-72EB-447D-8387-0E60F50F5F19}" sibTransId="{BA7AE188-6817-46CA-8BDF-3CD85DE3557D}"/>
    <dgm:cxn modelId="{D8F7F6D1-3F5E-4229-9796-2E42DD0A2C06}" type="presOf" srcId="{9D8F96C3-2A2E-420D-8D6C-4DC49A857C7C}" destId="{C44880C2-7BEE-40B6-A3FC-C5F777B7A225}" srcOrd="0" destOrd="0" presId="urn:microsoft.com/office/officeart/2005/8/layout/venn1"/>
    <dgm:cxn modelId="{B5EB8CA0-2EE7-41F5-BADB-E5E9840EBF83}" srcId="{433CDA77-9F83-4153-9AF9-CEB1BC72D8E1}" destId="{3C613E08-47B0-459A-BF13-02D60443D6B3}" srcOrd="0" destOrd="0" parTransId="{22D33A39-FBA6-4FCD-9AC9-0ACEA94FBC12}" sibTransId="{097448DF-DE1D-4DD3-A231-2E2204C48E90}"/>
    <dgm:cxn modelId="{A9D8A82B-2B50-4B65-9F0E-874180351C85}" srcId="{433CDA77-9F83-4153-9AF9-CEB1BC72D8E1}" destId="{9D8F96C3-2A2E-420D-8D6C-4DC49A857C7C}" srcOrd="4" destOrd="0" parTransId="{B320B429-AB29-42D9-B018-711506CAAB91}" sibTransId="{4BE5A42D-4B3E-49EC-95A8-80EF2615ACB3}"/>
    <dgm:cxn modelId="{68F78C85-DEB2-4AE6-88D9-88C66DB3A19E}" type="presOf" srcId="{433CDA77-9F83-4153-9AF9-CEB1BC72D8E1}" destId="{8706BAFB-C8A6-41B5-9452-43FCB705D776}" srcOrd="0" destOrd="0" presId="urn:microsoft.com/office/officeart/2005/8/layout/venn1"/>
    <dgm:cxn modelId="{5923A5D2-CB84-4FF4-B200-9C36E7BEE4D1}" type="presOf" srcId="{3C613E08-47B0-459A-BF13-02D60443D6B3}" destId="{038FAA08-022D-4B70-8FFC-4D2194D84825}" srcOrd="0" destOrd="0" presId="urn:microsoft.com/office/officeart/2005/8/layout/venn1"/>
    <dgm:cxn modelId="{A0A5720D-E4A1-44DE-A243-0E1A32704483}" type="presOf" srcId="{F79EC3E3-9159-4724-BF5A-DD622E2F79B2}" destId="{9410A1CF-1E3F-40F4-A765-2E2C17E25747}" srcOrd="0" destOrd="0" presId="urn:microsoft.com/office/officeart/2005/8/layout/venn1"/>
    <dgm:cxn modelId="{B3C0D205-B535-4E92-B6FA-D49739D82602}" type="presOf" srcId="{39E66D19-4A76-4BA5-9C26-745DEDCBC7B2}" destId="{8C816B76-5BE3-4DDD-9156-F7E33243AADC}" srcOrd="0" destOrd="0" presId="urn:microsoft.com/office/officeart/2005/8/layout/venn1"/>
    <dgm:cxn modelId="{E45F87AD-99D5-4758-AD18-4016A25533F6}" type="presOf" srcId="{50637B2B-B7B3-40ED-8A0C-871ADAB2094D}" destId="{1D527D9D-E76E-4099-B374-A52C0F3ADB82}" srcOrd="0" destOrd="0" presId="urn:microsoft.com/office/officeart/2005/8/layout/venn1"/>
    <dgm:cxn modelId="{BE822539-BB1E-47A3-93B0-790F71368E95}" type="presParOf" srcId="{8706BAFB-C8A6-41B5-9452-43FCB705D776}" destId="{3E148BBE-D0DA-438D-BF75-9BF0008B9DC5}" srcOrd="0" destOrd="0" presId="urn:microsoft.com/office/officeart/2005/8/layout/venn1"/>
    <dgm:cxn modelId="{3567D78F-A5B0-490A-BA84-EAF208ADB68C}" type="presParOf" srcId="{8706BAFB-C8A6-41B5-9452-43FCB705D776}" destId="{038FAA08-022D-4B70-8FFC-4D2194D84825}" srcOrd="1" destOrd="0" presId="urn:microsoft.com/office/officeart/2005/8/layout/venn1"/>
    <dgm:cxn modelId="{74DC5684-A715-402B-82EC-D124D846EE47}" type="presParOf" srcId="{8706BAFB-C8A6-41B5-9452-43FCB705D776}" destId="{1DDA055E-BF0C-4A87-AFAD-24401E8788A7}" srcOrd="2" destOrd="0" presId="urn:microsoft.com/office/officeart/2005/8/layout/venn1"/>
    <dgm:cxn modelId="{59F0C8A5-0588-465B-8AC6-8DD7AB9D12E1}" type="presParOf" srcId="{8706BAFB-C8A6-41B5-9452-43FCB705D776}" destId="{9410A1CF-1E3F-40F4-A765-2E2C17E25747}" srcOrd="3" destOrd="0" presId="urn:microsoft.com/office/officeart/2005/8/layout/venn1"/>
    <dgm:cxn modelId="{A9D923D2-AEE3-4F6E-8254-241950A0F8B7}" type="presParOf" srcId="{8706BAFB-C8A6-41B5-9452-43FCB705D776}" destId="{3912C8FF-5091-4365-ADEA-1F7FFA4F3CB5}" srcOrd="4" destOrd="0" presId="urn:microsoft.com/office/officeart/2005/8/layout/venn1"/>
    <dgm:cxn modelId="{64FB2D6A-2DB4-441A-8489-03CCF43413DC}" type="presParOf" srcId="{8706BAFB-C8A6-41B5-9452-43FCB705D776}" destId="{8C816B76-5BE3-4DDD-9156-F7E33243AADC}" srcOrd="5" destOrd="0" presId="urn:microsoft.com/office/officeart/2005/8/layout/venn1"/>
    <dgm:cxn modelId="{BB0980F8-17EF-4029-8442-075990300688}" type="presParOf" srcId="{8706BAFB-C8A6-41B5-9452-43FCB705D776}" destId="{16718E84-54ED-4A83-9130-2599A25E3BFF}" srcOrd="6" destOrd="0" presId="urn:microsoft.com/office/officeart/2005/8/layout/venn1"/>
    <dgm:cxn modelId="{6791B3CC-1B4B-451D-B4C0-E8609D6DB660}" type="presParOf" srcId="{8706BAFB-C8A6-41B5-9452-43FCB705D776}" destId="{1D527D9D-E76E-4099-B374-A52C0F3ADB82}" srcOrd="7" destOrd="0" presId="urn:microsoft.com/office/officeart/2005/8/layout/venn1"/>
    <dgm:cxn modelId="{4E3E4EC5-BBCB-4FFF-A6D9-90A888F2EB42}" type="presParOf" srcId="{8706BAFB-C8A6-41B5-9452-43FCB705D776}" destId="{59019B3F-57BE-4CEA-8EBF-51A20C1835AB}" srcOrd="8" destOrd="0" presId="urn:microsoft.com/office/officeart/2005/8/layout/venn1"/>
    <dgm:cxn modelId="{EB980FCF-BAA9-4787-BD15-3370C724C3FD}" type="presParOf" srcId="{8706BAFB-C8A6-41B5-9452-43FCB705D776}" destId="{C44880C2-7BEE-40B6-A3FC-C5F777B7A225}" srcOrd="9" destOrd="0" presId="urn:microsoft.com/office/officeart/2005/8/layout/venn1"/>
  </dgm:cxnLst>
  <dgm:bg>
    <a:noFill/>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33CDA77-9F83-4153-9AF9-CEB1BC72D8E1}"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tr-TR"/>
        </a:p>
      </dgm:t>
    </dgm:pt>
    <dgm:pt modelId="{3C613E08-47B0-459A-BF13-02D60443D6B3}">
      <dgm:prSet phldrT="[Text]" custT="1"/>
      <dgm:spPr/>
      <dgm:t>
        <a:bodyPr/>
        <a:lstStyle/>
        <a:p>
          <a:r>
            <a:rPr lang="tr-TR" sz="1200" b="1" dirty="0" err="1" smtClean="0">
              <a:solidFill>
                <a:schemeClr val="accent4"/>
              </a:solidFill>
              <a:latin typeface="Arial" pitchFamily="34" charset="0"/>
              <a:cs typeface="Arial" pitchFamily="34" charset="0"/>
            </a:rPr>
            <a:t>Capital</a:t>
          </a:r>
          <a:r>
            <a:rPr lang="tr-TR" sz="1200" b="1" dirty="0" smtClean="0">
              <a:solidFill>
                <a:schemeClr val="accent4"/>
              </a:solidFill>
              <a:latin typeface="Arial" pitchFamily="34" charset="0"/>
              <a:cs typeface="Arial" pitchFamily="34" charset="0"/>
            </a:rPr>
            <a:t> </a:t>
          </a:r>
          <a:r>
            <a:rPr lang="tr-TR" sz="1200" b="1" dirty="0" err="1" smtClean="0">
              <a:solidFill>
                <a:schemeClr val="accent4"/>
              </a:solidFill>
              <a:latin typeface="Arial" pitchFamily="34" charset="0"/>
              <a:cs typeface="Arial" pitchFamily="34" charset="0"/>
            </a:rPr>
            <a:t>Movements</a:t>
          </a:r>
          <a:endParaRPr lang="tr-TR" sz="1200" b="1" dirty="0">
            <a:solidFill>
              <a:schemeClr val="accent4"/>
            </a:solidFill>
            <a:latin typeface="Arial" pitchFamily="34" charset="0"/>
            <a:cs typeface="Arial" pitchFamily="34" charset="0"/>
          </a:endParaRPr>
        </a:p>
      </dgm:t>
    </dgm:pt>
    <dgm:pt modelId="{22D33A39-FBA6-4FCD-9AC9-0ACEA94FBC12}" type="parTrans" cxnId="{B5EB8CA0-2EE7-41F5-BADB-E5E9840EBF83}">
      <dgm:prSet/>
      <dgm:spPr/>
      <dgm:t>
        <a:bodyPr/>
        <a:lstStyle/>
        <a:p>
          <a:endParaRPr lang="tr-TR" b="1"/>
        </a:p>
      </dgm:t>
    </dgm:pt>
    <dgm:pt modelId="{097448DF-DE1D-4DD3-A231-2E2204C48E90}" type="sibTrans" cxnId="{B5EB8CA0-2EE7-41F5-BADB-E5E9840EBF83}">
      <dgm:prSet/>
      <dgm:spPr/>
      <dgm:t>
        <a:bodyPr/>
        <a:lstStyle/>
        <a:p>
          <a:endParaRPr lang="tr-TR" sz="1000" b="1">
            <a:solidFill>
              <a:schemeClr val="accent4"/>
            </a:solidFill>
          </a:endParaRPr>
        </a:p>
      </dgm:t>
    </dgm:pt>
    <dgm:pt modelId="{F79EC3E3-9159-4724-BF5A-DD622E2F79B2}">
      <dgm:prSet phldrT="[Text]" custT="1"/>
      <dgm:spPr/>
      <dgm:t>
        <a:bodyPr/>
        <a:lstStyle/>
        <a:p>
          <a:r>
            <a:rPr lang="tr-TR" sz="1400" b="1" dirty="0" err="1" smtClean="0">
              <a:solidFill>
                <a:schemeClr val="accent4"/>
              </a:solidFill>
              <a:latin typeface="Arial" pitchFamily="34" charset="0"/>
              <a:cs typeface="Arial" pitchFamily="34" charset="0"/>
            </a:rPr>
            <a:t>Compensation</a:t>
          </a:r>
          <a:endParaRPr lang="tr-TR" sz="1400" b="1" dirty="0">
            <a:solidFill>
              <a:schemeClr val="accent4"/>
            </a:solidFill>
            <a:latin typeface="Arial" pitchFamily="34" charset="0"/>
            <a:cs typeface="Arial" pitchFamily="34" charset="0"/>
          </a:endParaRPr>
        </a:p>
      </dgm:t>
    </dgm:pt>
    <dgm:pt modelId="{F9BA7773-72EB-447D-8387-0E60F50F5F19}" type="parTrans" cxnId="{F4E972B2-E3C6-4F5D-B322-1F75B4E8B98B}">
      <dgm:prSet/>
      <dgm:spPr/>
      <dgm:t>
        <a:bodyPr/>
        <a:lstStyle/>
        <a:p>
          <a:endParaRPr lang="tr-TR" b="1"/>
        </a:p>
      </dgm:t>
    </dgm:pt>
    <dgm:pt modelId="{BA7AE188-6817-46CA-8BDF-3CD85DE3557D}" type="sibTrans" cxnId="{F4E972B2-E3C6-4F5D-B322-1F75B4E8B98B}">
      <dgm:prSet/>
      <dgm:spPr/>
      <dgm:t>
        <a:bodyPr/>
        <a:lstStyle/>
        <a:p>
          <a:endParaRPr lang="tr-TR" sz="1000" b="1">
            <a:solidFill>
              <a:schemeClr val="accent4"/>
            </a:solidFill>
          </a:endParaRPr>
        </a:p>
      </dgm:t>
    </dgm:pt>
    <dgm:pt modelId="{39E66D19-4A76-4BA5-9C26-745DEDCBC7B2}">
      <dgm:prSet phldrT="[Text]" custT="1"/>
      <dgm:spPr/>
      <dgm:t>
        <a:bodyPr/>
        <a:lstStyle/>
        <a:p>
          <a:r>
            <a:rPr lang="tr-TR" sz="1400" b="1" dirty="0" err="1" smtClean="0">
              <a:solidFill>
                <a:schemeClr val="accent4"/>
              </a:solidFill>
              <a:latin typeface="Arial" pitchFamily="34" charset="0"/>
              <a:cs typeface="Arial" pitchFamily="34" charset="0"/>
            </a:rPr>
            <a:t>Intense</a:t>
          </a:r>
          <a:r>
            <a:rPr lang="tr-TR" sz="1400" b="1" dirty="0" smtClean="0">
              <a:solidFill>
                <a:schemeClr val="accent4"/>
              </a:solidFill>
              <a:latin typeface="Arial" pitchFamily="34" charset="0"/>
              <a:cs typeface="Arial" pitchFamily="34" charset="0"/>
            </a:rPr>
            <a:t> </a:t>
          </a:r>
          <a:r>
            <a:rPr lang="tr-TR" sz="1400" b="1" dirty="0" err="1" smtClean="0">
              <a:solidFill>
                <a:schemeClr val="accent4"/>
              </a:solidFill>
              <a:latin typeface="Arial" pitchFamily="34" charset="0"/>
              <a:cs typeface="Arial" pitchFamily="34" charset="0"/>
            </a:rPr>
            <a:t>Supervision</a:t>
          </a:r>
          <a:endParaRPr lang="tr-TR" sz="1400" b="1" dirty="0">
            <a:solidFill>
              <a:schemeClr val="accent4"/>
            </a:solidFill>
            <a:latin typeface="Arial" pitchFamily="34" charset="0"/>
            <a:cs typeface="Arial" pitchFamily="34" charset="0"/>
          </a:endParaRPr>
        </a:p>
      </dgm:t>
    </dgm:pt>
    <dgm:pt modelId="{EBA6E96F-95A8-41EB-A138-C0D4CFB07453}" type="parTrans" cxnId="{7EECA61A-B0DE-4AC4-8A1E-AF5504567D44}">
      <dgm:prSet/>
      <dgm:spPr/>
      <dgm:t>
        <a:bodyPr/>
        <a:lstStyle/>
        <a:p>
          <a:endParaRPr lang="tr-TR" b="1"/>
        </a:p>
      </dgm:t>
    </dgm:pt>
    <dgm:pt modelId="{C3373252-448B-4566-AD95-06C92C9CC17E}" type="sibTrans" cxnId="{7EECA61A-B0DE-4AC4-8A1E-AF5504567D44}">
      <dgm:prSet/>
      <dgm:spPr/>
      <dgm:t>
        <a:bodyPr/>
        <a:lstStyle/>
        <a:p>
          <a:endParaRPr lang="tr-TR" sz="1000" b="1">
            <a:solidFill>
              <a:schemeClr val="accent4"/>
            </a:solidFill>
          </a:endParaRPr>
        </a:p>
      </dgm:t>
    </dgm:pt>
    <dgm:pt modelId="{50637B2B-B7B3-40ED-8A0C-871ADAB2094D}">
      <dgm:prSet phldrT="[Text]" custT="1"/>
      <dgm:spPr/>
      <dgm:t>
        <a:bodyPr/>
        <a:lstStyle/>
        <a:p>
          <a:r>
            <a:rPr lang="tr-TR" sz="1400" b="1" dirty="0" err="1" smtClean="0">
              <a:solidFill>
                <a:schemeClr val="accent4"/>
              </a:solidFill>
              <a:latin typeface="Arial" pitchFamily="34" charset="0"/>
              <a:cs typeface="Arial" pitchFamily="34" charset="0"/>
            </a:rPr>
            <a:t>Supervisory</a:t>
          </a:r>
          <a:r>
            <a:rPr lang="tr-TR" sz="1400" b="1" dirty="0" smtClean="0">
              <a:solidFill>
                <a:schemeClr val="accent4"/>
              </a:solidFill>
              <a:latin typeface="Arial" pitchFamily="34" charset="0"/>
              <a:cs typeface="Arial" pitchFamily="34" charset="0"/>
            </a:rPr>
            <a:t> </a:t>
          </a:r>
          <a:r>
            <a:rPr lang="tr-TR" sz="1400" b="1" dirty="0" err="1" smtClean="0">
              <a:solidFill>
                <a:schemeClr val="accent4"/>
              </a:solidFill>
              <a:latin typeface="Arial" pitchFamily="34" charset="0"/>
              <a:cs typeface="Arial" pitchFamily="34" charset="0"/>
            </a:rPr>
            <a:t>Colleges</a:t>
          </a:r>
          <a:endParaRPr lang="tr-TR" sz="1400" b="1" dirty="0">
            <a:solidFill>
              <a:schemeClr val="accent4"/>
            </a:solidFill>
            <a:latin typeface="Arial" pitchFamily="34" charset="0"/>
            <a:cs typeface="Arial" pitchFamily="34" charset="0"/>
          </a:endParaRPr>
        </a:p>
      </dgm:t>
    </dgm:pt>
    <dgm:pt modelId="{03159ADA-2F4A-4FAD-9409-8BE345A4CA8B}" type="parTrans" cxnId="{9B0B7EC2-9F7F-48B6-9D6F-DFE092D01558}">
      <dgm:prSet/>
      <dgm:spPr/>
      <dgm:t>
        <a:bodyPr/>
        <a:lstStyle/>
        <a:p>
          <a:endParaRPr lang="tr-TR" b="1"/>
        </a:p>
      </dgm:t>
    </dgm:pt>
    <dgm:pt modelId="{058C93C6-8324-4E61-9C17-DE5D9080B578}" type="sibTrans" cxnId="{9B0B7EC2-9F7F-48B6-9D6F-DFE092D01558}">
      <dgm:prSet/>
      <dgm:spPr/>
      <dgm:t>
        <a:bodyPr/>
        <a:lstStyle/>
        <a:p>
          <a:endParaRPr lang="tr-TR" sz="1000" b="1">
            <a:solidFill>
              <a:schemeClr val="accent4"/>
            </a:solidFill>
          </a:endParaRPr>
        </a:p>
      </dgm:t>
    </dgm:pt>
    <dgm:pt modelId="{9D8F96C3-2A2E-420D-8D6C-4DC49A857C7C}">
      <dgm:prSet phldrT="[Text]" custT="1"/>
      <dgm:spPr/>
      <dgm:t>
        <a:bodyPr/>
        <a:lstStyle/>
        <a:p>
          <a:r>
            <a:rPr lang="tr-TR" sz="1400" b="1" dirty="0" err="1" smtClean="0">
              <a:solidFill>
                <a:schemeClr val="accent4"/>
              </a:solidFill>
              <a:latin typeface="Arial" pitchFamily="34" charset="0"/>
              <a:cs typeface="Arial" pitchFamily="34" charset="0"/>
            </a:rPr>
            <a:t>Group</a:t>
          </a:r>
          <a:r>
            <a:rPr lang="tr-TR" sz="1400" b="1" dirty="0" smtClean="0">
              <a:solidFill>
                <a:schemeClr val="accent4"/>
              </a:solidFill>
              <a:latin typeface="Arial" pitchFamily="34" charset="0"/>
              <a:cs typeface="Arial" pitchFamily="34" charset="0"/>
            </a:rPr>
            <a:t> </a:t>
          </a:r>
          <a:r>
            <a:rPr lang="tr-TR" sz="1400" b="1" dirty="0" err="1" smtClean="0">
              <a:solidFill>
                <a:schemeClr val="accent4"/>
              </a:solidFill>
              <a:latin typeface="Arial" pitchFamily="34" charset="0"/>
              <a:cs typeface="Arial" pitchFamily="34" charset="0"/>
            </a:rPr>
            <a:t>Structures</a:t>
          </a:r>
          <a:endParaRPr lang="tr-TR" sz="1400" b="1" dirty="0">
            <a:solidFill>
              <a:schemeClr val="accent4"/>
            </a:solidFill>
            <a:latin typeface="Arial" pitchFamily="34" charset="0"/>
            <a:cs typeface="Arial" pitchFamily="34" charset="0"/>
          </a:endParaRPr>
        </a:p>
      </dgm:t>
    </dgm:pt>
    <dgm:pt modelId="{B320B429-AB29-42D9-B018-711506CAAB91}" type="parTrans" cxnId="{A9D8A82B-2B50-4B65-9F0E-874180351C85}">
      <dgm:prSet/>
      <dgm:spPr/>
      <dgm:t>
        <a:bodyPr/>
        <a:lstStyle/>
        <a:p>
          <a:endParaRPr lang="tr-TR" b="1"/>
        </a:p>
      </dgm:t>
    </dgm:pt>
    <dgm:pt modelId="{4BE5A42D-4B3E-49EC-95A8-80EF2615ACB3}" type="sibTrans" cxnId="{A9D8A82B-2B50-4B65-9F0E-874180351C85}">
      <dgm:prSet/>
      <dgm:spPr/>
      <dgm:t>
        <a:bodyPr/>
        <a:lstStyle/>
        <a:p>
          <a:endParaRPr lang="tr-TR" sz="1000" b="1">
            <a:solidFill>
              <a:schemeClr val="accent4"/>
            </a:solidFill>
          </a:endParaRPr>
        </a:p>
      </dgm:t>
    </dgm:pt>
    <dgm:pt modelId="{8706BAFB-C8A6-41B5-9452-43FCB705D776}" type="pres">
      <dgm:prSet presAssocID="{433CDA77-9F83-4153-9AF9-CEB1BC72D8E1}" presName="compositeShape" presStyleCnt="0">
        <dgm:presLayoutVars>
          <dgm:chMax val="7"/>
          <dgm:dir/>
          <dgm:resizeHandles val="exact"/>
        </dgm:presLayoutVars>
      </dgm:prSet>
      <dgm:spPr/>
      <dgm:t>
        <a:bodyPr/>
        <a:lstStyle/>
        <a:p>
          <a:endParaRPr lang="tr-TR"/>
        </a:p>
      </dgm:t>
    </dgm:pt>
    <dgm:pt modelId="{3E148BBE-D0DA-438D-BF75-9BF0008B9DC5}" type="pres">
      <dgm:prSet presAssocID="{3C613E08-47B0-459A-BF13-02D60443D6B3}" presName="circ1" presStyleLbl="vennNode1" presStyleIdx="0" presStyleCnt="5"/>
      <dgm:spPr>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dgm:spPr>
    </dgm:pt>
    <dgm:pt modelId="{038FAA08-022D-4B70-8FFC-4D2194D84825}" type="pres">
      <dgm:prSet presAssocID="{3C613E08-47B0-459A-BF13-02D60443D6B3}" presName="circ1Tx" presStyleLbl="revTx" presStyleIdx="0" presStyleCnt="0" custScaleX="179717" custLinFactNeighborX="30156">
        <dgm:presLayoutVars>
          <dgm:chMax val="0"/>
          <dgm:chPref val="0"/>
          <dgm:bulletEnabled val="1"/>
        </dgm:presLayoutVars>
      </dgm:prSet>
      <dgm:spPr/>
      <dgm:t>
        <a:bodyPr/>
        <a:lstStyle/>
        <a:p>
          <a:endParaRPr lang="tr-TR"/>
        </a:p>
      </dgm:t>
    </dgm:pt>
    <dgm:pt modelId="{1DDA055E-BF0C-4A87-AFAD-24401E8788A7}" type="pres">
      <dgm:prSet presAssocID="{F79EC3E3-9159-4724-BF5A-DD622E2F79B2}" presName="circ2" presStyleLbl="vennNode1" presStyleIdx="1" presStyleCnt="5"/>
      <dgm:spPr>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dgm:spPr>
    </dgm:pt>
    <dgm:pt modelId="{9410A1CF-1E3F-40F4-A765-2E2C17E25747}" type="pres">
      <dgm:prSet presAssocID="{F79EC3E3-9159-4724-BF5A-DD622E2F79B2}" presName="circ2Tx" presStyleLbl="revTx" presStyleIdx="0" presStyleCnt="0" custScaleX="249002">
        <dgm:presLayoutVars>
          <dgm:chMax val="0"/>
          <dgm:chPref val="0"/>
          <dgm:bulletEnabled val="1"/>
        </dgm:presLayoutVars>
      </dgm:prSet>
      <dgm:spPr/>
      <dgm:t>
        <a:bodyPr/>
        <a:lstStyle/>
        <a:p>
          <a:endParaRPr lang="tr-TR"/>
        </a:p>
      </dgm:t>
    </dgm:pt>
    <dgm:pt modelId="{3912C8FF-5091-4365-ADEA-1F7FFA4F3CB5}" type="pres">
      <dgm:prSet presAssocID="{39E66D19-4A76-4BA5-9C26-745DEDCBC7B2}" presName="circ3" presStyleLbl="vennNode1" presStyleIdx="2" presStyleCnt="5"/>
      <dgm:spPr>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dgm:spPr>
    </dgm:pt>
    <dgm:pt modelId="{8C816B76-5BE3-4DDD-9156-F7E33243AADC}" type="pres">
      <dgm:prSet presAssocID="{39E66D19-4A76-4BA5-9C26-745DEDCBC7B2}" presName="circ3Tx" presStyleLbl="revTx" presStyleIdx="0" presStyleCnt="0" custScaleX="236393" custLinFactNeighborX="33964" custLinFactNeighborY="-3199">
        <dgm:presLayoutVars>
          <dgm:chMax val="0"/>
          <dgm:chPref val="0"/>
          <dgm:bulletEnabled val="1"/>
        </dgm:presLayoutVars>
      </dgm:prSet>
      <dgm:spPr/>
      <dgm:t>
        <a:bodyPr/>
        <a:lstStyle/>
        <a:p>
          <a:endParaRPr lang="tr-TR"/>
        </a:p>
      </dgm:t>
    </dgm:pt>
    <dgm:pt modelId="{16718E84-54ED-4A83-9130-2599A25E3BFF}" type="pres">
      <dgm:prSet presAssocID="{50637B2B-B7B3-40ED-8A0C-871ADAB2094D}" presName="circ4" presStyleLbl="vennNode1" presStyleIdx="3" presStyleCnt="5"/>
      <dgm:spPr>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dgm:spPr>
    </dgm:pt>
    <dgm:pt modelId="{1D527D9D-E76E-4099-B374-A52C0F3ADB82}" type="pres">
      <dgm:prSet presAssocID="{50637B2B-B7B3-40ED-8A0C-871ADAB2094D}" presName="circ4Tx" presStyleLbl="revTx" presStyleIdx="0" presStyleCnt="0" custScaleX="264710" custScaleY="65118">
        <dgm:presLayoutVars>
          <dgm:chMax val="0"/>
          <dgm:chPref val="0"/>
          <dgm:bulletEnabled val="1"/>
        </dgm:presLayoutVars>
      </dgm:prSet>
      <dgm:spPr/>
      <dgm:t>
        <a:bodyPr/>
        <a:lstStyle/>
        <a:p>
          <a:endParaRPr lang="tr-TR"/>
        </a:p>
      </dgm:t>
    </dgm:pt>
    <dgm:pt modelId="{59019B3F-57BE-4CEA-8EBF-51A20C1835AB}" type="pres">
      <dgm:prSet presAssocID="{9D8F96C3-2A2E-420D-8D6C-4DC49A857C7C}" presName="circ5" presStyleLbl="vennNode1" presStyleIdx="4" presStyleCnt="5"/>
      <dgm:spPr>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dgm:spPr>
    </dgm:pt>
    <dgm:pt modelId="{C44880C2-7BEE-40B6-A3FC-C5F777B7A225}" type="pres">
      <dgm:prSet presAssocID="{9D8F96C3-2A2E-420D-8D6C-4DC49A857C7C}" presName="circ5Tx" presStyleLbl="revTx" presStyleIdx="0" presStyleCnt="0" custScaleX="240641" custScaleY="123689" custLinFactNeighborX="-27243" custLinFactNeighborY="-6525">
        <dgm:presLayoutVars>
          <dgm:chMax val="0"/>
          <dgm:chPref val="0"/>
          <dgm:bulletEnabled val="1"/>
        </dgm:presLayoutVars>
      </dgm:prSet>
      <dgm:spPr/>
      <dgm:t>
        <a:bodyPr/>
        <a:lstStyle/>
        <a:p>
          <a:endParaRPr lang="tr-TR"/>
        </a:p>
      </dgm:t>
    </dgm:pt>
  </dgm:ptLst>
  <dgm:cxnLst>
    <dgm:cxn modelId="{AA4D26EE-192C-44AC-90DE-CA82ADC54E30}" type="presOf" srcId="{F79EC3E3-9159-4724-BF5A-DD622E2F79B2}" destId="{9410A1CF-1E3F-40F4-A765-2E2C17E25747}" srcOrd="0" destOrd="0" presId="urn:microsoft.com/office/officeart/2005/8/layout/venn1"/>
    <dgm:cxn modelId="{7EECA61A-B0DE-4AC4-8A1E-AF5504567D44}" srcId="{433CDA77-9F83-4153-9AF9-CEB1BC72D8E1}" destId="{39E66D19-4A76-4BA5-9C26-745DEDCBC7B2}" srcOrd="2" destOrd="0" parTransId="{EBA6E96F-95A8-41EB-A138-C0D4CFB07453}" sibTransId="{C3373252-448B-4566-AD95-06C92C9CC17E}"/>
    <dgm:cxn modelId="{9B0B7EC2-9F7F-48B6-9D6F-DFE092D01558}" srcId="{433CDA77-9F83-4153-9AF9-CEB1BC72D8E1}" destId="{50637B2B-B7B3-40ED-8A0C-871ADAB2094D}" srcOrd="3" destOrd="0" parTransId="{03159ADA-2F4A-4FAD-9409-8BE345A4CA8B}" sibTransId="{058C93C6-8324-4E61-9C17-DE5D9080B578}"/>
    <dgm:cxn modelId="{569E540A-0ABE-4ED8-A1FF-F0814423F96D}" type="presOf" srcId="{9D8F96C3-2A2E-420D-8D6C-4DC49A857C7C}" destId="{C44880C2-7BEE-40B6-A3FC-C5F777B7A225}" srcOrd="0" destOrd="0" presId="urn:microsoft.com/office/officeart/2005/8/layout/venn1"/>
    <dgm:cxn modelId="{F4E972B2-E3C6-4F5D-B322-1F75B4E8B98B}" srcId="{433CDA77-9F83-4153-9AF9-CEB1BC72D8E1}" destId="{F79EC3E3-9159-4724-BF5A-DD622E2F79B2}" srcOrd="1" destOrd="0" parTransId="{F9BA7773-72EB-447D-8387-0E60F50F5F19}" sibTransId="{BA7AE188-6817-46CA-8BDF-3CD85DE3557D}"/>
    <dgm:cxn modelId="{B5EB8CA0-2EE7-41F5-BADB-E5E9840EBF83}" srcId="{433CDA77-9F83-4153-9AF9-CEB1BC72D8E1}" destId="{3C613E08-47B0-459A-BF13-02D60443D6B3}" srcOrd="0" destOrd="0" parTransId="{22D33A39-FBA6-4FCD-9AC9-0ACEA94FBC12}" sibTransId="{097448DF-DE1D-4DD3-A231-2E2204C48E90}"/>
    <dgm:cxn modelId="{A9D8A82B-2B50-4B65-9F0E-874180351C85}" srcId="{433CDA77-9F83-4153-9AF9-CEB1BC72D8E1}" destId="{9D8F96C3-2A2E-420D-8D6C-4DC49A857C7C}" srcOrd="4" destOrd="0" parTransId="{B320B429-AB29-42D9-B018-711506CAAB91}" sibTransId="{4BE5A42D-4B3E-49EC-95A8-80EF2615ACB3}"/>
    <dgm:cxn modelId="{D527EE92-3B91-4CEE-B53A-262B2E13C1CF}" type="presOf" srcId="{50637B2B-B7B3-40ED-8A0C-871ADAB2094D}" destId="{1D527D9D-E76E-4099-B374-A52C0F3ADB82}" srcOrd="0" destOrd="0" presId="urn:microsoft.com/office/officeart/2005/8/layout/venn1"/>
    <dgm:cxn modelId="{A05D5ED9-7445-4423-B731-8D106F21BB1F}" type="presOf" srcId="{433CDA77-9F83-4153-9AF9-CEB1BC72D8E1}" destId="{8706BAFB-C8A6-41B5-9452-43FCB705D776}" srcOrd="0" destOrd="0" presId="urn:microsoft.com/office/officeart/2005/8/layout/venn1"/>
    <dgm:cxn modelId="{C932E53B-B881-498B-9A97-9C7B9D160601}" type="presOf" srcId="{3C613E08-47B0-459A-BF13-02D60443D6B3}" destId="{038FAA08-022D-4B70-8FFC-4D2194D84825}" srcOrd="0" destOrd="0" presId="urn:microsoft.com/office/officeart/2005/8/layout/venn1"/>
    <dgm:cxn modelId="{56810279-A1FD-4004-BEAD-62AA6ABDDF9D}" type="presOf" srcId="{39E66D19-4A76-4BA5-9C26-745DEDCBC7B2}" destId="{8C816B76-5BE3-4DDD-9156-F7E33243AADC}" srcOrd="0" destOrd="0" presId="urn:microsoft.com/office/officeart/2005/8/layout/venn1"/>
    <dgm:cxn modelId="{981AACB8-5064-4BAB-9594-6094F975B6AC}" type="presParOf" srcId="{8706BAFB-C8A6-41B5-9452-43FCB705D776}" destId="{3E148BBE-D0DA-438D-BF75-9BF0008B9DC5}" srcOrd="0" destOrd="0" presId="urn:microsoft.com/office/officeart/2005/8/layout/venn1"/>
    <dgm:cxn modelId="{980B017B-CCE0-4F5F-AF83-F155F707A85B}" type="presParOf" srcId="{8706BAFB-C8A6-41B5-9452-43FCB705D776}" destId="{038FAA08-022D-4B70-8FFC-4D2194D84825}" srcOrd="1" destOrd="0" presId="urn:microsoft.com/office/officeart/2005/8/layout/venn1"/>
    <dgm:cxn modelId="{D17BAE1C-3466-4102-8B0E-27017B16ACE8}" type="presParOf" srcId="{8706BAFB-C8A6-41B5-9452-43FCB705D776}" destId="{1DDA055E-BF0C-4A87-AFAD-24401E8788A7}" srcOrd="2" destOrd="0" presId="urn:microsoft.com/office/officeart/2005/8/layout/venn1"/>
    <dgm:cxn modelId="{C1F785E1-25D2-4F7E-9DCF-68CB5B9FDD0C}" type="presParOf" srcId="{8706BAFB-C8A6-41B5-9452-43FCB705D776}" destId="{9410A1CF-1E3F-40F4-A765-2E2C17E25747}" srcOrd="3" destOrd="0" presId="urn:microsoft.com/office/officeart/2005/8/layout/venn1"/>
    <dgm:cxn modelId="{10DF2B43-2BFA-4C14-87AA-E50E0A1EF6A7}" type="presParOf" srcId="{8706BAFB-C8A6-41B5-9452-43FCB705D776}" destId="{3912C8FF-5091-4365-ADEA-1F7FFA4F3CB5}" srcOrd="4" destOrd="0" presId="urn:microsoft.com/office/officeart/2005/8/layout/venn1"/>
    <dgm:cxn modelId="{5B0A1BAE-6C4D-482E-A717-AA94470230C5}" type="presParOf" srcId="{8706BAFB-C8A6-41B5-9452-43FCB705D776}" destId="{8C816B76-5BE3-4DDD-9156-F7E33243AADC}" srcOrd="5" destOrd="0" presId="urn:microsoft.com/office/officeart/2005/8/layout/venn1"/>
    <dgm:cxn modelId="{620E7DFA-AA60-42CB-B181-D054755BECC5}" type="presParOf" srcId="{8706BAFB-C8A6-41B5-9452-43FCB705D776}" destId="{16718E84-54ED-4A83-9130-2599A25E3BFF}" srcOrd="6" destOrd="0" presId="urn:microsoft.com/office/officeart/2005/8/layout/venn1"/>
    <dgm:cxn modelId="{6303AAAB-81EB-4A89-907F-AD7715A08254}" type="presParOf" srcId="{8706BAFB-C8A6-41B5-9452-43FCB705D776}" destId="{1D527D9D-E76E-4099-B374-A52C0F3ADB82}" srcOrd="7" destOrd="0" presId="urn:microsoft.com/office/officeart/2005/8/layout/venn1"/>
    <dgm:cxn modelId="{AFE579C1-DA21-40E4-A388-DF8AE77AB0EC}" type="presParOf" srcId="{8706BAFB-C8A6-41B5-9452-43FCB705D776}" destId="{59019B3F-57BE-4CEA-8EBF-51A20C1835AB}" srcOrd="8" destOrd="0" presId="urn:microsoft.com/office/officeart/2005/8/layout/venn1"/>
    <dgm:cxn modelId="{48B6198D-9EE3-489C-8347-B40B6CE81D45}" type="presParOf" srcId="{8706BAFB-C8A6-41B5-9452-43FCB705D776}" destId="{C44880C2-7BEE-40B6-A3FC-C5F777B7A225}" srcOrd="9" destOrd="0" presId="urn:microsoft.com/office/officeart/2005/8/layout/venn1"/>
  </dgm:cxnLst>
  <dgm:bg>
    <a:noFill/>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B0E3619-17DC-44BC-8860-CA983BA4E1F4}" type="doc">
      <dgm:prSet loTypeId="urn:microsoft.com/office/officeart/2005/8/layout/vList5" loCatId="list" qsTypeId="urn:microsoft.com/office/officeart/2005/8/quickstyle/simple1" qsCatId="simple" csTypeId="urn:microsoft.com/office/officeart/2005/8/colors/accent2_2" csCatId="accent2" phldr="1"/>
      <dgm:spPr/>
      <dgm:t>
        <a:bodyPr/>
        <a:lstStyle/>
        <a:p>
          <a:endParaRPr lang="en-US"/>
        </a:p>
      </dgm:t>
    </dgm:pt>
    <dgm:pt modelId="{D34AB63D-4D47-4A6F-950C-CA8F595111BE}">
      <dgm:prSet phldrT="[Text]"/>
      <dgm:spPr>
        <a:solidFill>
          <a:srgbClr val="1D2A63"/>
        </a:solidFill>
      </dgm:spPr>
      <dgm:t>
        <a:bodyPr/>
        <a:lstStyle/>
        <a:p>
          <a:r>
            <a:rPr lang="tr-TR" dirty="0" smtClean="0"/>
            <a:t>Basel </a:t>
          </a:r>
          <a:r>
            <a:rPr lang="tr-TR" dirty="0" err="1" smtClean="0"/>
            <a:t>Framework</a:t>
          </a:r>
          <a:endParaRPr lang="en-US" dirty="0"/>
        </a:p>
      </dgm:t>
    </dgm:pt>
    <dgm:pt modelId="{1DDA084A-606B-41D8-96ED-A2A21034E4D0}" type="parTrans" cxnId="{D0966516-522B-47EB-B168-0936C0B29413}">
      <dgm:prSet/>
      <dgm:spPr/>
      <dgm:t>
        <a:bodyPr/>
        <a:lstStyle/>
        <a:p>
          <a:endParaRPr lang="en-US"/>
        </a:p>
      </dgm:t>
    </dgm:pt>
    <dgm:pt modelId="{9BD514E6-B2D2-41DC-A67D-777AF9B4443E}" type="sibTrans" cxnId="{D0966516-522B-47EB-B168-0936C0B29413}">
      <dgm:prSet/>
      <dgm:spPr/>
      <dgm:t>
        <a:bodyPr/>
        <a:lstStyle/>
        <a:p>
          <a:endParaRPr lang="en-US"/>
        </a:p>
      </dgm:t>
    </dgm:pt>
    <dgm:pt modelId="{2091CAA0-F2C8-4A9C-B2DF-FE9BCB213FB9}">
      <dgm:prSet phldrT="[Text]"/>
      <dgm:spPr/>
      <dgm:t>
        <a:bodyPr/>
        <a:lstStyle/>
        <a:p>
          <a:r>
            <a:rPr lang="tr-TR" b="1" dirty="0" smtClean="0"/>
            <a:t>Basel 2,5</a:t>
          </a:r>
          <a:endParaRPr lang="en-US" b="1" dirty="0"/>
        </a:p>
      </dgm:t>
    </dgm:pt>
    <dgm:pt modelId="{41A7BC4C-72EC-4EDC-A4C5-33F2267F261A}" type="parTrans" cxnId="{4156DEBD-2860-4EA5-BA70-7793C52F23A3}">
      <dgm:prSet/>
      <dgm:spPr/>
      <dgm:t>
        <a:bodyPr/>
        <a:lstStyle/>
        <a:p>
          <a:endParaRPr lang="en-US"/>
        </a:p>
      </dgm:t>
    </dgm:pt>
    <dgm:pt modelId="{29E40683-146D-4F4E-A80D-2FAEE4680889}" type="sibTrans" cxnId="{4156DEBD-2860-4EA5-BA70-7793C52F23A3}">
      <dgm:prSet/>
      <dgm:spPr/>
      <dgm:t>
        <a:bodyPr/>
        <a:lstStyle/>
        <a:p>
          <a:endParaRPr lang="en-US"/>
        </a:p>
      </dgm:t>
    </dgm:pt>
    <dgm:pt modelId="{3707AA4A-1B07-48A7-9BD0-3D3A262A6A89}">
      <dgm:prSet phldrT="[Text]"/>
      <dgm:spPr/>
      <dgm:t>
        <a:bodyPr/>
        <a:lstStyle/>
        <a:p>
          <a:r>
            <a:rPr lang="tr-TR" b="1" dirty="0" smtClean="0"/>
            <a:t>Basel III</a:t>
          </a:r>
          <a:endParaRPr lang="en-US" b="1" dirty="0"/>
        </a:p>
      </dgm:t>
    </dgm:pt>
    <dgm:pt modelId="{E5B4C409-327B-492C-82F6-5004F1A054B1}" type="parTrans" cxnId="{7325F130-EAA2-4BD6-BF69-3B34F92A92DC}">
      <dgm:prSet/>
      <dgm:spPr/>
      <dgm:t>
        <a:bodyPr/>
        <a:lstStyle/>
        <a:p>
          <a:endParaRPr lang="en-US"/>
        </a:p>
      </dgm:t>
    </dgm:pt>
    <dgm:pt modelId="{AD1826E6-05C5-4F97-BF4F-D0DDF308BD45}" type="sibTrans" cxnId="{7325F130-EAA2-4BD6-BF69-3B34F92A92DC}">
      <dgm:prSet/>
      <dgm:spPr/>
      <dgm:t>
        <a:bodyPr/>
        <a:lstStyle/>
        <a:p>
          <a:endParaRPr lang="en-US"/>
        </a:p>
      </dgm:t>
    </dgm:pt>
    <dgm:pt modelId="{0F827573-92B9-4CD8-8553-02C357635DF4}">
      <dgm:prSet phldrT="[Text]"/>
      <dgm:spPr>
        <a:solidFill>
          <a:srgbClr val="1D2A63"/>
        </a:solidFill>
      </dgm:spPr>
      <dgm:t>
        <a:bodyPr/>
        <a:lstStyle/>
        <a:p>
          <a:r>
            <a:rPr lang="tr-TR" dirty="0" smtClean="0"/>
            <a:t>EU </a:t>
          </a:r>
          <a:r>
            <a:rPr lang="tr-TR" dirty="0" err="1" smtClean="0"/>
            <a:t>Framework</a:t>
          </a:r>
          <a:endParaRPr lang="en-US" dirty="0"/>
        </a:p>
      </dgm:t>
    </dgm:pt>
    <dgm:pt modelId="{7588E712-F3CD-4F19-94CB-58BBE303C541}" type="parTrans" cxnId="{FCD8E223-92FA-4C74-9C1E-5DD519A9DE4E}">
      <dgm:prSet/>
      <dgm:spPr/>
      <dgm:t>
        <a:bodyPr/>
        <a:lstStyle/>
        <a:p>
          <a:endParaRPr lang="en-US"/>
        </a:p>
      </dgm:t>
    </dgm:pt>
    <dgm:pt modelId="{524FFBAA-6FDC-4185-8ECE-7A66DA63E271}" type="sibTrans" cxnId="{FCD8E223-92FA-4C74-9C1E-5DD519A9DE4E}">
      <dgm:prSet/>
      <dgm:spPr/>
      <dgm:t>
        <a:bodyPr/>
        <a:lstStyle/>
        <a:p>
          <a:endParaRPr lang="en-US"/>
        </a:p>
      </dgm:t>
    </dgm:pt>
    <dgm:pt modelId="{229DD22C-61F9-4B90-A970-6DCB509D5445}">
      <dgm:prSet phldrT="[Text]"/>
      <dgm:spPr/>
      <dgm:t>
        <a:bodyPr/>
        <a:lstStyle/>
        <a:p>
          <a:r>
            <a:rPr lang="tr-TR" b="1" dirty="0" smtClean="0"/>
            <a:t>CRD II</a:t>
          </a:r>
          <a:endParaRPr lang="en-US" b="1" dirty="0"/>
        </a:p>
      </dgm:t>
    </dgm:pt>
    <dgm:pt modelId="{84E52B76-B704-4957-9A67-4786B3544AE6}" type="parTrans" cxnId="{3666B548-9687-44A6-A3DA-D2D2E2EDF213}">
      <dgm:prSet/>
      <dgm:spPr/>
      <dgm:t>
        <a:bodyPr/>
        <a:lstStyle/>
        <a:p>
          <a:endParaRPr lang="en-US"/>
        </a:p>
      </dgm:t>
    </dgm:pt>
    <dgm:pt modelId="{4FE52DFF-08B3-408E-907C-C665DAECB246}" type="sibTrans" cxnId="{3666B548-9687-44A6-A3DA-D2D2E2EDF213}">
      <dgm:prSet/>
      <dgm:spPr/>
      <dgm:t>
        <a:bodyPr/>
        <a:lstStyle/>
        <a:p>
          <a:endParaRPr lang="en-US"/>
        </a:p>
      </dgm:t>
    </dgm:pt>
    <dgm:pt modelId="{9FEC72BD-90C5-4F6C-8B23-9BDFD38AC69A}">
      <dgm:prSet phldrT="[Text]"/>
      <dgm:spPr/>
      <dgm:t>
        <a:bodyPr/>
        <a:lstStyle/>
        <a:p>
          <a:r>
            <a:rPr lang="tr-TR" b="1" dirty="0" smtClean="0"/>
            <a:t>CRD IV</a:t>
          </a:r>
          <a:endParaRPr lang="en-US" b="1" dirty="0"/>
        </a:p>
      </dgm:t>
    </dgm:pt>
    <dgm:pt modelId="{1350DF1C-63CB-4037-B5D6-656306596A93}" type="parTrans" cxnId="{3BA5B72F-3F73-4C7E-A2CD-97A045A3455D}">
      <dgm:prSet/>
      <dgm:spPr/>
      <dgm:t>
        <a:bodyPr/>
        <a:lstStyle/>
        <a:p>
          <a:endParaRPr lang="en-US"/>
        </a:p>
      </dgm:t>
    </dgm:pt>
    <dgm:pt modelId="{08A078E1-CE6E-4FE6-85FA-2936B68BCF6A}" type="sibTrans" cxnId="{3BA5B72F-3F73-4C7E-A2CD-97A045A3455D}">
      <dgm:prSet/>
      <dgm:spPr/>
      <dgm:t>
        <a:bodyPr/>
        <a:lstStyle/>
        <a:p>
          <a:endParaRPr lang="en-US"/>
        </a:p>
      </dgm:t>
    </dgm:pt>
    <dgm:pt modelId="{C9BD54EA-155A-4BD8-AD74-7184E641ACA0}">
      <dgm:prSet phldrT="[Text]"/>
      <dgm:spPr>
        <a:solidFill>
          <a:srgbClr val="1D2A63"/>
        </a:solidFill>
      </dgm:spPr>
      <dgm:t>
        <a:bodyPr/>
        <a:lstStyle/>
        <a:p>
          <a:r>
            <a:rPr lang="tr-TR" dirty="0" smtClean="0"/>
            <a:t>US </a:t>
          </a:r>
          <a:r>
            <a:rPr lang="tr-TR" dirty="0" err="1" smtClean="0"/>
            <a:t>Framework</a:t>
          </a:r>
          <a:endParaRPr lang="en-US" dirty="0"/>
        </a:p>
      </dgm:t>
    </dgm:pt>
    <dgm:pt modelId="{A7DEC9DA-C43A-49FE-8192-37D86B4C5709}" type="parTrans" cxnId="{A384F492-C9EF-431D-B46F-D2A6EB496D63}">
      <dgm:prSet/>
      <dgm:spPr/>
      <dgm:t>
        <a:bodyPr/>
        <a:lstStyle/>
        <a:p>
          <a:endParaRPr lang="en-US"/>
        </a:p>
      </dgm:t>
    </dgm:pt>
    <dgm:pt modelId="{9DCB9FBF-35C2-4BA9-95A3-46063840E1EF}" type="sibTrans" cxnId="{A384F492-C9EF-431D-B46F-D2A6EB496D63}">
      <dgm:prSet/>
      <dgm:spPr/>
      <dgm:t>
        <a:bodyPr/>
        <a:lstStyle/>
        <a:p>
          <a:endParaRPr lang="en-US"/>
        </a:p>
      </dgm:t>
    </dgm:pt>
    <dgm:pt modelId="{1B9F9541-6785-48BE-83E5-338E58F27770}">
      <dgm:prSet phldrT="[Text]"/>
      <dgm:spPr/>
      <dgm:t>
        <a:bodyPr/>
        <a:lstStyle/>
        <a:p>
          <a:r>
            <a:rPr lang="tr-TR" b="1" dirty="0" err="1" smtClean="0"/>
            <a:t>Dodd</a:t>
          </a:r>
          <a:r>
            <a:rPr lang="tr-TR" b="1" dirty="0" smtClean="0"/>
            <a:t>-Frank </a:t>
          </a:r>
          <a:r>
            <a:rPr lang="tr-TR" b="1" dirty="0" err="1" smtClean="0"/>
            <a:t>Act</a:t>
          </a:r>
          <a:endParaRPr lang="en-US" b="1" dirty="0"/>
        </a:p>
      </dgm:t>
    </dgm:pt>
    <dgm:pt modelId="{499D3AA1-52DE-4359-830A-93C66C0DF679}" type="parTrans" cxnId="{7EB8B9B7-CDB0-4622-BCB1-A5F4174EF68D}">
      <dgm:prSet/>
      <dgm:spPr/>
      <dgm:t>
        <a:bodyPr/>
        <a:lstStyle/>
        <a:p>
          <a:endParaRPr lang="en-US"/>
        </a:p>
      </dgm:t>
    </dgm:pt>
    <dgm:pt modelId="{C83BE495-C878-47B4-BE85-4597644DE418}" type="sibTrans" cxnId="{7EB8B9B7-CDB0-4622-BCB1-A5F4174EF68D}">
      <dgm:prSet/>
      <dgm:spPr/>
      <dgm:t>
        <a:bodyPr/>
        <a:lstStyle/>
        <a:p>
          <a:endParaRPr lang="en-US"/>
        </a:p>
      </dgm:t>
    </dgm:pt>
    <dgm:pt modelId="{9D0191FD-2B24-4C7A-9D32-73BBF70320A5}">
      <dgm:prSet phldrT="[Text]"/>
      <dgm:spPr/>
      <dgm:t>
        <a:bodyPr/>
        <a:lstStyle/>
        <a:p>
          <a:r>
            <a:rPr lang="tr-TR" b="1" dirty="0" smtClean="0"/>
            <a:t>CRD III</a:t>
          </a:r>
          <a:endParaRPr lang="en-US" b="1" dirty="0"/>
        </a:p>
      </dgm:t>
    </dgm:pt>
    <dgm:pt modelId="{E05F5016-B93D-44D1-BB70-BE5A01CCD673}" type="parTrans" cxnId="{E567E917-14B2-4085-9E22-263E49634FB6}">
      <dgm:prSet/>
      <dgm:spPr/>
      <dgm:t>
        <a:bodyPr/>
        <a:lstStyle/>
        <a:p>
          <a:endParaRPr lang="en-US"/>
        </a:p>
      </dgm:t>
    </dgm:pt>
    <dgm:pt modelId="{50FF9C0F-1C4C-42AE-BF0A-A686610B138C}" type="sibTrans" cxnId="{E567E917-14B2-4085-9E22-263E49634FB6}">
      <dgm:prSet/>
      <dgm:spPr/>
      <dgm:t>
        <a:bodyPr/>
        <a:lstStyle/>
        <a:p>
          <a:endParaRPr lang="en-US"/>
        </a:p>
      </dgm:t>
    </dgm:pt>
    <dgm:pt modelId="{AB9461FB-E4D1-44C9-9295-FE9DF57BB9F2}" type="pres">
      <dgm:prSet presAssocID="{DB0E3619-17DC-44BC-8860-CA983BA4E1F4}" presName="Name0" presStyleCnt="0">
        <dgm:presLayoutVars>
          <dgm:dir/>
          <dgm:animLvl val="lvl"/>
          <dgm:resizeHandles val="exact"/>
        </dgm:presLayoutVars>
      </dgm:prSet>
      <dgm:spPr/>
      <dgm:t>
        <a:bodyPr/>
        <a:lstStyle/>
        <a:p>
          <a:endParaRPr lang="en-US"/>
        </a:p>
      </dgm:t>
    </dgm:pt>
    <dgm:pt modelId="{E48C6A83-1C97-48D7-A4A8-C24A25D21A09}" type="pres">
      <dgm:prSet presAssocID="{D34AB63D-4D47-4A6F-950C-CA8F595111BE}" presName="linNode" presStyleCnt="0"/>
      <dgm:spPr/>
    </dgm:pt>
    <dgm:pt modelId="{7A34CB03-9F44-4849-A805-8C2A574E67CE}" type="pres">
      <dgm:prSet presAssocID="{D34AB63D-4D47-4A6F-950C-CA8F595111BE}" presName="parentText" presStyleLbl="node1" presStyleIdx="0" presStyleCnt="3">
        <dgm:presLayoutVars>
          <dgm:chMax val="1"/>
          <dgm:bulletEnabled val="1"/>
        </dgm:presLayoutVars>
      </dgm:prSet>
      <dgm:spPr/>
      <dgm:t>
        <a:bodyPr/>
        <a:lstStyle/>
        <a:p>
          <a:endParaRPr lang="en-US"/>
        </a:p>
      </dgm:t>
    </dgm:pt>
    <dgm:pt modelId="{E3B612EE-6D8D-4EBC-9276-64BC2AE7A6FC}" type="pres">
      <dgm:prSet presAssocID="{D34AB63D-4D47-4A6F-950C-CA8F595111BE}" presName="descendantText" presStyleLbl="alignAccFollowNode1" presStyleIdx="0" presStyleCnt="3">
        <dgm:presLayoutVars>
          <dgm:bulletEnabled val="1"/>
        </dgm:presLayoutVars>
      </dgm:prSet>
      <dgm:spPr/>
      <dgm:t>
        <a:bodyPr/>
        <a:lstStyle/>
        <a:p>
          <a:endParaRPr lang="en-US"/>
        </a:p>
      </dgm:t>
    </dgm:pt>
    <dgm:pt modelId="{2981AFD6-5515-4126-B224-9AE1C194E944}" type="pres">
      <dgm:prSet presAssocID="{9BD514E6-B2D2-41DC-A67D-777AF9B4443E}" presName="sp" presStyleCnt="0"/>
      <dgm:spPr/>
    </dgm:pt>
    <dgm:pt modelId="{1462F51D-1A40-446C-B407-5DB213B35838}" type="pres">
      <dgm:prSet presAssocID="{0F827573-92B9-4CD8-8553-02C357635DF4}" presName="linNode" presStyleCnt="0"/>
      <dgm:spPr/>
    </dgm:pt>
    <dgm:pt modelId="{64C4344D-394D-483A-987E-A69583EAEDFD}" type="pres">
      <dgm:prSet presAssocID="{0F827573-92B9-4CD8-8553-02C357635DF4}" presName="parentText" presStyleLbl="node1" presStyleIdx="1" presStyleCnt="3">
        <dgm:presLayoutVars>
          <dgm:chMax val="1"/>
          <dgm:bulletEnabled val="1"/>
        </dgm:presLayoutVars>
      </dgm:prSet>
      <dgm:spPr/>
      <dgm:t>
        <a:bodyPr/>
        <a:lstStyle/>
        <a:p>
          <a:endParaRPr lang="en-US"/>
        </a:p>
      </dgm:t>
    </dgm:pt>
    <dgm:pt modelId="{AF9DD197-9119-4175-AA63-65796ECA555E}" type="pres">
      <dgm:prSet presAssocID="{0F827573-92B9-4CD8-8553-02C357635DF4}" presName="descendantText" presStyleLbl="alignAccFollowNode1" presStyleIdx="1" presStyleCnt="3">
        <dgm:presLayoutVars>
          <dgm:bulletEnabled val="1"/>
        </dgm:presLayoutVars>
      </dgm:prSet>
      <dgm:spPr/>
      <dgm:t>
        <a:bodyPr/>
        <a:lstStyle/>
        <a:p>
          <a:endParaRPr lang="en-US"/>
        </a:p>
      </dgm:t>
    </dgm:pt>
    <dgm:pt modelId="{55DC8CE1-5889-4256-BD5D-38825B7BEF53}" type="pres">
      <dgm:prSet presAssocID="{524FFBAA-6FDC-4185-8ECE-7A66DA63E271}" presName="sp" presStyleCnt="0"/>
      <dgm:spPr/>
    </dgm:pt>
    <dgm:pt modelId="{57FF9E21-84B4-486C-B3AE-7D7D58E863D8}" type="pres">
      <dgm:prSet presAssocID="{C9BD54EA-155A-4BD8-AD74-7184E641ACA0}" presName="linNode" presStyleCnt="0"/>
      <dgm:spPr/>
    </dgm:pt>
    <dgm:pt modelId="{C93B7F48-9751-4F04-86B1-7A75F0A5B998}" type="pres">
      <dgm:prSet presAssocID="{C9BD54EA-155A-4BD8-AD74-7184E641ACA0}" presName="parentText" presStyleLbl="node1" presStyleIdx="2" presStyleCnt="3">
        <dgm:presLayoutVars>
          <dgm:chMax val="1"/>
          <dgm:bulletEnabled val="1"/>
        </dgm:presLayoutVars>
      </dgm:prSet>
      <dgm:spPr/>
      <dgm:t>
        <a:bodyPr/>
        <a:lstStyle/>
        <a:p>
          <a:endParaRPr lang="en-US"/>
        </a:p>
      </dgm:t>
    </dgm:pt>
    <dgm:pt modelId="{9C947ABF-2E9B-42A3-80ED-B06ECDC01B51}" type="pres">
      <dgm:prSet presAssocID="{C9BD54EA-155A-4BD8-AD74-7184E641ACA0}" presName="descendantText" presStyleLbl="alignAccFollowNode1" presStyleIdx="2" presStyleCnt="3">
        <dgm:presLayoutVars>
          <dgm:bulletEnabled val="1"/>
        </dgm:presLayoutVars>
      </dgm:prSet>
      <dgm:spPr/>
      <dgm:t>
        <a:bodyPr/>
        <a:lstStyle/>
        <a:p>
          <a:endParaRPr lang="en-US"/>
        </a:p>
      </dgm:t>
    </dgm:pt>
  </dgm:ptLst>
  <dgm:cxnLst>
    <dgm:cxn modelId="{7325F130-EAA2-4BD6-BF69-3B34F92A92DC}" srcId="{D34AB63D-4D47-4A6F-950C-CA8F595111BE}" destId="{3707AA4A-1B07-48A7-9BD0-3D3A262A6A89}" srcOrd="1" destOrd="0" parTransId="{E5B4C409-327B-492C-82F6-5004F1A054B1}" sibTransId="{AD1826E6-05C5-4F97-BF4F-D0DDF308BD45}"/>
    <dgm:cxn modelId="{60600CE4-8558-4FA9-A7D7-AB3D75EE3932}" type="presOf" srcId="{DB0E3619-17DC-44BC-8860-CA983BA4E1F4}" destId="{AB9461FB-E4D1-44C9-9295-FE9DF57BB9F2}" srcOrd="0" destOrd="0" presId="urn:microsoft.com/office/officeart/2005/8/layout/vList5"/>
    <dgm:cxn modelId="{FCD8E223-92FA-4C74-9C1E-5DD519A9DE4E}" srcId="{DB0E3619-17DC-44BC-8860-CA983BA4E1F4}" destId="{0F827573-92B9-4CD8-8553-02C357635DF4}" srcOrd="1" destOrd="0" parTransId="{7588E712-F3CD-4F19-94CB-58BBE303C541}" sibTransId="{524FFBAA-6FDC-4185-8ECE-7A66DA63E271}"/>
    <dgm:cxn modelId="{D0966516-522B-47EB-B168-0936C0B29413}" srcId="{DB0E3619-17DC-44BC-8860-CA983BA4E1F4}" destId="{D34AB63D-4D47-4A6F-950C-CA8F595111BE}" srcOrd="0" destOrd="0" parTransId="{1DDA084A-606B-41D8-96ED-A2A21034E4D0}" sibTransId="{9BD514E6-B2D2-41DC-A67D-777AF9B4443E}"/>
    <dgm:cxn modelId="{9CBC426F-38FD-4C59-9671-0A1F581C1049}" type="presOf" srcId="{0F827573-92B9-4CD8-8553-02C357635DF4}" destId="{64C4344D-394D-483A-987E-A69583EAEDFD}" srcOrd="0" destOrd="0" presId="urn:microsoft.com/office/officeart/2005/8/layout/vList5"/>
    <dgm:cxn modelId="{438DDB48-F1F8-4B30-A5AD-835C542DCCA8}" type="presOf" srcId="{229DD22C-61F9-4B90-A970-6DCB509D5445}" destId="{AF9DD197-9119-4175-AA63-65796ECA555E}" srcOrd="0" destOrd="0" presId="urn:microsoft.com/office/officeart/2005/8/layout/vList5"/>
    <dgm:cxn modelId="{3BA5B72F-3F73-4C7E-A2CD-97A045A3455D}" srcId="{0F827573-92B9-4CD8-8553-02C357635DF4}" destId="{9FEC72BD-90C5-4F6C-8B23-9BDFD38AC69A}" srcOrd="2" destOrd="0" parTransId="{1350DF1C-63CB-4037-B5D6-656306596A93}" sibTransId="{08A078E1-CE6E-4FE6-85FA-2936B68BCF6A}"/>
    <dgm:cxn modelId="{B0D3A2DF-B856-4976-A683-7017D6BD760D}" type="presOf" srcId="{C9BD54EA-155A-4BD8-AD74-7184E641ACA0}" destId="{C93B7F48-9751-4F04-86B1-7A75F0A5B998}" srcOrd="0" destOrd="0" presId="urn:microsoft.com/office/officeart/2005/8/layout/vList5"/>
    <dgm:cxn modelId="{DFF54D26-C6FB-45EB-975C-11914A3DF6ED}" type="presOf" srcId="{1B9F9541-6785-48BE-83E5-338E58F27770}" destId="{9C947ABF-2E9B-42A3-80ED-B06ECDC01B51}" srcOrd="0" destOrd="0" presId="urn:microsoft.com/office/officeart/2005/8/layout/vList5"/>
    <dgm:cxn modelId="{F9468A9B-4AD2-43E1-8BCD-D00972E5B310}" type="presOf" srcId="{9FEC72BD-90C5-4F6C-8B23-9BDFD38AC69A}" destId="{AF9DD197-9119-4175-AA63-65796ECA555E}" srcOrd="0" destOrd="2" presId="urn:microsoft.com/office/officeart/2005/8/layout/vList5"/>
    <dgm:cxn modelId="{7EB8B9B7-CDB0-4622-BCB1-A5F4174EF68D}" srcId="{C9BD54EA-155A-4BD8-AD74-7184E641ACA0}" destId="{1B9F9541-6785-48BE-83E5-338E58F27770}" srcOrd="0" destOrd="0" parTransId="{499D3AA1-52DE-4359-830A-93C66C0DF679}" sibTransId="{C83BE495-C878-47B4-BE85-4597644DE418}"/>
    <dgm:cxn modelId="{A384F492-C9EF-431D-B46F-D2A6EB496D63}" srcId="{DB0E3619-17DC-44BC-8860-CA983BA4E1F4}" destId="{C9BD54EA-155A-4BD8-AD74-7184E641ACA0}" srcOrd="2" destOrd="0" parTransId="{A7DEC9DA-C43A-49FE-8192-37D86B4C5709}" sibTransId="{9DCB9FBF-35C2-4BA9-95A3-46063840E1EF}"/>
    <dgm:cxn modelId="{3666B548-9687-44A6-A3DA-D2D2E2EDF213}" srcId="{0F827573-92B9-4CD8-8553-02C357635DF4}" destId="{229DD22C-61F9-4B90-A970-6DCB509D5445}" srcOrd="0" destOrd="0" parTransId="{84E52B76-B704-4957-9A67-4786B3544AE6}" sibTransId="{4FE52DFF-08B3-408E-907C-C665DAECB246}"/>
    <dgm:cxn modelId="{CB005B37-9D8D-4424-B0E7-2CA4C56D87D3}" type="presOf" srcId="{2091CAA0-F2C8-4A9C-B2DF-FE9BCB213FB9}" destId="{E3B612EE-6D8D-4EBC-9276-64BC2AE7A6FC}" srcOrd="0" destOrd="0" presId="urn:microsoft.com/office/officeart/2005/8/layout/vList5"/>
    <dgm:cxn modelId="{BA6918AF-8AD2-445E-92BE-67695BE3183C}" type="presOf" srcId="{9D0191FD-2B24-4C7A-9D32-73BBF70320A5}" destId="{AF9DD197-9119-4175-AA63-65796ECA555E}" srcOrd="0" destOrd="1" presId="urn:microsoft.com/office/officeart/2005/8/layout/vList5"/>
    <dgm:cxn modelId="{658DBF4F-2047-412C-9366-0FA37A832DF6}" type="presOf" srcId="{D34AB63D-4D47-4A6F-950C-CA8F595111BE}" destId="{7A34CB03-9F44-4849-A805-8C2A574E67CE}" srcOrd="0" destOrd="0" presId="urn:microsoft.com/office/officeart/2005/8/layout/vList5"/>
    <dgm:cxn modelId="{4156DEBD-2860-4EA5-BA70-7793C52F23A3}" srcId="{D34AB63D-4D47-4A6F-950C-CA8F595111BE}" destId="{2091CAA0-F2C8-4A9C-B2DF-FE9BCB213FB9}" srcOrd="0" destOrd="0" parTransId="{41A7BC4C-72EC-4EDC-A4C5-33F2267F261A}" sibTransId="{29E40683-146D-4F4E-A80D-2FAEE4680889}"/>
    <dgm:cxn modelId="{0C1DDBF8-43E9-447C-8AF5-8E04D2414C5B}" type="presOf" srcId="{3707AA4A-1B07-48A7-9BD0-3D3A262A6A89}" destId="{E3B612EE-6D8D-4EBC-9276-64BC2AE7A6FC}" srcOrd="0" destOrd="1" presId="urn:microsoft.com/office/officeart/2005/8/layout/vList5"/>
    <dgm:cxn modelId="{E567E917-14B2-4085-9E22-263E49634FB6}" srcId="{0F827573-92B9-4CD8-8553-02C357635DF4}" destId="{9D0191FD-2B24-4C7A-9D32-73BBF70320A5}" srcOrd="1" destOrd="0" parTransId="{E05F5016-B93D-44D1-BB70-BE5A01CCD673}" sibTransId="{50FF9C0F-1C4C-42AE-BF0A-A686610B138C}"/>
    <dgm:cxn modelId="{47390BB0-0EB6-408C-AA83-004AC4706485}" type="presParOf" srcId="{AB9461FB-E4D1-44C9-9295-FE9DF57BB9F2}" destId="{E48C6A83-1C97-48D7-A4A8-C24A25D21A09}" srcOrd="0" destOrd="0" presId="urn:microsoft.com/office/officeart/2005/8/layout/vList5"/>
    <dgm:cxn modelId="{3D7F6438-CEF8-46D5-8240-0AE4CB23551B}" type="presParOf" srcId="{E48C6A83-1C97-48D7-A4A8-C24A25D21A09}" destId="{7A34CB03-9F44-4849-A805-8C2A574E67CE}" srcOrd="0" destOrd="0" presId="urn:microsoft.com/office/officeart/2005/8/layout/vList5"/>
    <dgm:cxn modelId="{9616B16D-E91C-4E36-BE72-57C2353DF61E}" type="presParOf" srcId="{E48C6A83-1C97-48D7-A4A8-C24A25D21A09}" destId="{E3B612EE-6D8D-4EBC-9276-64BC2AE7A6FC}" srcOrd="1" destOrd="0" presId="urn:microsoft.com/office/officeart/2005/8/layout/vList5"/>
    <dgm:cxn modelId="{962EFBBF-6460-4FE1-AA9C-42C8A34C408F}" type="presParOf" srcId="{AB9461FB-E4D1-44C9-9295-FE9DF57BB9F2}" destId="{2981AFD6-5515-4126-B224-9AE1C194E944}" srcOrd="1" destOrd="0" presId="urn:microsoft.com/office/officeart/2005/8/layout/vList5"/>
    <dgm:cxn modelId="{02399B44-7D28-4734-A183-D18113D7E1DD}" type="presParOf" srcId="{AB9461FB-E4D1-44C9-9295-FE9DF57BB9F2}" destId="{1462F51D-1A40-446C-B407-5DB213B35838}" srcOrd="2" destOrd="0" presId="urn:microsoft.com/office/officeart/2005/8/layout/vList5"/>
    <dgm:cxn modelId="{B8832380-1124-4FD4-AB6F-B23DBA37473C}" type="presParOf" srcId="{1462F51D-1A40-446C-B407-5DB213B35838}" destId="{64C4344D-394D-483A-987E-A69583EAEDFD}" srcOrd="0" destOrd="0" presId="urn:microsoft.com/office/officeart/2005/8/layout/vList5"/>
    <dgm:cxn modelId="{F3AE819E-7FF1-48FF-A5C8-0CE2AC115A07}" type="presParOf" srcId="{1462F51D-1A40-446C-B407-5DB213B35838}" destId="{AF9DD197-9119-4175-AA63-65796ECA555E}" srcOrd="1" destOrd="0" presId="urn:microsoft.com/office/officeart/2005/8/layout/vList5"/>
    <dgm:cxn modelId="{43ECDAB9-3063-4C32-A7FB-E53C4FF956F0}" type="presParOf" srcId="{AB9461FB-E4D1-44C9-9295-FE9DF57BB9F2}" destId="{55DC8CE1-5889-4256-BD5D-38825B7BEF53}" srcOrd="3" destOrd="0" presId="urn:microsoft.com/office/officeart/2005/8/layout/vList5"/>
    <dgm:cxn modelId="{ACD61D05-79FE-41DE-9F86-889FE5588C97}" type="presParOf" srcId="{AB9461FB-E4D1-44C9-9295-FE9DF57BB9F2}" destId="{57FF9E21-84B4-486C-B3AE-7D7D58E863D8}" srcOrd="4" destOrd="0" presId="urn:microsoft.com/office/officeart/2005/8/layout/vList5"/>
    <dgm:cxn modelId="{040DB2B6-945D-45C5-8F4A-E3E9D0EDC863}" type="presParOf" srcId="{57FF9E21-84B4-486C-B3AE-7D7D58E863D8}" destId="{C93B7F48-9751-4F04-86B1-7A75F0A5B998}" srcOrd="0" destOrd="0" presId="urn:microsoft.com/office/officeart/2005/8/layout/vList5"/>
    <dgm:cxn modelId="{6E12C9F3-91EE-4C03-9531-9A6DBBFFF7AA}" type="presParOf" srcId="{57FF9E21-84B4-486C-B3AE-7D7D58E863D8}" destId="{9C947ABF-2E9B-42A3-80ED-B06ECDC01B51}"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7D7D5F8-6599-47C7-B9C0-9AC06EE05DC3}" type="doc">
      <dgm:prSet loTypeId="urn:microsoft.com/office/officeart/2005/8/layout/cycle5" loCatId="cycle" qsTypeId="urn:microsoft.com/office/officeart/2005/8/quickstyle/simple1" qsCatId="simple" csTypeId="urn:microsoft.com/office/officeart/2005/8/colors/accent2_2" csCatId="accent2" phldr="1"/>
      <dgm:spPr/>
      <dgm:t>
        <a:bodyPr/>
        <a:lstStyle/>
        <a:p>
          <a:endParaRPr lang="en-US"/>
        </a:p>
      </dgm:t>
    </dgm:pt>
    <dgm:pt modelId="{49A0D6D5-4BBE-4D0F-AE31-35C2F2EFB37A}">
      <dgm:prSet phldrT="[Text]" custT="1"/>
      <dgm:spPr>
        <a:solidFill>
          <a:srgbClr val="1D2A63"/>
        </a:solidFill>
      </dgm:spPr>
      <dgm:t>
        <a:bodyPr/>
        <a:lstStyle/>
        <a:p>
          <a:r>
            <a:rPr lang="en-US" sz="1800" b="1" noProof="0" dirty="0" smtClean="0">
              <a:latin typeface="Arial" pitchFamily="34" charset="0"/>
              <a:cs typeface="Arial" pitchFamily="34" charset="0"/>
            </a:rPr>
            <a:t>Strengthening the Capital Base</a:t>
          </a:r>
          <a:endParaRPr lang="en-US" sz="1800" b="1" noProof="0" dirty="0">
            <a:latin typeface="Arial" pitchFamily="34" charset="0"/>
            <a:cs typeface="Arial" pitchFamily="34" charset="0"/>
          </a:endParaRPr>
        </a:p>
      </dgm:t>
    </dgm:pt>
    <dgm:pt modelId="{0439E2D5-85FA-4E6F-A5ED-21D961623620}" type="parTrans" cxnId="{38C76223-9975-47B7-A8E5-C453ED834009}">
      <dgm:prSet/>
      <dgm:spPr/>
      <dgm:t>
        <a:bodyPr/>
        <a:lstStyle/>
        <a:p>
          <a:endParaRPr lang="en-US"/>
        </a:p>
      </dgm:t>
    </dgm:pt>
    <dgm:pt modelId="{A2739877-9A8F-41C9-B4B6-34EA2F141A19}" type="sibTrans" cxnId="{38C76223-9975-47B7-A8E5-C453ED834009}">
      <dgm:prSet/>
      <dgm:spPr/>
      <dgm:t>
        <a:bodyPr/>
        <a:lstStyle/>
        <a:p>
          <a:endParaRPr lang="en-US"/>
        </a:p>
      </dgm:t>
    </dgm:pt>
    <dgm:pt modelId="{D58E3473-A5EE-4BAD-B1A0-459AC02D8039}">
      <dgm:prSet phldrT="[Text]" custT="1"/>
      <dgm:spPr>
        <a:solidFill>
          <a:srgbClr val="1D2A63"/>
        </a:solidFill>
      </dgm:spPr>
      <dgm:t>
        <a:bodyPr/>
        <a:lstStyle/>
        <a:p>
          <a:r>
            <a:rPr lang="en-US" sz="1800" b="1" noProof="0" dirty="0" smtClean="0">
              <a:latin typeface="Arial" pitchFamily="34" charset="0"/>
              <a:cs typeface="Arial" pitchFamily="34" charset="0"/>
            </a:rPr>
            <a:t>Introducing the Global Liquidity Standards</a:t>
          </a:r>
        </a:p>
      </dgm:t>
    </dgm:pt>
    <dgm:pt modelId="{F1968567-B5F0-473A-B945-FD986EDEE549}" type="parTrans" cxnId="{88A8A6D5-3C1E-4242-8698-D005FBE73F66}">
      <dgm:prSet/>
      <dgm:spPr/>
      <dgm:t>
        <a:bodyPr/>
        <a:lstStyle/>
        <a:p>
          <a:endParaRPr lang="en-US"/>
        </a:p>
      </dgm:t>
    </dgm:pt>
    <dgm:pt modelId="{3F01B5EA-8253-483A-A732-73D9EA9A8EE4}" type="sibTrans" cxnId="{88A8A6D5-3C1E-4242-8698-D005FBE73F66}">
      <dgm:prSet/>
      <dgm:spPr/>
      <dgm:t>
        <a:bodyPr/>
        <a:lstStyle/>
        <a:p>
          <a:endParaRPr lang="en-US"/>
        </a:p>
      </dgm:t>
    </dgm:pt>
    <dgm:pt modelId="{3006B634-963C-4124-A2EB-992BCB6C7496}">
      <dgm:prSet phldrT="[Text]" custT="1"/>
      <dgm:spPr>
        <a:solidFill>
          <a:srgbClr val="1D2A63"/>
        </a:solidFill>
      </dgm:spPr>
      <dgm:t>
        <a:bodyPr/>
        <a:lstStyle/>
        <a:p>
          <a:r>
            <a:rPr lang="en-US" sz="1800" b="1" noProof="0" dirty="0" smtClean="0">
              <a:latin typeface="Arial" pitchFamily="34" charset="0"/>
              <a:cs typeface="Arial" pitchFamily="34" charset="0"/>
            </a:rPr>
            <a:t>Reducing </a:t>
          </a:r>
          <a:r>
            <a:rPr lang="en-US" sz="1800" b="1" noProof="0" dirty="0" err="1" smtClean="0">
              <a:latin typeface="Arial" pitchFamily="34" charset="0"/>
              <a:cs typeface="Arial" pitchFamily="34" charset="0"/>
            </a:rPr>
            <a:t>Procyclicality</a:t>
          </a:r>
          <a:r>
            <a:rPr lang="en-US" sz="1800" b="1" noProof="0" dirty="0" smtClean="0">
              <a:latin typeface="Arial" pitchFamily="34" charset="0"/>
              <a:cs typeface="Arial" pitchFamily="34" charset="0"/>
            </a:rPr>
            <a:t> and Promoting Countercyclical Buffers</a:t>
          </a:r>
        </a:p>
      </dgm:t>
    </dgm:pt>
    <dgm:pt modelId="{CB8E885F-6DC1-49F6-9E80-8254750E8005}" type="parTrans" cxnId="{8C7D27D6-A0F3-4E49-A866-7C9DD4D3B0E4}">
      <dgm:prSet/>
      <dgm:spPr/>
      <dgm:t>
        <a:bodyPr/>
        <a:lstStyle/>
        <a:p>
          <a:endParaRPr lang="en-US"/>
        </a:p>
      </dgm:t>
    </dgm:pt>
    <dgm:pt modelId="{48FB40FD-9E5B-4003-9DD2-4BB6B45E78A4}" type="sibTrans" cxnId="{8C7D27D6-A0F3-4E49-A866-7C9DD4D3B0E4}">
      <dgm:prSet/>
      <dgm:spPr/>
      <dgm:t>
        <a:bodyPr/>
        <a:lstStyle/>
        <a:p>
          <a:endParaRPr lang="en-US"/>
        </a:p>
      </dgm:t>
    </dgm:pt>
    <dgm:pt modelId="{71C670E7-D323-4F30-8094-F60E956468C5}">
      <dgm:prSet phldrT="[Text]"/>
      <dgm:spPr>
        <a:solidFill>
          <a:srgbClr val="1D2A63"/>
        </a:solidFill>
      </dgm:spPr>
      <dgm:t>
        <a:bodyPr/>
        <a:lstStyle/>
        <a:p>
          <a:r>
            <a:rPr lang="en-US" b="1" noProof="0" dirty="0" smtClean="0">
              <a:latin typeface="Arial" pitchFamily="34" charset="0"/>
              <a:cs typeface="Arial" pitchFamily="34" charset="0"/>
            </a:rPr>
            <a:t>Introducing </a:t>
          </a:r>
          <a:r>
            <a:rPr lang="tr-TR" b="1" noProof="0" dirty="0" err="1" smtClean="0">
              <a:latin typeface="Arial" pitchFamily="34" charset="0"/>
              <a:cs typeface="Arial" pitchFamily="34" charset="0"/>
            </a:rPr>
            <a:t>the</a:t>
          </a:r>
          <a:r>
            <a:rPr lang="tr-TR" b="1" noProof="0" dirty="0" smtClean="0">
              <a:latin typeface="Arial" pitchFamily="34" charset="0"/>
              <a:cs typeface="Arial" pitchFamily="34" charset="0"/>
            </a:rPr>
            <a:t> </a:t>
          </a:r>
          <a:r>
            <a:rPr lang="tr-TR" b="1" noProof="0" dirty="0" err="1" smtClean="0">
              <a:latin typeface="Arial" pitchFamily="34" charset="0"/>
              <a:cs typeface="Arial" pitchFamily="34" charset="0"/>
            </a:rPr>
            <a:t>Leverage</a:t>
          </a:r>
          <a:r>
            <a:rPr lang="tr-TR" b="1" noProof="0" dirty="0" smtClean="0">
              <a:latin typeface="Arial" pitchFamily="34" charset="0"/>
              <a:cs typeface="Arial" pitchFamily="34" charset="0"/>
            </a:rPr>
            <a:t> </a:t>
          </a:r>
          <a:r>
            <a:rPr lang="tr-TR" b="1" noProof="0" dirty="0" err="1" smtClean="0">
              <a:latin typeface="Arial" pitchFamily="34" charset="0"/>
              <a:cs typeface="Arial" pitchFamily="34" charset="0"/>
            </a:rPr>
            <a:t>Ratio</a:t>
          </a:r>
          <a:endParaRPr lang="en-US" dirty="0"/>
        </a:p>
      </dgm:t>
    </dgm:pt>
    <dgm:pt modelId="{97FC3DAF-0A94-4801-8BF2-284AB6331944}" type="parTrans" cxnId="{83E9F908-9958-4BFD-B4A3-C540BF075744}">
      <dgm:prSet/>
      <dgm:spPr/>
      <dgm:t>
        <a:bodyPr/>
        <a:lstStyle/>
        <a:p>
          <a:endParaRPr lang="en-US"/>
        </a:p>
      </dgm:t>
    </dgm:pt>
    <dgm:pt modelId="{55D5294C-5923-446B-8E9E-AC31B5793760}" type="sibTrans" cxnId="{83E9F908-9958-4BFD-B4A3-C540BF075744}">
      <dgm:prSet/>
      <dgm:spPr/>
      <dgm:t>
        <a:bodyPr/>
        <a:lstStyle/>
        <a:p>
          <a:endParaRPr lang="en-US"/>
        </a:p>
      </dgm:t>
    </dgm:pt>
    <dgm:pt modelId="{ECE545A6-9FD4-4B6F-BED7-FFDAE928B22C}">
      <dgm:prSet phldrT="[Text]" custT="1"/>
      <dgm:spPr>
        <a:solidFill>
          <a:srgbClr val="1D2A63"/>
        </a:solidFill>
      </dgm:spPr>
      <dgm:t>
        <a:bodyPr/>
        <a:lstStyle/>
        <a:p>
          <a:r>
            <a:rPr lang="tr-TR" sz="1800" b="1" noProof="0" dirty="0" err="1" smtClean="0">
              <a:latin typeface="Arial" pitchFamily="34" charset="0"/>
              <a:cs typeface="Arial" pitchFamily="34" charset="0"/>
            </a:rPr>
            <a:t>Enhancing</a:t>
          </a:r>
          <a:r>
            <a:rPr lang="tr-TR" sz="1800" b="1" noProof="0" dirty="0" smtClean="0">
              <a:latin typeface="Arial" pitchFamily="34" charset="0"/>
              <a:cs typeface="Arial" pitchFamily="34" charset="0"/>
            </a:rPr>
            <a:t> Risk </a:t>
          </a:r>
          <a:r>
            <a:rPr lang="tr-TR" sz="1800" b="1" noProof="0" dirty="0" err="1" smtClean="0">
              <a:latin typeface="Arial" pitchFamily="34" charset="0"/>
              <a:cs typeface="Arial" pitchFamily="34" charset="0"/>
            </a:rPr>
            <a:t>Coverage</a:t>
          </a:r>
          <a:endParaRPr lang="en-US" sz="1800" dirty="0"/>
        </a:p>
      </dgm:t>
    </dgm:pt>
    <dgm:pt modelId="{0B58CE70-476E-4A5E-9715-A7E191D1636F}" type="parTrans" cxnId="{6D0452B7-15F7-4238-95CA-C8B5718C8516}">
      <dgm:prSet/>
      <dgm:spPr/>
      <dgm:t>
        <a:bodyPr/>
        <a:lstStyle/>
        <a:p>
          <a:endParaRPr lang="en-US"/>
        </a:p>
      </dgm:t>
    </dgm:pt>
    <dgm:pt modelId="{B0C9FE8E-34A7-4F51-AE92-4A5FA38E5C2F}" type="sibTrans" cxnId="{6D0452B7-15F7-4238-95CA-C8B5718C8516}">
      <dgm:prSet/>
      <dgm:spPr/>
      <dgm:t>
        <a:bodyPr/>
        <a:lstStyle/>
        <a:p>
          <a:endParaRPr lang="en-US"/>
        </a:p>
      </dgm:t>
    </dgm:pt>
    <dgm:pt modelId="{583AEFFA-9B86-490A-9126-D4250E3F52F3}">
      <dgm:prSet phldrT="[Text]" custT="1"/>
      <dgm:spPr>
        <a:solidFill>
          <a:srgbClr val="1D2A63"/>
        </a:solidFill>
      </dgm:spPr>
      <dgm:t>
        <a:bodyPr/>
        <a:lstStyle/>
        <a:p>
          <a:r>
            <a:rPr lang="en-US" sz="1800" b="1" noProof="0" dirty="0" smtClean="0">
              <a:latin typeface="Arial" pitchFamily="34" charset="0"/>
              <a:cs typeface="Arial" pitchFamily="34" charset="0"/>
            </a:rPr>
            <a:t>Addressing Systemic Risk and </a:t>
          </a:r>
          <a:r>
            <a:rPr lang="tr-TR" sz="1800" b="1" noProof="0" dirty="0" smtClean="0">
              <a:latin typeface="Arial" pitchFamily="34" charset="0"/>
              <a:cs typeface="Arial" pitchFamily="34" charset="0"/>
            </a:rPr>
            <a:t>I</a:t>
          </a:r>
          <a:r>
            <a:rPr lang="en-US" sz="1800" b="1" noProof="0" dirty="0" err="1" smtClean="0">
              <a:latin typeface="Arial" pitchFamily="34" charset="0"/>
              <a:cs typeface="Arial" pitchFamily="34" charset="0"/>
            </a:rPr>
            <a:t>nterconnectedness</a:t>
          </a:r>
          <a:endParaRPr lang="en-US" sz="1800" b="1" noProof="0" dirty="0" smtClean="0">
            <a:latin typeface="Arial" pitchFamily="34" charset="0"/>
            <a:cs typeface="Arial" pitchFamily="34" charset="0"/>
          </a:endParaRPr>
        </a:p>
      </dgm:t>
    </dgm:pt>
    <dgm:pt modelId="{B41B4528-3144-4B54-BE03-047CC31875D4}" type="parTrans" cxnId="{C6BCE4E0-93F6-4A78-B4D9-2079E1382C5F}">
      <dgm:prSet/>
      <dgm:spPr/>
      <dgm:t>
        <a:bodyPr/>
        <a:lstStyle/>
        <a:p>
          <a:endParaRPr lang="en-US"/>
        </a:p>
      </dgm:t>
    </dgm:pt>
    <dgm:pt modelId="{31DE589B-73D3-4CFF-844F-159FBC1FE3E9}" type="sibTrans" cxnId="{C6BCE4E0-93F6-4A78-B4D9-2079E1382C5F}">
      <dgm:prSet/>
      <dgm:spPr>
        <a:ln>
          <a:solidFill>
            <a:srgbClr val="1D2A63"/>
          </a:solidFill>
        </a:ln>
      </dgm:spPr>
      <dgm:t>
        <a:bodyPr/>
        <a:lstStyle/>
        <a:p>
          <a:endParaRPr lang="en-US" b="1"/>
        </a:p>
      </dgm:t>
    </dgm:pt>
    <dgm:pt modelId="{33850271-C530-491D-BB0A-4F8F1D8A4E60}" type="pres">
      <dgm:prSet presAssocID="{C7D7D5F8-6599-47C7-B9C0-9AC06EE05DC3}" presName="cycle" presStyleCnt="0">
        <dgm:presLayoutVars>
          <dgm:dir/>
          <dgm:resizeHandles val="exact"/>
        </dgm:presLayoutVars>
      </dgm:prSet>
      <dgm:spPr/>
      <dgm:t>
        <a:bodyPr/>
        <a:lstStyle/>
        <a:p>
          <a:endParaRPr lang="en-US"/>
        </a:p>
      </dgm:t>
    </dgm:pt>
    <dgm:pt modelId="{1F579C26-FDA6-4B8F-A165-BDC13D71C595}" type="pres">
      <dgm:prSet presAssocID="{49A0D6D5-4BBE-4D0F-AE31-35C2F2EFB37A}" presName="node" presStyleLbl="node1" presStyleIdx="0" presStyleCnt="6" custScaleX="153405" custScaleY="116527" custRadScaleRad="99338" custRadScaleInc="4045">
        <dgm:presLayoutVars>
          <dgm:bulletEnabled val="1"/>
        </dgm:presLayoutVars>
      </dgm:prSet>
      <dgm:spPr/>
      <dgm:t>
        <a:bodyPr/>
        <a:lstStyle/>
        <a:p>
          <a:endParaRPr lang="en-US"/>
        </a:p>
      </dgm:t>
    </dgm:pt>
    <dgm:pt modelId="{B434179A-0871-4410-8B0A-834CC7902C7D}" type="pres">
      <dgm:prSet presAssocID="{49A0D6D5-4BBE-4D0F-AE31-35C2F2EFB37A}" presName="spNode" presStyleCnt="0"/>
      <dgm:spPr/>
    </dgm:pt>
    <dgm:pt modelId="{76B1D26F-CEB3-4EE1-BEA5-82FDE6D0A8BC}" type="pres">
      <dgm:prSet presAssocID="{A2739877-9A8F-41C9-B4B6-34EA2F141A19}" presName="sibTrans" presStyleLbl="sibTrans1D1" presStyleIdx="0" presStyleCnt="6"/>
      <dgm:spPr/>
      <dgm:t>
        <a:bodyPr/>
        <a:lstStyle/>
        <a:p>
          <a:endParaRPr lang="en-US"/>
        </a:p>
      </dgm:t>
    </dgm:pt>
    <dgm:pt modelId="{008FFDEF-9C2B-4B10-8F17-E91965AB024D}" type="pres">
      <dgm:prSet presAssocID="{D58E3473-A5EE-4BAD-B1A0-459AC02D8039}" presName="node" presStyleLbl="node1" presStyleIdx="1" presStyleCnt="6" custScaleX="122325" custScaleY="125834" custRadScaleRad="114218" custRadScaleInc="40912">
        <dgm:presLayoutVars>
          <dgm:bulletEnabled val="1"/>
        </dgm:presLayoutVars>
      </dgm:prSet>
      <dgm:spPr/>
      <dgm:t>
        <a:bodyPr/>
        <a:lstStyle/>
        <a:p>
          <a:endParaRPr lang="en-US"/>
        </a:p>
      </dgm:t>
    </dgm:pt>
    <dgm:pt modelId="{CD3B7A55-A651-421E-8AC3-E5631D49671C}" type="pres">
      <dgm:prSet presAssocID="{D58E3473-A5EE-4BAD-B1A0-459AC02D8039}" presName="spNode" presStyleCnt="0"/>
      <dgm:spPr/>
    </dgm:pt>
    <dgm:pt modelId="{55138744-B245-45C3-A122-1AE120C966CE}" type="pres">
      <dgm:prSet presAssocID="{3F01B5EA-8253-483A-A732-73D9EA9A8EE4}" presName="sibTrans" presStyleLbl="sibTrans1D1" presStyleIdx="1" presStyleCnt="6"/>
      <dgm:spPr/>
      <dgm:t>
        <a:bodyPr/>
        <a:lstStyle/>
        <a:p>
          <a:endParaRPr lang="en-US"/>
        </a:p>
      </dgm:t>
    </dgm:pt>
    <dgm:pt modelId="{B564B340-238B-44C3-8C63-ABD62C9DD039}" type="pres">
      <dgm:prSet presAssocID="{3006B634-963C-4124-A2EB-992BCB6C7496}" presName="node" presStyleLbl="node1" presStyleIdx="2" presStyleCnt="6" custScaleX="153707" custScaleY="155821" custRadScaleRad="109684" custRadScaleInc="-24209">
        <dgm:presLayoutVars>
          <dgm:bulletEnabled val="1"/>
        </dgm:presLayoutVars>
      </dgm:prSet>
      <dgm:spPr/>
      <dgm:t>
        <a:bodyPr/>
        <a:lstStyle/>
        <a:p>
          <a:endParaRPr lang="en-US"/>
        </a:p>
      </dgm:t>
    </dgm:pt>
    <dgm:pt modelId="{1B9AABA3-370D-4A4A-8AC4-C8C9DC765ED9}" type="pres">
      <dgm:prSet presAssocID="{3006B634-963C-4124-A2EB-992BCB6C7496}" presName="spNode" presStyleCnt="0"/>
      <dgm:spPr/>
    </dgm:pt>
    <dgm:pt modelId="{6E4B23F1-0A19-484E-B02D-EFCD8965C02A}" type="pres">
      <dgm:prSet presAssocID="{48FB40FD-9E5B-4003-9DD2-4BB6B45E78A4}" presName="sibTrans" presStyleLbl="sibTrans1D1" presStyleIdx="2" presStyleCnt="6"/>
      <dgm:spPr/>
      <dgm:t>
        <a:bodyPr/>
        <a:lstStyle/>
        <a:p>
          <a:endParaRPr lang="en-US"/>
        </a:p>
      </dgm:t>
    </dgm:pt>
    <dgm:pt modelId="{088DD29C-FF4C-4054-8AC2-BEBD152B6E29}" type="pres">
      <dgm:prSet presAssocID="{71C670E7-D323-4F30-8094-F60E956468C5}" presName="node" presStyleLbl="node1" presStyleIdx="3" presStyleCnt="6" custScaleX="117753" custScaleY="124689" custRadScaleRad="101952" custRadScaleInc="-24445">
        <dgm:presLayoutVars>
          <dgm:bulletEnabled val="1"/>
        </dgm:presLayoutVars>
      </dgm:prSet>
      <dgm:spPr/>
      <dgm:t>
        <a:bodyPr/>
        <a:lstStyle/>
        <a:p>
          <a:endParaRPr lang="en-US"/>
        </a:p>
      </dgm:t>
    </dgm:pt>
    <dgm:pt modelId="{C052B1D4-AA22-4DA6-B0A7-F39C479FFADC}" type="pres">
      <dgm:prSet presAssocID="{71C670E7-D323-4F30-8094-F60E956468C5}" presName="spNode" presStyleCnt="0"/>
      <dgm:spPr/>
    </dgm:pt>
    <dgm:pt modelId="{3EFB8F43-0B1D-497C-910B-8D13D2FD8B83}" type="pres">
      <dgm:prSet presAssocID="{55D5294C-5923-446B-8E9E-AC31B5793760}" presName="sibTrans" presStyleLbl="sibTrans1D1" presStyleIdx="3" presStyleCnt="6"/>
      <dgm:spPr/>
      <dgm:t>
        <a:bodyPr/>
        <a:lstStyle/>
        <a:p>
          <a:endParaRPr lang="en-US"/>
        </a:p>
      </dgm:t>
    </dgm:pt>
    <dgm:pt modelId="{F45DF855-4950-4A95-82E1-E565D342B694}" type="pres">
      <dgm:prSet presAssocID="{ECE545A6-9FD4-4B6F-BED7-FFDAE928B22C}" presName="node" presStyleLbl="node1" presStyleIdx="4" presStyleCnt="6" custScaleX="139744" custScaleY="133784">
        <dgm:presLayoutVars>
          <dgm:bulletEnabled val="1"/>
        </dgm:presLayoutVars>
      </dgm:prSet>
      <dgm:spPr/>
      <dgm:t>
        <a:bodyPr/>
        <a:lstStyle/>
        <a:p>
          <a:endParaRPr lang="en-US"/>
        </a:p>
      </dgm:t>
    </dgm:pt>
    <dgm:pt modelId="{8F7ED578-700B-47C6-8945-40B827172BB8}" type="pres">
      <dgm:prSet presAssocID="{ECE545A6-9FD4-4B6F-BED7-FFDAE928B22C}" presName="spNode" presStyleCnt="0"/>
      <dgm:spPr/>
    </dgm:pt>
    <dgm:pt modelId="{B5B3FA8F-C3E0-460F-A03C-71C21282991E}" type="pres">
      <dgm:prSet presAssocID="{B0C9FE8E-34A7-4F51-AE92-4A5FA38E5C2F}" presName="sibTrans" presStyleLbl="sibTrans1D1" presStyleIdx="4" presStyleCnt="6"/>
      <dgm:spPr/>
      <dgm:t>
        <a:bodyPr/>
        <a:lstStyle/>
        <a:p>
          <a:endParaRPr lang="en-US"/>
        </a:p>
      </dgm:t>
    </dgm:pt>
    <dgm:pt modelId="{D1036D42-6914-4C1A-8986-BA3A83AB5A98}" type="pres">
      <dgm:prSet presAssocID="{583AEFFA-9B86-490A-9126-D4250E3F52F3}" presName="node" presStyleLbl="node1" presStyleIdx="5" presStyleCnt="6" custScaleX="193274" custScaleY="140695" custRadScaleRad="95761" custRadScaleInc="-28857">
        <dgm:presLayoutVars>
          <dgm:bulletEnabled val="1"/>
        </dgm:presLayoutVars>
      </dgm:prSet>
      <dgm:spPr/>
      <dgm:t>
        <a:bodyPr/>
        <a:lstStyle/>
        <a:p>
          <a:endParaRPr lang="en-US"/>
        </a:p>
      </dgm:t>
    </dgm:pt>
    <dgm:pt modelId="{2AC5AF12-D27C-45EF-9182-6143F81271AA}" type="pres">
      <dgm:prSet presAssocID="{583AEFFA-9B86-490A-9126-D4250E3F52F3}" presName="spNode" presStyleCnt="0"/>
      <dgm:spPr/>
    </dgm:pt>
    <dgm:pt modelId="{6C75C4A8-8A92-4F63-9E0C-CEB86BC99972}" type="pres">
      <dgm:prSet presAssocID="{31DE589B-73D3-4CFF-844F-159FBC1FE3E9}" presName="sibTrans" presStyleLbl="sibTrans1D1" presStyleIdx="5" presStyleCnt="6"/>
      <dgm:spPr/>
      <dgm:t>
        <a:bodyPr/>
        <a:lstStyle/>
        <a:p>
          <a:endParaRPr lang="en-US"/>
        </a:p>
      </dgm:t>
    </dgm:pt>
  </dgm:ptLst>
  <dgm:cxnLst>
    <dgm:cxn modelId="{E37D2116-627D-4A76-B5FB-2AE3E4466EB4}" type="presOf" srcId="{71C670E7-D323-4F30-8094-F60E956468C5}" destId="{088DD29C-FF4C-4054-8AC2-BEBD152B6E29}" srcOrd="0" destOrd="0" presId="urn:microsoft.com/office/officeart/2005/8/layout/cycle5"/>
    <dgm:cxn modelId="{423C3062-8FE4-46D2-BE78-2A12F2EA9203}" type="presOf" srcId="{A2739877-9A8F-41C9-B4B6-34EA2F141A19}" destId="{76B1D26F-CEB3-4EE1-BEA5-82FDE6D0A8BC}" srcOrd="0" destOrd="0" presId="urn:microsoft.com/office/officeart/2005/8/layout/cycle5"/>
    <dgm:cxn modelId="{8C7D27D6-A0F3-4E49-A866-7C9DD4D3B0E4}" srcId="{C7D7D5F8-6599-47C7-B9C0-9AC06EE05DC3}" destId="{3006B634-963C-4124-A2EB-992BCB6C7496}" srcOrd="2" destOrd="0" parTransId="{CB8E885F-6DC1-49F6-9E80-8254750E8005}" sibTransId="{48FB40FD-9E5B-4003-9DD2-4BB6B45E78A4}"/>
    <dgm:cxn modelId="{AB2D4F68-E9BC-44F0-83DB-6835E23F4307}" type="presOf" srcId="{ECE545A6-9FD4-4B6F-BED7-FFDAE928B22C}" destId="{F45DF855-4950-4A95-82E1-E565D342B694}" srcOrd="0" destOrd="0" presId="urn:microsoft.com/office/officeart/2005/8/layout/cycle5"/>
    <dgm:cxn modelId="{5AAF2016-DB72-40D5-B5EA-228301A89072}" type="presOf" srcId="{31DE589B-73D3-4CFF-844F-159FBC1FE3E9}" destId="{6C75C4A8-8A92-4F63-9E0C-CEB86BC99972}" srcOrd="0" destOrd="0" presId="urn:microsoft.com/office/officeart/2005/8/layout/cycle5"/>
    <dgm:cxn modelId="{470917F8-EBAD-4C64-AB74-A00BA31A20D6}" type="presOf" srcId="{C7D7D5F8-6599-47C7-B9C0-9AC06EE05DC3}" destId="{33850271-C530-491D-BB0A-4F8F1D8A4E60}" srcOrd="0" destOrd="0" presId="urn:microsoft.com/office/officeart/2005/8/layout/cycle5"/>
    <dgm:cxn modelId="{2C7C85B0-5F0F-46AF-B6CE-269FE5714318}" type="presOf" srcId="{3F01B5EA-8253-483A-A732-73D9EA9A8EE4}" destId="{55138744-B245-45C3-A122-1AE120C966CE}" srcOrd="0" destOrd="0" presId="urn:microsoft.com/office/officeart/2005/8/layout/cycle5"/>
    <dgm:cxn modelId="{83E9F908-9958-4BFD-B4A3-C540BF075744}" srcId="{C7D7D5F8-6599-47C7-B9C0-9AC06EE05DC3}" destId="{71C670E7-D323-4F30-8094-F60E956468C5}" srcOrd="3" destOrd="0" parTransId="{97FC3DAF-0A94-4801-8BF2-284AB6331944}" sibTransId="{55D5294C-5923-446B-8E9E-AC31B5793760}"/>
    <dgm:cxn modelId="{AD385F03-C806-49E0-B4E2-D25E292F5B0B}" type="presOf" srcId="{B0C9FE8E-34A7-4F51-AE92-4A5FA38E5C2F}" destId="{B5B3FA8F-C3E0-460F-A03C-71C21282991E}" srcOrd="0" destOrd="0" presId="urn:microsoft.com/office/officeart/2005/8/layout/cycle5"/>
    <dgm:cxn modelId="{449B394C-591A-4A43-8E96-C497A0DC1F7E}" type="presOf" srcId="{D58E3473-A5EE-4BAD-B1A0-459AC02D8039}" destId="{008FFDEF-9C2B-4B10-8F17-E91965AB024D}" srcOrd="0" destOrd="0" presId="urn:microsoft.com/office/officeart/2005/8/layout/cycle5"/>
    <dgm:cxn modelId="{5805EA4C-49E8-4537-AB0A-924D5E15ECE6}" type="presOf" srcId="{49A0D6D5-4BBE-4D0F-AE31-35C2F2EFB37A}" destId="{1F579C26-FDA6-4B8F-A165-BDC13D71C595}" srcOrd="0" destOrd="0" presId="urn:microsoft.com/office/officeart/2005/8/layout/cycle5"/>
    <dgm:cxn modelId="{B21F0650-8D34-4085-A873-6943422D4920}" type="presOf" srcId="{48FB40FD-9E5B-4003-9DD2-4BB6B45E78A4}" destId="{6E4B23F1-0A19-484E-B02D-EFCD8965C02A}" srcOrd="0" destOrd="0" presId="urn:microsoft.com/office/officeart/2005/8/layout/cycle5"/>
    <dgm:cxn modelId="{88A8A6D5-3C1E-4242-8698-D005FBE73F66}" srcId="{C7D7D5F8-6599-47C7-B9C0-9AC06EE05DC3}" destId="{D58E3473-A5EE-4BAD-B1A0-459AC02D8039}" srcOrd="1" destOrd="0" parTransId="{F1968567-B5F0-473A-B945-FD986EDEE549}" sibTransId="{3F01B5EA-8253-483A-A732-73D9EA9A8EE4}"/>
    <dgm:cxn modelId="{108E4906-1E8E-4FD2-B32C-BAEB59D9FCA8}" type="presOf" srcId="{3006B634-963C-4124-A2EB-992BCB6C7496}" destId="{B564B340-238B-44C3-8C63-ABD62C9DD039}" srcOrd="0" destOrd="0" presId="urn:microsoft.com/office/officeart/2005/8/layout/cycle5"/>
    <dgm:cxn modelId="{5BE4C5A2-5CEA-420A-A9E3-CE547F10826E}" type="presOf" srcId="{583AEFFA-9B86-490A-9126-D4250E3F52F3}" destId="{D1036D42-6914-4C1A-8986-BA3A83AB5A98}" srcOrd="0" destOrd="0" presId="urn:microsoft.com/office/officeart/2005/8/layout/cycle5"/>
    <dgm:cxn modelId="{6D0452B7-15F7-4238-95CA-C8B5718C8516}" srcId="{C7D7D5F8-6599-47C7-B9C0-9AC06EE05DC3}" destId="{ECE545A6-9FD4-4B6F-BED7-FFDAE928B22C}" srcOrd="4" destOrd="0" parTransId="{0B58CE70-476E-4A5E-9715-A7E191D1636F}" sibTransId="{B0C9FE8E-34A7-4F51-AE92-4A5FA38E5C2F}"/>
    <dgm:cxn modelId="{C6BCE4E0-93F6-4A78-B4D9-2079E1382C5F}" srcId="{C7D7D5F8-6599-47C7-B9C0-9AC06EE05DC3}" destId="{583AEFFA-9B86-490A-9126-D4250E3F52F3}" srcOrd="5" destOrd="0" parTransId="{B41B4528-3144-4B54-BE03-047CC31875D4}" sibTransId="{31DE589B-73D3-4CFF-844F-159FBC1FE3E9}"/>
    <dgm:cxn modelId="{7C33F378-C67D-4612-978D-DC19882E1A71}" type="presOf" srcId="{55D5294C-5923-446B-8E9E-AC31B5793760}" destId="{3EFB8F43-0B1D-497C-910B-8D13D2FD8B83}" srcOrd="0" destOrd="0" presId="urn:microsoft.com/office/officeart/2005/8/layout/cycle5"/>
    <dgm:cxn modelId="{38C76223-9975-47B7-A8E5-C453ED834009}" srcId="{C7D7D5F8-6599-47C7-B9C0-9AC06EE05DC3}" destId="{49A0D6D5-4BBE-4D0F-AE31-35C2F2EFB37A}" srcOrd="0" destOrd="0" parTransId="{0439E2D5-85FA-4E6F-A5ED-21D961623620}" sibTransId="{A2739877-9A8F-41C9-B4B6-34EA2F141A19}"/>
    <dgm:cxn modelId="{15AACC20-584C-4340-B497-BE65A3FA330A}" type="presParOf" srcId="{33850271-C530-491D-BB0A-4F8F1D8A4E60}" destId="{1F579C26-FDA6-4B8F-A165-BDC13D71C595}" srcOrd="0" destOrd="0" presId="urn:microsoft.com/office/officeart/2005/8/layout/cycle5"/>
    <dgm:cxn modelId="{D271AE73-6C65-4B95-885D-83CB52DE55AA}" type="presParOf" srcId="{33850271-C530-491D-BB0A-4F8F1D8A4E60}" destId="{B434179A-0871-4410-8B0A-834CC7902C7D}" srcOrd="1" destOrd="0" presId="urn:microsoft.com/office/officeart/2005/8/layout/cycle5"/>
    <dgm:cxn modelId="{84A43F22-324F-40AC-BEA7-8958BE30B8AF}" type="presParOf" srcId="{33850271-C530-491D-BB0A-4F8F1D8A4E60}" destId="{76B1D26F-CEB3-4EE1-BEA5-82FDE6D0A8BC}" srcOrd="2" destOrd="0" presId="urn:microsoft.com/office/officeart/2005/8/layout/cycle5"/>
    <dgm:cxn modelId="{28363109-83CE-482B-AB00-816B7D75DA66}" type="presParOf" srcId="{33850271-C530-491D-BB0A-4F8F1D8A4E60}" destId="{008FFDEF-9C2B-4B10-8F17-E91965AB024D}" srcOrd="3" destOrd="0" presId="urn:microsoft.com/office/officeart/2005/8/layout/cycle5"/>
    <dgm:cxn modelId="{D2223153-DF91-473D-B35D-980B3E64C7EE}" type="presParOf" srcId="{33850271-C530-491D-BB0A-4F8F1D8A4E60}" destId="{CD3B7A55-A651-421E-8AC3-E5631D49671C}" srcOrd="4" destOrd="0" presId="urn:microsoft.com/office/officeart/2005/8/layout/cycle5"/>
    <dgm:cxn modelId="{4843C9E9-3298-4D21-90F2-098B68E164B1}" type="presParOf" srcId="{33850271-C530-491D-BB0A-4F8F1D8A4E60}" destId="{55138744-B245-45C3-A122-1AE120C966CE}" srcOrd="5" destOrd="0" presId="urn:microsoft.com/office/officeart/2005/8/layout/cycle5"/>
    <dgm:cxn modelId="{F7885938-5A7A-410D-B389-F480A03D1417}" type="presParOf" srcId="{33850271-C530-491D-BB0A-4F8F1D8A4E60}" destId="{B564B340-238B-44C3-8C63-ABD62C9DD039}" srcOrd="6" destOrd="0" presId="urn:microsoft.com/office/officeart/2005/8/layout/cycle5"/>
    <dgm:cxn modelId="{CE290227-43B3-4A2E-989F-7E54DE53677B}" type="presParOf" srcId="{33850271-C530-491D-BB0A-4F8F1D8A4E60}" destId="{1B9AABA3-370D-4A4A-8AC4-C8C9DC765ED9}" srcOrd="7" destOrd="0" presId="urn:microsoft.com/office/officeart/2005/8/layout/cycle5"/>
    <dgm:cxn modelId="{E8E7A405-C24A-4367-B75E-9AC8BFB9AEAE}" type="presParOf" srcId="{33850271-C530-491D-BB0A-4F8F1D8A4E60}" destId="{6E4B23F1-0A19-484E-B02D-EFCD8965C02A}" srcOrd="8" destOrd="0" presId="urn:microsoft.com/office/officeart/2005/8/layout/cycle5"/>
    <dgm:cxn modelId="{04BFE554-F0A6-46E4-B333-1A35A662A2C7}" type="presParOf" srcId="{33850271-C530-491D-BB0A-4F8F1D8A4E60}" destId="{088DD29C-FF4C-4054-8AC2-BEBD152B6E29}" srcOrd="9" destOrd="0" presId="urn:microsoft.com/office/officeart/2005/8/layout/cycle5"/>
    <dgm:cxn modelId="{9E4C53F6-CF54-460C-9DFB-DDE1394790C8}" type="presParOf" srcId="{33850271-C530-491D-BB0A-4F8F1D8A4E60}" destId="{C052B1D4-AA22-4DA6-B0A7-F39C479FFADC}" srcOrd="10" destOrd="0" presId="urn:microsoft.com/office/officeart/2005/8/layout/cycle5"/>
    <dgm:cxn modelId="{6B98F7D1-10B8-4338-9846-A2EDBB2E2CD1}" type="presParOf" srcId="{33850271-C530-491D-BB0A-4F8F1D8A4E60}" destId="{3EFB8F43-0B1D-497C-910B-8D13D2FD8B83}" srcOrd="11" destOrd="0" presId="urn:microsoft.com/office/officeart/2005/8/layout/cycle5"/>
    <dgm:cxn modelId="{4F766980-FE36-4541-8104-956F209BBFB1}" type="presParOf" srcId="{33850271-C530-491D-BB0A-4F8F1D8A4E60}" destId="{F45DF855-4950-4A95-82E1-E565D342B694}" srcOrd="12" destOrd="0" presId="urn:microsoft.com/office/officeart/2005/8/layout/cycle5"/>
    <dgm:cxn modelId="{DD5899F1-5D14-4D32-A32B-AED3484B5A9A}" type="presParOf" srcId="{33850271-C530-491D-BB0A-4F8F1D8A4E60}" destId="{8F7ED578-700B-47C6-8945-40B827172BB8}" srcOrd="13" destOrd="0" presId="urn:microsoft.com/office/officeart/2005/8/layout/cycle5"/>
    <dgm:cxn modelId="{2357A38A-D19E-45AD-B749-C8E1B101843A}" type="presParOf" srcId="{33850271-C530-491D-BB0A-4F8F1D8A4E60}" destId="{B5B3FA8F-C3E0-460F-A03C-71C21282991E}" srcOrd="14" destOrd="0" presId="urn:microsoft.com/office/officeart/2005/8/layout/cycle5"/>
    <dgm:cxn modelId="{A1631138-DA78-4CCD-9017-D947E90AFFD7}" type="presParOf" srcId="{33850271-C530-491D-BB0A-4F8F1D8A4E60}" destId="{D1036D42-6914-4C1A-8986-BA3A83AB5A98}" srcOrd="15" destOrd="0" presId="urn:microsoft.com/office/officeart/2005/8/layout/cycle5"/>
    <dgm:cxn modelId="{744D9BCA-39CD-45FB-AB5C-A5EFDD926AE6}" type="presParOf" srcId="{33850271-C530-491D-BB0A-4F8F1D8A4E60}" destId="{2AC5AF12-D27C-45EF-9182-6143F81271AA}" srcOrd="16" destOrd="0" presId="urn:microsoft.com/office/officeart/2005/8/layout/cycle5"/>
    <dgm:cxn modelId="{2990B223-4C51-45F3-80A2-CC0B9F00411D}" type="presParOf" srcId="{33850271-C530-491D-BB0A-4F8F1D8A4E60}" destId="{6C75C4A8-8A92-4F63-9E0C-CEB86BC99972}" srcOrd="17" destOrd="0" presId="urn:microsoft.com/office/officeart/2005/8/layout/cycle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C2DD00B-9ED6-457C-B18F-074D302EECBB}">
      <dsp:nvSpPr>
        <dsp:cNvPr id="0" name=""/>
        <dsp:cNvSpPr/>
      </dsp:nvSpPr>
      <dsp:spPr>
        <a:xfrm>
          <a:off x="500051" y="0"/>
          <a:ext cx="5181600" cy="40640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76FCBB-2E1D-43E7-82EA-F07378B272CF}">
      <dsp:nvSpPr>
        <dsp:cNvPr id="0" name=""/>
        <dsp:cNvSpPr/>
      </dsp:nvSpPr>
      <dsp:spPr>
        <a:xfrm>
          <a:off x="6548" y="1219199"/>
          <a:ext cx="1962150" cy="1625600"/>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tr-TR" sz="2300" b="1" kern="1200" dirty="0" smtClean="0"/>
            <a:t>Basel- II </a:t>
          </a:r>
          <a:r>
            <a:rPr lang="tr-TR" sz="2300" b="1" kern="1200" dirty="0" err="1" smtClean="0"/>
            <a:t>Framework</a:t>
          </a:r>
          <a:endParaRPr lang="en-US" sz="2300" b="1" kern="1200" dirty="0"/>
        </a:p>
      </dsp:txBody>
      <dsp:txXfrm>
        <a:off x="6548" y="1219199"/>
        <a:ext cx="1962150" cy="1625600"/>
      </dsp:txXfrm>
    </dsp:sp>
    <dsp:sp modelId="{14934E31-2958-4070-999F-F5434CE78ED8}">
      <dsp:nvSpPr>
        <dsp:cNvPr id="0" name=""/>
        <dsp:cNvSpPr/>
      </dsp:nvSpPr>
      <dsp:spPr>
        <a:xfrm>
          <a:off x="2071701" y="1214453"/>
          <a:ext cx="1962150" cy="1625600"/>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tr-TR" sz="2300" b="1" kern="1200" dirty="0" smtClean="0"/>
            <a:t>EU </a:t>
          </a:r>
          <a:r>
            <a:rPr lang="tr-TR" sz="2300" b="1" kern="1200" dirty="0" err="1" smtClean="0"/>
            <a:t>Directive</a:t>
          </a:r>
          <a:r>
            <a:rPr lang="tr-TR" sz="2300" b="1" kern="1200" dirty="0" smtClean="0"/>
            <a:t> CRD/48-49</a:t>
          </a:r>
          <a:endParaRPr lang="en-US" sz="2300" b="1" kern="1200" dirty="0"/>
        </a:p>
      </dsp:txBody>
      <dsp:txXfrm>
        <a:off x="2071701" y="1214453"/>
        <a:ext cx="1962150" cy="1625600"/>
      </dsp:txXfrm>
    </dsp:sp>
    <dsp:sp modelId="{154522F5-E181-4ECD-BE48-915240E3FD66}">
      <dsp:nvSpPr>
        <dsp:cNvPr id="0" name=""/>
        <dsp:cNvSpPr/>
      </dsp:nvSpPr>
      <dsp:spPr>
        <a:xfrm>
          <a:off x="4127301" y="1219199"/>
          <a:ext cx="1962150" cy="1625600"/>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tr-TR" sz="2300" b="1" kern="1200" dirty="0" smtClean="0"/>
            <a:t>Basel II </a:t>
          </a:r>
          <a:r>
            <a:rPr lang="tr-TR" sz="2300" b="1" kern="1200" dirty="0" err="1" smtClean="0"/>
            <a:t>Draft</a:t>
          </a:r>
          <a:r>
            <a:rPr lang="tr-TR" sz="2300" b="1" kern="1200" dirty="0" smtClean="0"/>
            <a:t> </a:t>
          </a:r>
          <a:r>
            <a:rPr lang="tr-TR" sz="2300" b="1" kern="1200" dirty="0" err="1" smtClean="0"/>
            <a:t>Regulations</a:t>
          </a:r>
          <a:endParaRPr lang="en-US" sz="2300" b="1" kern="1200" dirty="0"/>
        </a:p>
      </dsp:txBody>
      <dsp:txXfrm>
        <a:off x="4127301" y="1219199"/>
        <a:ext cx="1962150" cy="162560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A343D11-B196-49DB-BACA-AC5A16B9C479}">
      <dsp:nvSpPr>
        <dsp:cNvPr id="0" name=""/>
        <dsp:cNvSpPr/>
      </dsp:nvSpPr>
      <dsp:spPr>
        <a:xfrm rot="5400000">
          <a:off x="473026" y="-241152"/>
          <a:ext cx="2068592" cy="2551756"/>
        </a:xfrm>
        <a:prstGeom prst="star5">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01C2D2-094C-475C-BD6D-094EF5446128}">
      <dsp:nvSpPr>
        <dsp:cNvPr id="0" name=""/>
        <dsp:cNvSpPr/>
      </dsp:nvSpPr>
      <dsp:spPr>
        <a:xfrm>
          <a:off x="3011783" y="-553628"/>
          <a:ext cx="4322496" cy="3124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0" rIns="113792" bIns="113792" numCol="1" spcCol="1270" anchor="ctr" anchorCtr="0">
          <a:noAutofit/>
        </a:bodyPr>
        <a:lstStyle/>
        <a:p>
          <a:pPr lvl="0" algn="l" defTabSz="533400">
            <a:lnSpc>
              <a:spcPct val="90000"/>
            </a:lnSpc>
            <a:spcBef>
              <a:spcPct val="0"/>
            </a:spcBef>
            <a:spcAft>
              <a:spcPct val="35000"/>
            </a:spcAft>
          </a:pPr>
          <a:endParaRPr lang="tr-TR" sz="1600" b="1" u="sng" kern="1200" dirty="0" smtClean="0">
            <a:latin typeface="Arial" pitchFamily="34" charset="0"/>
            <a:cs typeface="Arial" pitchFamily="34" charset="0"/>
          </a:endParaRPr>
        </a:p>
        <a:p>
          <a:pPr lvl="0" algn="l" defTabSz="533400">
            <a:lnSpc>
              <a:spcPct val="90000"/>
            </a:lnSpc>
            <a:spcBef>
              <a:spcPct val="0"/>
            </a:spcBef>
            <a:spcAft>
              <a:spcPct val="35000"/>
            </a:spcAft>
          </a:pPr>
          <a:endParaRPr lang="tr-TR" sz="1600" b="0" kern="1200" dirty="0" smtClean="0">
            <a:latin typeface="Arial" pitchFamily="34" charset="0"/>
            <a:cs typeface="Arial" pitchFamily="34" charset="0"/>
          </a:endParaRPr>
        </a:p>
        <a:p>
          <a:pPr lvl="0" algn="l" defTabSz="533400">
            <a:lnSpc>
              <a:spcPct val="100000"/>
            </a:lnSpc>
            <a:spcBef>
              <a:spcPct val="0"/>
            </a:spcBef>
            <a:spcAft>
              <a:spcPts val="0"/>
            </a:spcAft>
          </a:pPr>
          <a:endParaRPr lang="tr-TR" sz="1600" b="0" kern="1200" dirty="0" smtClean="0">
            <a:latin typeface="Arial" pitchFamily="34" charset="0"/>
            <a:cs typeface="Arial" pitchFamily="34" charset="0"/>
          </a:endParaRPr>
        </a:p>
        <a:p>
          <a:pPr lvl="0" algn="l" defTabSz="533400">
            <a:lnSpc>
              <a:spcPct val="100000"/>
            </a:lnSpc>
            <a:spcBef>
              <a:spcPct val="0"/>
            </a:spcBef>
            <a:spcAft>
              <a:spcPct val="35000"/>
            </a:spcAft>
          </a:pPr>
          <a:endParaRPr lang="tr-TR" sz="1600" b="1" u="sng" kern="1200" dirty="0" smtClean="0">
            <a:latin typeface="Arial" pitchFamily="34" charset="0"/>
            <a:cs typeface="Arial" pitchFamily="34" charset="0"/>
          </a:endParaRPr>
        </a:p>
        <a:p>
          <a:pPr lvl="0" algn="l" defTabSz="533400">
            <a:lnSpc>
              <a:spcPct val="100000"/>
            </a:lnSpc>
            <a:spcBef>
              <a:spcPct val="0"/>
            </a:spcBef>
            <a:spcAft>
              <a:spcPct val="35000"/>
            </a:spcAft>
          </a:pPr>
          <a:endParaRPr lang="tr-TR" sz="1600" b="1" u="sng" kern="1200" dirty="0" smtClean="0">
            <a:latin typeface="Arial" pitchFamily="34" charset="0"/>
            <a:cs typeface="Arial" pitchFamily="34" charset="0"/>
          </a:endParaRPr>
        </a:p>
        <a:p>
          <a:pPr lvl="0" algn="l" defTabSz="533400">
            <a:lnSpc>
              <a:spcPct val="100000"/>
            </a:lnSpc>
            <a:spcBef>
              <a:spcPct val="0"/>
            </a:spcBef>
            <a:spcAft>
              <a:spcPct val="35000"/>
            </a:spcAft>
          </a:pPr>
          <a:endParaRPr lang="tr-TR" sz="1600" b="1" u="sng" kern="1200" dirty="0" smtClean="0">
            <a:latin typeface="Arial" pitchFamily="34" charset="0"/>
            <a:cs typeface="Arial" pitchFamily="34" charset="0"/>
          </a:endParaRPr>
        </a:p>
        <a:p>
          <a:pPr lvl="0" algn="l" defTabSz="533400">
            <a:lnSpc>
              <a:spcPct val="100000"/>
            </a:lnSpc>
            <a:spcBef>
              <a:spcPct val="0"/>
            </a:spcBef>
            <a:spcAft>
              <a:spcPct val="35000"/>
            </a:spcAft>
          </a:pPr>
          <a:endParaRPr lang="tr-TR" sz="1600" b="1" u="sng" kern="1200" dirty="0" smtClean="0">
            <a:latin typeface="Arial" pitchFamily="34" charset="0"/>
            <a:cs typeface="Arial" pitchFamily="34" charset="0"/>
          </a:endParaRPr>
        </a:p>
        <a:p>
          <a:pPr lvl="0" algn="l" defTabSz="533400">
            <a:lnSpc>
              <a:spcPct val="100000"/>
            </a:lnSpc>
            <a:spcBef>
              <a:spcPct val="0"/>
            </a:spcBef>
            <a:spcAft>
              <a:spcPct val="35000"/>
            </a:spcAft>
          </a:pPr>
          <a:endParaRPr lang="tr-TR" sz="1600" b="1" u="sng" kern="1200" dirty="0" smtClean="0">
            <a:latin typeface="Arial" pitchFamily="34" charset="0"/>
            <a:cs typeface="Arial" pitchFamily="34" charset="0"/>
          </a:endParaRPr>
        </a:p>
        <a:p>
          <a:pPr lvl="0" algn="l" defTabSz="533400">
            <a:lnSpc>
              <a:spcPct val="100000"/>
            </a:lnSpc>
            <a:spcBef>
              <a:spcPct val="0"/>
            </a:spcBef>
            <a:spcAft>
              <a:spcPct val="35000"/>
            </a:spcAft>
          </a:pPr>
          <a:endParaRPr lang="tr-TR" sz="1600" b="1" u="sng" kern="1200" dirty="0" smtClean="0">
            <a:latin typeface="Arial" pitchFamily="34" charset="0"/>
            <a:cs typeface="Arial" pitchFamily="34" charset="0"/>
          </a:endParaRPr>
        </a:p>
        <a:p>
          <a:pPr lvl="0" algn="l" defTabSz="533400">
            <a:lnSpc>
              <a:spcPct val="100000"/>
            </a:lnSpc>
            <a:spcBef>
              <a:spcPct val="0"/>
            </a:spcBef>
            <a:spcAft>
              <a:spcPct val="35000"/>
            </a:spcAft>
          </a:pPr>
          <a:endParaRPr lang="en-US" sz="1600" b="0" kern="1200" dirty="0">
            <a:latin typeface="Arial" pitchFamily="34" charset="0"/>
            <a:cs typeface="Arial" pitchFamily="34" charset="0"/>
          </a:endParaRPr>
        </a:p>
      </dsp:txBody>
      <dsp:txXfrm>
        <a:off x="3011783" y="-553628"/>
        <a:ext cx="4322496" cy="3124975"/>
      </dsp:txXfrm>
    </dsp:sp>
    <dsp:sp modelId="{9093653D-6AB2-40EB-BCCC-9B36FAFFBE27}">
      <dsp:nvSpPr>
        <dsp:cNvPr id="0" name=""/>
        <dsp:cNvSpPr/>
      </dsp:nvSpPr>
      <dsp:spPr>
        <a:xfrm rot="5400000">
          <a:off x="4304901" y="1678310"/>
          <a:ext cx="1721253" cy="3050126"/>
        </a:xfrm>
        <a:prstGeom prst="downArrow">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4BAD30-E280-4231-8EEB-2D25A7359F03}">
      <dsp:nvSpPr>
        <dsp:cNvPr id="0" name=""/>
        <dsp:cNvSpPr/>
      </dsp:nvSpPr>
      <dsp:spPr>
        <a:xfrm>
          <a:off x="13" y="2131992"/>
          <a:ext cx="3704034" cy="1950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0" rIns="128016" bIns="128016" numCol="1" spcCol="1270" anchor="ctr" anchorCtr="0">
          <a:noAutofit/>
        </a:bodyPr>
        <a:lstStyle/>
        <a:p>
          <a:pPr lvl="0" algn="l" defTabSz="800100">
            <a:lnSpc>
              <a:spcPct val="90000"/>
            </a:lnSpc>
            <a:spcBef>
              <a:spcPct val="0"/>
            </a:spcBef>
            <a:spcAft>
              <a:spcPct val="35000"/>
            </a:spcAft>
          </a:pPr>
          <a:endParaRPr lang="en-US" sz="1800" b="0" kern="1200" dirty="0"/>
        </a:p>
      </dsp:txBody>
      <dsp:txXfrm>
        <a:off x="13" y="2131992"/>
        <a:ext cx="3704034" cy="1950720"/>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3B612EE-6D8D-4EBC-9276-64BC2AE7A6FC}">
      <dsp:nvSpPr>
        <dsp:cNvPr id="0" name=""/>
        <dsp:cNvSpPr/>
      </dsp:nvSpPr>
      <dsp:spPr>
        <a:xfrm rot="5400000">
          <a:off x="4192536" y="-1678644"/>
          <a:ext cx="782074" cy="4313952"/>
        </a:xfrm>
        <a:prstGeom prst="round2Same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n-US" sz="1200" b="1" kern="1200" noProof="0" dirty="0" smtClean="0">
              <a:latin typeface="Arial" pitchFamily="34" charset="0"/>
              <a:cs typeface="Arial" pitchFamily="34" charset="0"/>
            </a:rPr>
            <a:t>Some of the </a:t>
          </a:r>
          <a:r>
            <a:rPr lang="en-US" sz="1200" b="1" kern="1200" noProof="0" dirty="0" err="1" smtClean="0">
              <a:latin typeface="Arial" pitchFamily="34" charset="0"/>
              <a:cs typeface="Arial" pitchFamily="34" charset="0"/>
            </a:rPr>
            <a:t>provisons</a:t>
          </a:r>
          <a:r>
            <a:rPr lang="en-US" sz="1200" b="1" kern="1200" noProof="0" dirty="0" smtClean="0">
              <a:latin typeface="Arial" pitchFamily="34" charset="0"/>
              <a:cs typeface="Arial" pitchFamily="34" charset="0"/>
            </a:rPr>
            <a:t> related to the RENUMERATION policies were added.</a:t>
          </a:r>
          <a:endParaRPr lang="en-US" sz="1200" b="1" kern="1200" noProof="0" dirty="0"/>
        </a:p>
      </dsp:txBody>
      <dsp:txXfrm rot="5400000">
        <a:off x="4192536" y="-1678644"/>
        <a:ext cx="782074" cy="4313952"/>
      </dsp:txXfrm>
    </dsp:sp>
    <dsp:sp modelId="{7A34CB03-9F44-4849-A805-8C2A574E67CE}">
      <dsp:nvSpPr>
        <dsp:cNvPr id="0" name=""/>
        <dsp:cNvSpPr/>
      </dsp:nvSpPr>
      <dsp:spPr>
        <a:xfrm>
          <a:off x="0" y="2235"/>
          <a:ext cx="2426598" cy="977593"/>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a:lnSpc>
              <a:spcPct val="100000"/>
            </a:lnSpc>
            <a:spcBef>
              <a:spcPct val="0"/>
            </a:spcBef>
            <a:spcAft>
              <a:spcPts val="0"/>
            </a:spcAft>
          </a:pPr>
          <a:r>
            <a:rPr lang="en-US" sz="1300" b="1" u="none" kern="1200" dirty="0" smtClean="0">
              <a:latin typeface="Arial" pitchFamily="34" charset="0"/>
              <a:cs typeface="Arial" pitchFamily="34" charset="0"/>
            </a:rPr>
            <a:t>Banks’ Corporate Management  Principles Regulation</a:t>
          </a:r>
          <a:endParaRPr lang="tr-TR" sz="1300" b="1" u="none" kern="1200" dirty="0" smtClean="0">
            <a:latin typeface="Arial" pitchFamily="34" charset="0"/>
            <a:cs typeface="Arial" pitchFamily="34" charset="0"/>
          </a:endParaRPr>
        </a:p>
        <a:p>
          <a:pPr lvl="0" algn="ctr" defTabSz="577850">
            <a:lnSpc>
              <a:spcPct val="100000"/>
            </a:lnSpc>
            <a:spcBef>
              <a:spcPct val="0"/>
            </a:spcBef>
            <a:spcAft>
              <a:spcPts val="0"/>
            </a:spcAft>
          </a:pPr>
          <a:r>
            <a:rPr lang="tr-TR" sz="1300" b="1" u="none" kern="1200" dirty="0" smtClean="0">
              <a:latin typeface="Arial" pitchFamily="34" charset="0"/>
              <a:cs typeface="Arial" pitchFamily="34" charset="0"/>
            </a:rPr>
            <a:t> (09/06/2011)</a:t>
          </a:r>
          <a:r>
            <a:rPr lang="en-US" sz="1300" b="1" u="none" kern="1200" dirty="0" smtClean="0">
              <a:latin typeface="Arial" pitchFamily="34" charset="0"/>
              <a:cs typeface="Arial" pitchFamily="34" charset="0"/>
            </a:rPr>
            <a:t> </a:t>
          </a:r>
          <a:endParaRPr lang="en-US" sz="1300" u="none" kern="1200" dirty="0"/>
        </a:p>
      </dsp:txBody>
      <dsp:txXfrm>
        <a:off x="0" y="2235"/>
        <a:ext cx="2426598" cy="977593"/>
      </dsp:txXfrm>
    </dsp:sp>
    <dsp:sp modelId="{AF9DD197-9119-4175-AA63-65796ECA555E}">
      <dsp:nvSpPr>
        <dsp:cNvPr id="0" name=""/>
        <dsp:cNvSpPr/>
      </dsp:nvSpPr>
      <dsp:spPr>
        <a:xfrm rot="5400000">
          <a:off x="4192536" y="-639470"/>
          <a:ext cx="782074" cy="4313952"/>
        </a:xfrm>
        <a:prstGeom prst="round2Same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The limits on Tier 1 and Tier 2 capital were changed.</a:t>
          </a:r>
          <a:endParaRPr lang="en-US" sz="1200" b="1" kern="1200" dirty="0"/>
        </a:p>
      </dsp:txBody>
      <dsp:txXfrm rot="5400000">
        <a:off x="4192536" y="-639470"/>
        <a:ext cx="782074" cy="4313952"/>
      </dsp:txXfrm>
    </dsp:sp>
    <dsp:sp modelId="{64C4344D-394D-483A-987E-A69583EAEDFD}">
      <dsp:nvSpPr>
        <dsp:cNvPr id="0" name=""/>
        <dsp:cNvSpPr/>
      </dsp:nvSpPr>
      <dsp:spPr>
        <a:xfrm>
          <a:off x="0" y="1028709"/>
          <a:ext cx="2426598" cy="977593"/>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a:lnSpc>
              <a:spcPct val="100000"/>
            </a:lnSpc>
            <a:spcBef>
              <a:spcPct val="0"/>
            </a:spcBef>
            <a:spcAft>
              <a:spcPts val="0"/>
            </a:spcAft>
          </a:pPr>
          <a:r>
            <a:rPr lang="en-US" sz="1300" b="1" u="none" kern="1200" dirty="0" smtClean="0">
              <a:latin typeface="Arial" pitchFamily="34" charset="0"/>
              <a:cs typeface="Arial" pitchFamily="34" charset="0"/>
            </a:rPr>
            <a:t>Own Funds Regulation </a:t>
          </a:r>
          <a:r>
            <a:rPr lang="tr-TR" sz="1300" b="1" u="none" kern="1200" dirty="0" smtClean="0">
              <a:latin typeface="Arial" pitchFamily="34" charset="0"/>
              <a:cs typeface="Arial" pitchFamily="34" charset="0"/>
            </a:rPr>
            <a:t>(10</a:t>
          </a:r>
          <a:r>
            <a:rPr lang="en-US" sz="1300" b="1" u="none" kern="1200" dirty="0" smtClean="0">
              <a:latin typeface="Arial" pitchFamily="34" charset="0"/>
              <a:cs typeface="Arial" pitchFamily="34" charset="0"/>
            </a:rPr>
            <a:t>/0</a:t>
          </a:r>
          <a:r>
            <a:rPr lang="tr-TR" sz="1300" b="1" u="none" kern="1200" dirty="0" smtClean="0">
              <a:latin typeface="Arial" pitchFamily="34" charset="0"/>
              <a:cs typeface="Arial" pitchFamily="34" charset="0"/>
            </a:rPr>
            <a:t>3</a:t>
          </a:r>
          <a:r>
            <a:rPr lang="en-US" sz="1300" b="1" u="none" kern="1200" dirty="0" smtClean="0">
              <a:latin typeface="Arial" pitchFamily="34" charset="0"/>
              <a:cs typeface="Arial" pitchFamily="34" charset="0"/>
            </a:rPr>
            <a:t>/2011</a:t>
          </a:r>
          <a:r>
            <a:rPr lang="tr-TR" sz="1300" b="1" u="none" kern="1200" dirty="0" smtClean="0">
              <a:latin typeface="Arial" pitchFamily="34" charset="0"/>
              <a:cs typeface="Arial" pitchFamily="34" charset="0"/>
            </a:rPr>
            <a:t>)</a:t>
          </a:r>
          <a:r>
            <a:rPr lang="en-US" sz="1300" b="1" u="none" kern="1200" dirty="0" smtClean="0">
              <a:latin typeface="Arial" pitchFamily="34" charset="0"/>
              <a:cs typeface="Arial" pitchFamily="34" charset="0"/>
            </a:rPr>
            <a:t> </a:t>
          </a:r>
          <a:endParaRPr lang="en-US" sz="1300" u="none" kern="1200" dirty="0"/>
        </a:p>
      </dsp:txBody>
      <dsp:txXfrm>
        <a:off x="0" y="1028709"/>
        <a:ext cx="2426598" cy="977593"/>
      </dsp:txXfrm>
    </dsp:sp>
    <dsp:sp modelId="{9C947ABF-2E9B-42A3-80ED-B06ECDC01B51}">
      <dsp:nvSpPr>
        <dsp:cNvPr id="0" name=""/>
        <dsp:cNvSpPr/>
      </dsp:nvSpPr>
      <dsp:spPr>
        <a:xfrm rot="5400000">
          <a:off x="4192536" y="393064"/>
          <a:ext cx="782074" cy="4313952"/>
        </a:xfrm>
        <a:prstGeom prst="round2Same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n-US" sz="1200" b="1" kern="1200" noProof="0" dirty="0" smtClean="0">
              <a:latin typeface="Arial" pitchFamily="34" charset="0"/>
              <a:cs typeface="Arial" pitchFamily="34" charset="0"/>
            </a:rPr>
            <a:t>Provisions regarding the measurement of  the interest rate risk that arise from the on and off balance sheet positions in the banking book by using standard shock approach were set out.</a:t>
          </a:r>
          <a:endParaRPr lang="en-US" sz="1200" b="1" kern="1200" noProof="0" dirty="0"/>
        </a:p>
      </dsp:txBody>
      <dsp:txXfrm rot="5400000">
        <a:off x="4192536" y="393064"/>
        <a:ext cx="782074" cy="4313952"/>
      </dsp:txXfrm>
    </dsp:sp>
    <dsp:sp modelId="{C93B7F48-9751-4F04-86B1-7A75F0A5B998}">
      <dsp:nvSpPr>
        <dsp:cNvPr id="0" name=""/>
        <dsp:cNvSpPr/>
      </dsp:nvSpPr>
      <dsp:spPr>
        <a:xfrm>
          <a:off x="0" y="2055182"/>
          <a:ext cx="2426598" cy="977593"/>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a:lnSpc>
              <a:spcPct val="100000"/>
            </a:lnSpc>
            <a:spcBef>
              <a:spcPct val="0"/>
            </a:spcBef>
            <a:spcAft>
              <a:spcPts val="0"/>
            </a:spcAft>
          </a:pPr>
          <a:r>
            <a:rPr lang="en-US" sz="1300" b="1" u="none" kern="1200" dirty="0" smtClean="0">
              <a:latin typeface="Arial" pitchFamily="34" charset="0"/>
              <a:cs typeface="Arial" pitchFamily="34" charset="0"/>
            </a:rPr>
            <a:t>Interest Rate Risk in the Banking Book Regulation </a:t>
          </a:r>
          <a:r>
            <a:rPr lang="tr-TR" sz="1300" b="1" u="none" kern="1200" dirty="0" smtClean="0">
              <a:latin typeface="Arial" pitchFamily="34" charset="0"/>
              <a:cs typeface="Arial" pitchFamily="34" charset="0"/>
            </a:rPr>
            <a:t>(23/08/2011)</a:t>
          </a:r>
          <a:endParaRPr lang="en-US" sz="1300" u="none" kern="1200" dirty="0"/>
        </a:p>
      </dsp:txBody>
      <dsp:txXfrm>
        <a:off x="0" y="2055182"/>
        <a:ext cx="2426598" cy="977593"/>
      </dsp:txXfrm>
    </dsp:sp>
    <dsp:sp modelId="{89CEA938-4ED8-42D0-A254-85C5FF69AFE1}">
      <dsp:nvSpPr>
        <dsp:cNvPr id="0" name=""/>
        <dsp:cNvSpPr/>
      </dsp:nvSpPr>
      <dsp:spPr>
        <a:xfrm rot="5400000">
          <a:off x="4192536" y="1393196"/>
          <a:ext cx="782074" cy="4313952"/>
        </a:xfrm>
        <a:prstGeom prst="round2Same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n-US" sz="1200" b="1" kern="1200" noProof="0" dirty="0" smtClean="0">
              <a:latin typeface="Arial" pitchFamily="34" charset="0"/>
              <a:cs typeface="Arial" pitchFamily="34" charset="0"/>
            </a:rPr>
            <a:t>Provisions related to validation of rating methods are reviewed.</a:t>
          </a:r>
          <a:endParaRPr lang="en-US" sz="1200" b="1" kern="1200" noProof="0" dirty="0"/>
        </a:p>
      </dsp:txBody>
      <dsp:txXfrm rot="5400000">
        <a:off x="4192536" y="1393196"/>
        <a:ext cx="782074" cy="4313952"/>
      </dsp:txXfrm>
    </dsp:sp>
    <dsp:sp modelId="{1F4D978A-1433-40D1-B5CA-7EEEBE520CE7}">
      <dsp:nvSpPr>
        <dsp:cNvPr id="0" name=""/>
        <dsp:cNvSpPr/>
      </dsp:nvSpPr>
      <dsp:spPr>
        <a:xfrm>
          <a:off x="0" y="3081655"/>
          <a:ext cx="2426598" cy="977593"/>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a:lnSpc>
              <a:spcPct val="100000"/>
            </a:lnSpc>
            <a:spcBef>
              <a:spcPct val="0"/>
            </a:spcBef>
            <a:spcAft>
              <a:spcPts val="0"/>
            </a:spcAft>
          </a:pPr>
          <a:r>
            <a:rPr lang="en-US" sz="1300" b="1" u="none" kern="1200" dirty="0" smtClean="0">
              <a:latin typeface="Arial" pitchFamily="34" charset="0"/>
              <a:cs typeface="Arial" pitchFamily="34" charset="0"/>
            </a:rPr>
            <a:t>Rating Agencies Regulation</a:t>
          </a:r>
          <a:endParaRPr lang="tr-TR" sz="1300" b="1" u="none" kern="1200" dirty="0" smtClean="0">
            <a:latin typeface="Arial" pitchFamily="34" charset="0"/>
            <a:cs typeface="Arial" pitchFamily="34" charset="0"/>
          </a:endParaRPr>
        </a:p>
        <a:p>
          <a:pPr lvl="0" algn="ctr" defTabSz="577850">
            <a:lnSpc>
              <a:spcPct val="100000"/>
            </a:lnSpc>
            <a:spcBef>
              <a:spcPct val="0"/>
            </a:spcBef>
            <a:spcAft>
              <a:spcPts val="0"/>
            </a:spcAft>
          </a:pPr>
          <a:r>
            <a:rPr lang="tr-TR" sz="1300" b="1" u="none" kern="1200" dirty="0" smtClean="0">
              <a:latin typeface="Arial" pitchFamily="34" charset="0"/>
              <a:cs typeface="Arial" pitchFamily="34" charset="0"/>
            </a:rPr>
            <a:t> (17/04/2012)</a:t>
          </a:r>
          <a:r>
            <a:rPr lang="en-US" sz="1300" b="1" u="none" kern="1200" dirty="0" smtClean="0">
              <a:latin typeface="Arial" pitchFamily="34" charset="0"/>
              <a:cs typeface="Arial" pitchFamily="34" charset="0"/>
            </a:rPr>
            <a:t> </a:t>
          </a:r>
          <a:endParaRPr lang="en-US" sz="1300" u="none" kern="1200" dirty="0"/>
        </a:p>
      </dsp:txBody>
      <dsp:txXfrm>
        <a:off x="0" y="3081655"/>
        <a:ext cx="2426598" cy="977593"/>
      </dsp:txXfrm>
    </dsp:sp>
    <dsp:sp modelId="{A90EE5C7-3F1F-4159-B087-7A0315ACE394}">
      <dsp:nvSpPr>
        <dsp:cNvPr id="0" name=""/>
        <dsp:cNvSpPr/>
      </dsp:nvSpPr>
      <dsp:spPr>
        <a:xfrm rot="5400000">
          <a:off x="4192536" y="2446010"/>
          <a:ext cx="782074" cy="4313952"/>
        </a:xfrm>
        <a:prstGeom prst="round2Same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just" defTabSz="533400">
            <a:lnSpc>
              <a:spcPct val="90000"/>
            </a:lnSpc>
            <a:spcBef>
              <a:spcPct val="0"/>
            </a:spcBef>
            <a:spcAft>
              <a:spcPct val="15000"/>
            </a:spcAft>
            <a:buChar char="••"/>
          </a:pPr>
          <a:r>
            <a:rPr lang="en-US" sz="1200" b="1" kern="1200" dirty="0" smtClean="0">
              <a:latin typeface="Arial" pitchFamily="34" charset="0"/>
              <a:cs typeface="Arial" pitchFamily="34" charset="0"/>
            </a:rPr>
            <a:t>Provisions to provide the sound and efficient management of credit risk were arranged. </a:t>
          </a:r>
          <a:endParaRPr lang="en-US" sz="1200" b="1" kern="1200" dirty="0"/>
        </a:p>
      </dsp:txBody>
      <dsp:txXfrm rot="5400000">
        <a:off x="4192536" y="2446010"/>
        <a:ext cx="782074" cy="4313952"/>
      </dsp:txXfrm>
    </dsp:sp>
    <dsp:sp modelId="{01ADBB81-4E2D-42CE-8E36-84948A50B44E}">
      <dsp:nvSpPr>
        <dsp:cNvPr id="0" name=""/>
        <dsp:cNvSpPr/>
      </dsp:nvSpPr>
      <dsp:spPr>
        <a:xfrm>
          <a:off x="0" y="4108128"/>
          <a:ext cx="2426598" cy="977593"/>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a:lnSpc>
              <a:spcPct val="100000"/>
            </a:lnSpc>
            <a:spcBef>
              <a:spcPct val="0"/>
            </a:spcBef>
            <a:spcAft>
              <a:spcPts val="0"/>
            </a:spcAft>
          </a:pPr>
          <a:r>
            <a:rPr lang="tr-TR" sz="1300" b="1" u="none" kern="1200" dirty="0" err="1" smtClean="0">
              <a:latin typeface="Arial" pitchFamily="34" charset="0"/>
              <a:cs typeface="Arial" pitchFamily="34" charset="0"/>
            </a:rPr>
            <a:t>Communiqué</a:t>
          </a:r>
          <a:r>
            <a:rPr lang="tr-TR" sz="1300" b="1" u="none" kern="1200" dirty="0" smtClean="0">
              <a:latin typeface="Arial" pitchFamily="34" charset="0"/>
              <a:cs typeface="Arial" pitchFamily="34" charset="0"/>
            </a:rPr>
            <a:t> of </a:t>
          </a:r>
          <a:r>
            <a:rPr lang="en-US" sz="1300" b="1" u="none" kern="1200" dirty="0" smtClean="0">
              <a:latin typeface="Arial" pitchFamily="34" charset="0"/>
              <a:cs typeface="Arial" pitchFamily="34" charset="0"/>
            </a:rPr>
            <a:t>Management of Credit Risk</a:t>
          </a:r>
          <a:r>
            <a:rPr lang="tr-TR" sz="1300" b="1" u="none" kern="1200" dirty="0" smtClean="0">
              <a:latin typeface="Arial" pitchFamily="34" charset="0"/>
              <a:cs typeface="Arial" pitchFamily="34" charset="0"/>
            </a:rPr>
            <a:t> </a:t>
          </a:r>
        </a:p>
        <a:p>
          <a:pPr lvl="0" algn="ctr" defTabSz="577850">
            <a:lnSpc>
              <a:spcPct val="100000"/>
            </a:lnSpc>
            <a:spcBef>
              <a:spcPct val="0"/>
            </a:spcBef>
            <a:spcAft>
              <a:spcPts val="0"/>
            </a:spcAft>
          </a:pPr>
          <a:r>
            <a:rPr lang="tr-TR" sz="1300" b="1" u="none" kern="1200" dirty="0" smtClean="0">
              <a:latin typeface="Arial" pitchFamily="34" charset="0"/>
              <a:cs typeface="Arial" pitchFamily="34" charset="0"/>
            </a:rPr>
            <a:t>(</a:t>
          </a:r>
          <a:r>
            <a:rPr lang="tr-TR" sz="1300" b="1" u="none" kern="1200" dirty="0" err="1" smtClean="0">
              <a:latin typeface="Arial" pitchFamily="34" charset="0"/>
              <a:cs typeface="Arial" pitchFamily="34" charset="0"/>
            </a:rPr>
            <a:t>Draft</a:t>
          </a:r>
          <a:r>
            <a:rPr lang="tr-TR" sz="1300" b="1" u="none" kern="1200" dirty="0" smtClean="0">
              <a:latin typeface="Arial" pitchFamily="34" charset="0"/>
              <a:cs typeface="Arial" pitchFamily="34" charset="0"/>
            </a:rPr>
            <a:t>)</a:t>
          </a:r>
          <a:endParaRPr lang="en-US" sz="1300" u="none" kern="1200" dirty="0"/>
        </a:p>
      </dsp:txBody>
      <dsp:txXfrm>
        <a:off x="0" y="4108128"/>
        <a:ext cx="2426598" cy="977593"/>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58FF14E-5084-459D-B296-A7365D0E9C78}">
      <dsp:nvSpPr>
        <dsp:cNvPr id="0" name=""/>
        <dsp:cNvSpPr/>
      </dsp:nvSpPr>
      <dsp:spPr>
        <a:xfrm rot="16200000">
          <a:off x="-1012614" y="1014474"/>
          <a:ext cx="4064000" cy="2035051"/>
        </a:xfrm>
        <a:prstGeom prst="flowChartManualOperation">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a:lnSpc>
              <a:spcPct val="90000"/>
            </a:lnSpc>
            <a:spcBef>
              <a:spcPct val="0"/>
            </a:spcBef>
            <a:spcAft>
              <a:spcPct val="35000"/>
            </a:spcAft>
          </a:pPr>
          <a:r>
            <a:rPr lang="en-US" sz="2400" b="1" kern="1200" dirty="0" smtClean="0">
              <a:latin typeface="Arial" pitchFamily="34" charset="0"/>
              <a:cs typeface="Arial" pitchFamily="34" charset="0"/>
            </a:rPr>
            <a:t>Regulation Draft on Capital Adequacy </a:t>
          </a:r>
          <a:endParaRPr lang="en-US" sz="2400" b="1" kern="1200" dirty="0"/>
        </a:p>
      </dsp:txBody>
      <dsp:txXfrm rot="16200000">
        <a:off x="-1012614" y="1014474"/>
        <a:ext cx="4064000" cy="2035051"/>
      </dsp:txXfrm>
    </dsp:sp>
    <dsp:sp modelId="{B5CC12B0-2979-4FAE-AB58-B48F63EA4C40}">
      <dsp:nvSpPr>
        <dsp:cNvPr id="0" name=""/>
        <dsp:cNvSpPr/>
      </dsp:nvSpPr>
      <dsp:spPr>
        <a:xfrm rot="16200000">
          <a:off x="1216313" y="1006505"/>
          <a:ext cx="4064000" cy="2050989"/>
        </a:xfrm>
        <a:prstGeom prst="flowChartManualOperation">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a:lnSpc>
              <a:spcPct val="90000"/>
            </a:lnSpc>
            <a:spcBef>
              <a:spcPct val="0"/>
            </a:spcBef>
            <a:spcAft>
              <a:spcPct val="35000"/>
            </a:spcAft>
          </a:pPr>
          <a:r>
            <a:rPr lang="en-US" sz="2400" b="1" kern="1200" dirty="0" smtClean="0">
              <a:latin typeface="Arial" pitchFamily="34" charset="0"/>
              <a:cs typeface="Arial" pitchFamily="34" charset="0"/>
            </a:rPr>
            <a:t>Regulation Draft </a:t>
          </a:r>
          <a:r>
            <a:rPr lang="tr-TR" sz="2400" b="1" kern="1200" dirty="0" smtClean="0">
              <a:latin typeface="Arial" pitchFamily="34" charset="0"/>
              <a:cs typeface="Arial" pitchFamily="34" charset="0"/>
            </a:rPr>
            <a:t>o</a:t>
          </a:r>
          <a:r>
            <a:rPr lang="en-US" sz="2400" b="1" kern="1200" dirty="0" smtClean="0">
              <a:latin typeface="Arial" pitchFamily="34" charset="0"/>
              <a:cs typeface="Arial" pitchFamily="34" charset="0"/>
            </a:rPr>
            <a:t>n Internal Systems of Banks </a:t>
          </a:r>
          <a:endParaRPr lang="en-US" sz="2400" b="1" kern="1200" dirty="0"/>
        </a:p>
      </dsp:txBody>
      <dsp:txXfrm rot="16200000">
        <a:off x="1216313" y="1006505"/>
        <a:ext cx="4064000" cy="2050989"/>
      </dsp:txXfrm>
    </dsp:sp>
    <dsp:sp modelId="{38B5DCD5-F46B-4F2A-9038-C22F87108C1B}">
      <dsp:nvSpPr>
        <dsp:cNvPr id="0" name=""/>
        <dsp:cNvSpPr/>
      </dsp:nvSpPr>
      <dsp:spPr>
        <a:xfrm rot="16200000">
          <a:off x="3756911" y="702805"/>
          <a:ext cx="4064000" cy="2658389"/>
        </a:xfrm>
        <a:prstGeom prst="flowChartManualOperation">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9513" bIns="0" numCol="1" spcCol="1270" anchor="ctr" anchorCtr="0">
          <a:noAutofit/>
        </a:bodyPr>
        <a:lstStyle/>
        <a:p>
          <a:pPr lvl="0" algn="ctr" defTabSz="755650">
            <a:lnSpc>
              <a:spcPct val="90000"/>
            </a:lnSpc>
            <a:spcBef>
              <a:spcPct val="0"/>
            </a:spcBef>
            <a:spcAft>
              <a:spcPct val="35000"/>
            </a:spcAft>
          </a:pPr>
          <a:r>
            <a:rPr lang="en-US" sz="1700" b="1" u="sng" kern="1200" dirty="0" smtClean="0">
              <a:latin typeface="Arial" pitchFamily="34" charset="0"/>
              <a:cs typeface="Arial" pitchFamily="34" charset="0"/>
            </a:rPr>
            <a:t>Communiqué Draft</a:t>
          </a:r>
          <a:r>
            <a:rPr lang="tr-TR" sz="1700" b="1" u="sng" kern="1200" dirty="0" smtClean="0">
              <a:latin typeface="Arial" pitchFamily="34" charset="0"/>
              <a:cs typeface="Arial" pitchFamily="34" charset="0"/>
            </a:rPr>
            <a:t>s</a:t>
          </a:r>
          <a:r>
            <a:rPr lang="en-US" sz="1700" b="1" u="sng" kern="1200" dirty="0" smtClean="0">
              <a:latin typeface="Arial" pitchFamily="34" charset="0"/>
              <a:cs typeface="Arial" pitchFamily="34" charset="0"/>
            </a:rPr>
            <a:t> </a:t>
          </a:r>
          <a:endParaRPr lang="tr-TR" sz="1700" b="1" u="sng" kern="1200" dirty="0" smtClean="0">
            <a:latin typeface="Arial" pitchFamily="34" charset="0"/>
            <a:cs typeface="Arial" pitchFamily="34" charset="0"/>
          </a:endParaRPr>
        </a:p>
        <a:p>
          <a:pPr lvl="0" algn="just" defTabSz="755650">
            <a:lnSpc>
              <a:spcPct val="90000"/>
            </a:lnSpc>
            <a:spcBef>
              <a:spcPct val="0"/>
            </a:spcBef>
            <a:spcAft>
              <a:spcPct val="35000"/>
            </a:spcAft>
          </a:pPr>
          <a:r>
            <a:rPr lang="tr-TR" sz="1700" b="1" kern="1200" dirty="0" smtClean="0">
              <a:latin typeface="Arial" pitchFamily="34" charset="0"/>
              <a:cs typeface="Arial" pitchFamily="34" charset="0"/>
            </a:rPr>
            <a:t>-</a:t>
          </a:r>
          <a:r>
            <a:rPr lang="en-US" sz="1700" b="1" kern="1200" dirty="0" smtClean="0">
              <a:latin typeface="Arial" pitchFamily="34" charset="0"/>
              <a:cs typeface="Arial" pitchFamily="34" charset="0"/>
            </a:rPr>
            <a:t>Risk Measurement Models </a:t>
          </a:r>
          <a:r>
            <a:rPr lang="tr-TR" sz="1700" b="1" kern="1200" dirty="0" err="1" smtClean="0">
              <a:latin typeface="Arial" pitchFamily="34" charset="0"/>
              <a:cs typeface="Arial" pitchFamily="34" charset="0"/>
            </a:rPr>
            <a:t>for</a:t>
          </a:r>
          <a:r>
            <a:rPr lang="tr-TR" sz="1700" b="1" kern="1200" dirty="0" smtClean="0">
              <a:latin typeface="Arial" pitchFamily="34" charset="0"/>
              <a:cs typeface="Arial" pitchFamily="34" charset="0"/>
            </a:rPr>
            <a:t> </a:t>
          </a:r>
          <a:r>
            <a:rPr lang="en-US" sz="1700" b="1" kern="1200" dirty="0" smtClean="0">
              <a:latin typeface="Arial" pitchFamily="34" charset="0"/>
              <a:cs typeface="Arial" pitchFamily="34" charset="0"/>
            </a:rPr>
            <a:t>Market Risk</a:t>
          </a:r>
          <a:endParaRPr lang="tr-TR" sz="1700" b="1" kern="1200" dirty="0" smtClean="0">
            <a:latin typeface="Arial" pitchFamily="34" charset="0"/>
            <a:cs typeface="Arial" pitchFamily="34" charset="0"/>
          </a:endParaRPr>
        </a:p>
        <a:p>
          <a:pPr lvl="0" algn="l" defTabSz="755650">
            <a:lnSpc>
              <a:spcPct val="90000"/>
            </a:lnSpc>
            <a:spcBef>
              <a:spcPct val="0"/>
            </a:spcBef>
            <a:spcAft>
              <a:spcPct val="35000"/>
            </a:spcAft>
          </a:pPr>
          <a:r>
            <a:rPr lang="tr-TR" sz="1700" b="1" kern="1200" dirty="0" smtClean="0">
              <a:latin typeface="Arial" pitchFamily="34" charset="0"/>
              <a:cs typeface="Arial" pitchFamily="34" charset="0"/>
            </a:rPr>
            <a:t>-</a:t>
          </a:r>
          <a:r>
            <a:rPr lang="en-US" sz="1700" b="1" kern="1200" dirty="0" smtClean="0">
              <a:latin typeface="Arial" pitchFamily="34" charset="0"/>
              <a:cs typeface="Arial" pitchFamily="34" charset="0"/>
            </a:rPr>
            <a:t>Credit</a:t>
          </a:r>
          <a:r>
            <a:rPr lang="tr-TR" sz="1700" b="1" kern="1200" dirty="0" smtClean="0">
              <a:latin typeface="Arial" pitchFamily="34" charset="0"/>
              <a:cs typeface="Arial" pitchFamily="34" charset="0"/>
            </a:rPr>
            <a:t> </a:t>
          </a:r>
          <a:r>
            <a:rPr lang="en-US" sz="1700" b="1" kern="1200" dirty="0" smtClean="0">
              <a:latin typeface="Arial" pitchFamily="34" charset="0"/>
              <a:cs typeface="Arial" pitchFamily="34" charset="0"/>
            </a:rPr>
            <a:t>Risk Mitigation Techniques </a:t>
          </a:r>
          <a:endParaRPr lang="tr-TR" sz="1700" b="1" kern="1200" dirty="0" smtClean="0">
            <a:latin typeface="Arial" pitchFamily="34" charset="0"/>
            <a:cs typeface="Arial" pitchFamily="34" charset="0"/>
          </a:endParaRPr>
        </a:p>
        <a:p>
          <a:pPr lvl="0" algn="just" defTabSz="755650">
            <a:lnSpc>
              <a:spcPct val="90000"/>
            </a:lnSpc>
            <a:spcBef>
              <a:spcPct val="0"/>
            </a:spcBef>
            <a:spcAft>
              <a:spcPct val="35000"/>
            </a:spcAft>
          </a:pPr>
          <a:r>
            <a:rPr lang="tr-TR" sz="1700" b="1" kern="1200" dirty="0" smtClean="0">
              <a:latin typeface="Arial" pitchFamily="34" charset="0"/>
              <a:cs typeface="Arial" pitchFamily="34" charset="0"/>
            </a:rPr>
            <a:t>- </a:t>
          </a:r>
          <a:r>
            <a:rPr lang="en-US" sz="1700" b="1" kern="1200" dirty="0" smtClean="0">
              <a:latin typeface="Arial" pitchFamily="34" charset="0"/>
              <a:cs typeface="Arial" pitchFamily="34" charset="0"/>
            </a:rPr>
            <a:t>Securitization   </a:t>
          </a:r>
          <a:endParaRPr lang="tr-TR" sz="1700" b="1" kern="1200" dirty="0" smtClean="0">
            <a:latin typeface="Arial" pitchFamily="34" charset="0"/>
            <a:cs typeface="Arial" pitchFamily="34" charset="0"/>
          </a:endParaRPr>
        </a:p>
        <a:p>
          <a:pPr lvl="0" algn="just" defTabSz="755650">
            <a:lnSpc>
              <a:spcPct val="90000"/>
            </a:lnSpc>
            <a:spcBef>
              <a:spcPct val="0"/>
            </a:spcBef>
            <a:spcAft>
              <a:spcPct val="35000"/>
            </a:spcAft>
          </a:pPr>
          <a:r>
            <a:rPr lang="tr-TR" sz="1700" b="1" kern="1200" dirty="0" smtClean="0">
              <a:latin typeface="Arial" pitchFamily="34" charset="0"/>
              <a:cs typeface="Arial" pitchFamily="34" charset="0"/>
            </a:rPr>
            <a:t>-M</a:t>
          </a:r>
          <a:r>
            <a:rPr lang="en-US" sz="1700" b="1" kern="1200" dirty="0" err="1" smtClean="0">
              <a:latin typeface="Arial" pitchFamily="34" charset="0"/>
              <a:cs typeface="Arial" pitchFamily="34" charset="0"/>
            </a:rPr>
            <a:t>arket</a:t>
          </a:r>
          <a:r>
            <a:rPr lang="en-US" sz="1700" b="1" kern="1200" dirty="0" smtClean="0">
              <a:latin typeface="Arial" pitchFamily="34" charset="0"/>
              <a:cs typeface="Arial" pitchFamily="34" charset="0"/>
            </a:rPr>
            <a:t> Risk </a:t>
          </a:r>
          <a:r>
            <a:rPr lang="tr-TR" sz="1700" b="1" kern="1200" dirty="0" smtClean="0">
              <a:latin typeface="Arial" pitchFamily="34" charset="0"/>
              <a:cs typeface="Arial" pitchFamily="34" charset="0"/>
            </a:rPr>
            <a:t>of </a:t>
          </a:r>
          <a:r>
            <a:rPr lang="en-US" sz="1700" b="1" kern="1200" dirty="0" smtClean="0">
              <a:latin typeface="Arial" pitchFamily="34" charset="0"/>
              <a:cs typeface="Arial" pitchFamily="34" charset="0"/>
            </a:rPr>
            <a:t>Options</a:t>
          </a:r>
          <a:endParaRPr lang="tr-TR" sz="1700" b="1" kern="1200" dirty="0" smtClean="0">
            <a:latin typeface="Arial" pitchFamily="34" charset="0"/>
            <a:cs typeface="Arial" pitchFamily="34" charset="0"/>
          </a:endParaRPr>
        </a:p>
        <a:p>
          <a:pPr lvl="0" algn="just" defTabSz="755650">
            <a:lnSpc>
              <a:spcPct val="90000"/>
            </a:lnSpc>
            <a:spcBef>
              <a:spcPct val="0"/>
            </a:spcBef>
            <a:spcAft>
              <a:spcPct val="35000"/>
            </a:spcAft>
          </a:pPr>
          <a:r>
            <a:rPr lang="tr-TR" sz="1700" b="1" kern="1200" dirty="0" smtClean="0">
              <a:latin typeface="Arial" pitchFamily="34" charset="0"/>
              <a:cs typeface="Arial" pitchFamily="34" charset="0"/>
            </a:rPr>
            <a:t>-</a:t>
          </a:r>
          <a:r>
            <a:rPr lang="en-US" sz="1700" b="1" kern="1200" dirty="0" smtClean="0">
              <a:latin typeface="Arial" pitchFamily="34" charset="0"/>
              <a:cs typeface="Arial" pitchFamily="34" charset="0"/>
            </a:rPr>
            <a:t>Structural Position </a:t>
          </a:r>
          <a:endParaRPr lang="en-US" sz="1700" b="1" kern="1200" dirty="0"/>
        </a:p>
      </dsp:txBody>
      <dsp:txXfrm rot="16200000">
        <a:off x="3756911" y="702805"/>
        <a:ext cx="4064000" cy="2658389"/>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A343D11-B196-49DB-BACA-AC5A16B9C479}">
      <dsp:nvSpPr>
        <dsp:cNvPr id="0" name=""/>
        <dsp:cNvSpPr/>
      </dsp:nvSpPr>
      <dsp:spPr>
        <a:xfrm rot="5400000">
          <a:off x="530855" y="-384457"/>
          <a:ext cx="2068592" cy="2551756"/>
        </a:xfrm>
        <a:prstGeom prst="star5">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01C2D2-094C-475C-BD6D-094EF5446128}">
      <dsp:nvSpPr>
        <dsp:cNvPr id="0" name=""/>
        <dsp:cNvSpPr/>
      </dsp:nvSpPr>
      <dsp:spPr>
        <a:xfrm>
          <a:off x="3011783" y="-70538"/>
          <a:ext cx="4322496" cy="1872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0" rIns="92456" bIns="92456" numCol="1" spcCol="1270" anchor="ctr" anchorCtr="0">
          <a:noAutofit/>
        </a:bodyPr>
        <a:lstStyle/>
        <a:p>
          <a:pPr lvl="0" algn="l" defTabSz="533400">
            <a:lnSpc>
              <a:spcPct val="90000"/>
            </a:lnSpc>
            <a:spcBef>
              <a:spcPct val="0"/>
            </a:spcBef>
            <a:spcAft>
              <a:spcPct val="35000"/>
            </a:spcAft>
          </a:pPr>
          <a:r>
            <a:rPr lang="tr-TR" sz="1300" b="1" u="sng" kern="1200" dirty="0" smtClean="0">
              <a:latin typeface="Arial" pitchFamily="34" charset="0"/>
              <a:cs typeface="Arial" pitchFamily="34" charset="0"/>
            </a:rPr>
            <a:t>New </a:t>
          </a:r>
          <a:r>
            <a:rPr lang="tr-TR" sz="1300" b="1" u="sng" kern="1200" dirty="0" err="1" smtClean="0">
              <a:latin typeface="Arial" pitchFamily="34" charset="0"/>
              <a:cs typeface="Arial" pitchFamily="34" charset="0"/>
            </a:rPr>
            <a:t>Regulations</a:t>
          </a:r>
          <a:endParaRPr lang="tr-TR" sz="1300" b="1" u="sng" kern="1200" dirty="0" smtClean="0">
            <a:latin typeface="Arial" pitchFamily="34" charset="0"/>
            <a:cs typeface="Arial" pitchFamily="34" charset="0"/>
          </a:endParaRPr>
        </a:p>
        <a:p>
          <a:pPr lvl="0" algn="l" defTabSz="533400">
            <a:lnSpc>
              <a:spcPct val="90000"/>
            </a:lnSpc>
            <a:spcBef>
              <a:spcPct val="0"/>
            </a:spcBef>
            <a:spcAft>
              <a:spcPct val="35000"/>
            </a:spcAft>
          </a:pPr>
          <a:r>
            <a:rPr lang="tr-TR" sz="1300" kern="1200" dirty="0" err="1" smtClean="0">
              <a:latin typeface="Arial" pitchFamily="34" charset="0"/>
              <a:cs typeface="Arial" pitchFamily="34" charset="0"/>
            </a:rPr>
            <a:t>Reg</a:t>
          </a:r>
          <a:r>
            <a:rPr lang="tr-TR" sz="1300" kern="1200" dirty="0" smtClean="0">
              <a:latin typeface="Arial" pitchFamily="34" charset="0"/>
              <a:cs typeface="Arial" pitchFamily="34" charset="0"/>
            </a:rPr>
            <a:t>. on </a:t>
          </a:r>
          <a:r>
            <a:rPr lang="en-US" sz="1300" kern="1200" dirty="0" smtClean="0">
              <a:latin typeface="Arial" pitchFamily="34" charset="0"/>
              <a:cs typeface="Arial" pitchFamily="34" charset="0"/>
            </a:rPr>
            <a:t>Interest Rate Risk in the Banking Book</a:t>
          </a:r>
          <a:endParaRPr lang="tr-TR" sz="1300" kern="1200" dirty="0" smtClean="0">
            <a:latin typeface="Arial" pitchFamily="34" charset="0"/>
            <a:cs typeface="Arial" pitchFamily="34" charset="0"/>
          </a:endParaRPr>
        </a:p>
        <a:p>
          <a:pPr lvl="0" algn="l" defTabSz="533400">
            <a:lnSpc>
              <a:spcPct val="90000"/>
            </a:lnSpc>
            <a:spcBef>
              <a:spcPct val="0"/>
            </a:spcBef>
            <a:spcAft>
              <a:spcPct val="35000"/>
            </a:spcAft>
          </a:pPr>
          <a:r>
            <a:rPr lang="tr-TR" sz="1300" kern="1200" dirty="0" err="1" smtClean="0">
              <a:latin typeface="Arial" pitchFamily="34" charset="0"/>
              <a:cs typeface="Arial" pitchFamily="34" charset="0"/>
            </a:rPr>
            <a:t>Draft</a:t>
          </a:r>
          <a:r>
            <a:rPr lang="tr-TR" sz="1300" kern="1200" dirty="0" smtClean="0">
              <a:latin typeface="Arial" pitchFamily="34" charset="0"/>
              <a:cs typeface="Arial" pitchFamily="34" charset="0"/>
            </a:rPr>
            <a:t> </a:t>
          </a:r>
          <a:r>
            <a:rPr lang="tr-TR" sz="1300" kern="1200" dirty="0" err="1" smtClean="0">
              <a:latin typeface="Arial" pitchFamily="34" charset="0"/>
              <a:cs typeface="Arial" pitchFamily="34" charset="0"/>
            </a:rPr>
            <a:t>Reg</a:t>
          </a:r>
          <a:r>
            <a:rPr lang="tr-TR" sz="1300" kern="1200" dirty="0" smtClean="0">
              <a:latin typeface="Arial" pitchFamily="34" charset="0"/>
              <a:cs typeface="Arial" pitchFamily="34" charset="0"/>
            </a:rPr>
            <a:t>. on </a:t>
          </a:r>
          <a:r>
            <a:rPr lang="en-US" sz="1300" kern="1200" dirty="0" smtClean="0">
              <a:latin typeface="Arial" pitchFamily="34" charset="0"/>
              <a:cs typeface="Arial" pitchFamily="34" charset="0"/>
            </a:rPr>
            <a:t>Management of Credit Risk</a:t>
          </a:r>
          <a:endParaRPr lang="tr-TR" sz="1300" kern="1200" dirty="0" smtClean="0">
            <a:latin typeface="Arial" pitchFamily="34" charset="0"/>
            <a:cs typeface="Arial" pitchFamily="34" charset="0"/>
          </a:endParaRPr>
        </a:p>
        <a:p>
          <a:pPr lvl="0" algn="l" defTabSz="533400">
            <a:lnSpc>
              <a:spcPct val="90000"/>
            </a:lnSpc>
            <a:spcBef>
              <a:spcPct val="0"/>
            </a:spcBef>
            <a:spcAft>
              <a:spcPct val="35000"/>
            </a:spcAft>
          </a:pPr>
          <a:r>
            <a:rPr lang="tr-TR" sz="1300" kern="1200" dirty="0" smtClean="0">
              <a:latin typeface="Arial" pitchFamily="34" charset="0"/>
              <a:cs typeface="Arial" pitchFamily="34" charset="0"/>
            </a:rPr>
            <a:t>Basel II </a:t>
          </a:r>
          <a:r>
            <a:rPr lang="tr-TR" sz="1300" kern="1200" dirty="0" err="1" smtClean="0">
              <a:latin typeface="Arial" pitchFamily="34" charset="0"/>
              <a:cs typeface="Arial" pitchFamily="34" charset="0"/>
            </a:rPr>
            <a:t>and</a:t>
          </a:r>
          <a:r>
            <a:rPr lang="tr-TR" sz="1300" kern="1200" dirty="0" smtClean="0">
              <a:latin typeface="Arial" pitchFamily="34" charset="0"/>
              <a:cs typeface="Arial" pitchFamily="34" charset="0"/>
            </a:rPr>
            <a:t> II,5 </a:t>
          </a:r>
          <a:r>
            <a:rPr lang="tr-TR" sz="1300" kern="1200" dirty="0" err="1" smtClean="0">
              <a:latin typeface="Arial" pitchFamily="34" charset="0"/>
              <a:cs typeface="Arial" pitchFamily="34" charset="0"/>
            </a:rPr>
            <a:t>Drafts</a:t>
          </a:r>
          <a:endParaRPr lang="tr-TR" sz="1300" kern="1200" dirty="0" smtClean="0">
            <a:latin typeface="Arial" pitchFamily="34" charset="0"/>
            <a:cs typeface="Arial" pitchFamily="34" charset="0"/>
          </a:endParaRPr>
        </a:p>
        <a:p>
          <a:pPr lvl="0" algn="l" defTabSz="533400">
            <a:lnSpc>
              <a:spcPct val="90000"/>
            </a:lnSpc>
            <a:spcBef>
              <a:spcPct val="0"/>
            </a:spcBef>
            <a:spcAft>
              <a:spcPct val="35000"/>
            </a:spcAft>
          </a:pPr>
          <a:r>
            <a:rPr lang="en-US" sz="1300" b="1" u="sng" kern="1200" dirty="0" smtClean="0">
              <a:latin typeface="Arial" pitchFamily="34" charset="0"/>
              <a:cs typeface="Arial" pitchFamily="34" charset="0"/>
            </a:rPr>
            <a:t>Amendment</a:t>
          </a:r>
          <a:r>
            <a:rPr lang="tr-TR" sz="1300" b="1" u="sng" kern="1200" dirty="0" smtClean="0">
              <a:latin typeface="Arial" pitchFamily="34" charset="0"/>
              <a:cs typeface="Arial" pitchFamily="34" charset="0"/>
            </a:rPr>
            <a:t>s</a:t>
          </a:r>
          <a:r>
            <a:rPr lang="en-US" sz="1300" b="1" u="sng" kern="1200" dirty="0" smtClean="0">
              <a:latin typeface="Arial" pitchFamily="34" charset="0"/>
              <a:cs typeface="Arial" pitchFamily="34" charset="0"/>
            </a:rPr>
            <a:t> </a:t>
          </a:r>
          <a:endParaRPr lang="tr-TR" sz="1300" b="1" u="sng" kern="1200" dirty="0" smtClean="0">
            <a:latin typeface="Arial" pitchFamily="34" charset="0"/>
            <a:cs typeface="Arial" pitchFamily="34" charset="0"/>
          </a:endParaRPr>
        </a:p>
        <a:p>
          <a:pPr lvl="0" algn="l" defTabSz="533400">
            <a:lnSpc>
              <a:spcPct val="90000"/>
            </a:lnSpc>
            <a:spcBef>
              <a:spcPct val="0"/>
            </a:spcBef>
            <a:spcAft>
              <a:spcPct val="35000"/>
            </a:spcAft>
          </a:pPr>
          <a:r>
            <a:rPr lang="tr-TR" sz="1300" kern="1200" dirty="0" smtClean="0">
              <a:latin typeface="Arial" pitchFamily="34" charset="0"/>
              <a:cs typeface="Arial" pitchFamily="34" charset="0"/>
            </a:rPr>
            <a:t>- </a:t>
          </a:r>
          <a:r>
            <a:rPr lang="en-US" sz="1300" kern="1200" dirty="0" smtClean="0">
              <a:latin typeface="Arial" pitchFamily="34" charset="0"/>
              <a:cs typeface="Arial" pitchFamily="34" charset="0"/>
            </a:rPr>
            <a:t>Own Funds Regulation</a:t>
          </a:r>
          <a:endParaRPr lang="tr-TR" sz="1300" kern="1200" dirty="0" smtClean="0">
            <a:latin typeface="Arial" pitchFamily="34" charset="0"/>
            <a:cs typeface="Arial" pitchFamily="34" charset="0"/>
          </a:endParaRPr>
        </a:p>
        <a:p>
          <a:pPr lvl="0" algn="l" defTabSz="533400">
            <a:lnSpc>
              <a:spcPct val="90000"/>
            </a:lnSpc>
            <a:spcBef>
              <a:spcPct val="0"/>
            </a:spcBef>
            <a:spcAft>
              <a:spcPct val="35000"/>
            </a:spcAft>
          </a:pPr>
          <a:r>
            <a:rPr lang="tr-TR" sz="1300" kern="1200" dirty="0" smtClean="0">
              <a:latin typeface="Arial" pitchFamily="34" charset="0"/>
              <a:cs typeface="Arial" pitchFamily="34" charset="0"/>
            </a:rPr>
            <a:t>- </a:t>
          </a:r>
          <a:r>
            <a:rPr lang="en-US" sz="1300" kern="1200" dirty="0" smtClean="0">
              <a:latin typeface="Arial" pitchFamily="34" charset="0"/>
              <a:cs typeface="Arial" pitchFamily="34" charset="0"/>
            </a:rPr>
            <a:t>Banks</a:t>
          </a:r>
          <a:r>
            <a:rPr lang="tr-TR" sz="1300" kern="1200" dirty="0" smtClean="0">
              <a:latin typeface="Arial" pitchFamily="34" charset="0"/>
              <a:cs typeface="Arial" pitchFamily="34" charset="0"/>
            </a:rPr>
            <a:t>’</a:t>
          </a:r>
          <a:r>
            <a:rPr lang="en-US" sz="1300" kern="1200" dirty="0" smtClean="0">
              <a:latin typeface="Arial" pitchFamily="34" charset="0"/>
              <a:cs typeface="Arial" pitchFamily="34" charset="0"/>
            </a:rPr>
            <a:t> Corporate Management  </a:t>
          </a:r>
          <a:r>
            <a:rPr lang="en-US" sz="1300" kern="1200" dirty="0" err="1" smtClean="0">
              <a:latin typeface="Arial" pitchFamily="34" charset="0"/>
              <a:cs typeface="Arial" pitchFamily="34" charset="0"/>
            </a:rPr>
            <a:t>Princ</a:t>
          </a:r>
          <a:r>
            <a:rPr lang="tr-TR" sz="1300" kern="1200" dirty="0" smtClean="0">
              <a:latin typeface="Arial" pitchFamily="34" charset="0"/>
              <a:cs typeface="Arial" pitchFamily="34" charset="0"/>
            </a:rPr>
            <a:t>. </a:t>
          </a:r>
          <a:r>
            <a:rPr lang="tr-TR" sz="1300" kern="1200" dirty="0" err="1" smtClean="0">
              <a:latin typeface="Arial" pitchFamily="34" charset="0"/>
              <a:cs typeface="Arial" pitchFamily="34" charset="0"/>
            </a:rPr>
            <a:t>Reg</a:t>
          </a:r>
          <a:r>
            <a:rPr lang="tr-TR" sz="1300" kern="1200" dirty="0" smtClean="0">
              <a:latin typeface="Arial" pitchFamily="34" charset="0"/>
              <a:cs typeface="Arial" pitchFamily="34" charset="0"/>
            </a:rPr>
            <a:t>.</a:t>
          </a:r>
          <a:endParaRPr lang="en-US" sz="1300" kern="1200" dirty="0" smtClean="0">
            <a:latin typeface="Arial" pitchFamily="34" charset="0"/>
            <a:cs typeface="Arial" pitchFamily="34" charset="0"/>
          </a:endParaRPr>
        </a:p>
        <a:p>
          <a:pPr lvl="0" algn="l" defTabSz="533400">
            <a:lnSpc>
              <a:spcPct val="90000"/>
            </a:lnSpc>
            <a:spcBef>
              <a:spcPct val="0"/>
            </a:spcBef>
            <a:spcAft>
              <a:spcPct val="35000"/>
            </a:spcAft>
          </a:pPr>
          <a:r>
            <a:rPr lang="tr-TR" sz="1300" kern="1200" dirty="0" smtClean="0">
              <a:latin typeface="Arial" pitchFamily="34" charset="0"/>
              <a:cs typeface="Arial" pitchFamily="34" charset="0"/>
            </a:rPr>
            <a:t>- </a:t>
          </a:r>
          <a:r>
            <a:rPr lang="en-US" sz="1300" kern="1200" dirty="0" smtClean="0">
              <a:latin typeface="Arial" pitchFamily="34" charset="0"/>
              <a:cs typeface="Arial" pitchFamily="34" charset="0"/>
            </a:rPr>
            <a:t>Rating Agencies</a:t>
          </a:r>
          <a:r>
            <a:rPr lang="tr-TR" sz="1300" kern="1200" dirty="0" smtClean="0">
              <a:latin typeface="Arial" pitchFamily="34" charset="0"/>
              <a:cs typeface="Arial" pitchFamily="34" charset="0"/>
            </a:rPr>
            <a:t> </a:t>
          </a:r>
          <a:r>
            <a:rPr lang="tr-TR" sz="1300" kern="1200" dirty="0" err="1" smtClean="0">
              <a:latin typeface="Arial" pitchFamily="34" charset="0"/>
              <a:cs typeface="Arial" pitchFamily="34" charset="0"/>
            </a:rPr>
            <a:t>Regulation</a:t>
          </a:r>
          <a:endParaRPr lang="en-US" sz="1300" b="0" kern="1200" dirty="0">
            <a:latin typeface="Arial" pitchFamily="34" charset="0"/>
            <a:cs typeface="Arial" pitchFamily="34" charset="0"/>
          </a:endParaRPr>
        </a:p>
      </dsp:txBody>
      <dsp:txXfrm>
        <a:off x="3011783" y="-70538"/>
        <a:ext cx="4322496" cy="1872184"/>
      </dsp:txXfrm>
    </dsp:sp>
    <dsp:sp modelId="{9093653D-6AB2-40EB-BCCC-9B36FAFFBE27}">
      <dsp:nvSpPr>
        <dsp:cNvPr id="0" name=""/>
        <dsp:cNvSpPr/>
      </dsp:nvSpPr>
      <dsp:spPr>
        <a:xfrm rot="5400000">
          <a:off x="4362730" y="1678310"/>
          <a:ext cx="1721253" cy="3050126"/>
        </a:xfrm>
        <a:prstGeom prst="downArrow">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4BAD30-E280-4231-8EEB-2D25A7359F03}">
      <dsp:nvSpPr>
        <dsp:cNvPr id="0" name=""/>
        <dsp:cNvSpPr/>
      </dsp:nvSpPr>
      <dsp:spPr>
        <a:xfrm>
          <a:off x="0" y="1071576"/>
          <a:ext cx="3472717" cy="1950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0" rIns="106680" bIns="106680" numCol="1" spcCol="1270" anchor="ctr" anchorCtr="0">
          <a:noAutofit/>
        </a:bodyPr>
        <a:lstStyle/>
        <a:p>
          <a:pPr lvl="0" algn="l" defTabSz="666750">
            <a:lnSpc>
              <a:spcPct val="90000"/>
            </a:lnSpc>
            <a:spcBef>
              <a:spcPct val="0"/>
            </a:spcBef>
            <a:spcAft>
              <a:spcPct val="35000"/>
            </a:spcAft>
          </a:pPr>
          <a:endParaRPr lang="tr-TR" sz="1500" b="1" u="sng" kern="1200" dirty="0" smtClean="0">
            <a:latin typeface="Arial" pitchFamily="34" charset="0"/>
            <a:cs typeface="Arial" pitchFamily="34" charset="0"/>
          </a:endParaRPr>
        </a:p>
        <a:p>
          <a:pPr lvl="0" algn="l" defTabSz="666750">
            <a:lnSpc>
              <a:spcPct val="90000"/>
            </a:lnSpc>
            <a:spcBef>
              <a:spcPct val="0"/>
            </a:spcBef>
            <a:spcAft>
              <a:spcPct val="35000"/>
            </a:spcAft>
          </a:pPr>
          <a:endParaRPr lang="tr-TR" sz="1500" b="1" u="sng" kern="1200" dirty="0" smtClean="0">
            <a:latin typeface="Arial" pitchFamily="34" charset="0"/>
            <a:cs typeface="Arial" pitchFamily="34" charset="0"/>
          </a:endParaRPr>
        </a:p>
        <a:p>
          <a:pPr lvl="0" algn="l" defTabSz="666750">
            <a:lnSpc>
              <a:spcPct val="90000"/>
            </a:lnSpc>
            <a:spcBef>
              <a:spcPct val="0"/>
            </a:spcBef>
            <a:spcAft>
              <a:spcPct val="35000"/>
            </a:spcAft>
          </a:pPr>
          <a:endParaRPr lang="tr-TR" sz="1500" b="1" u="sng" kern="1200" dirty="0" smtClean="0">
            <a:latin typeface="Arial" pitchFamily="34" charset="0"/>
            <a:cs typeface="Arial" pitchFamily="34" charset="0"/>
          </a:endParaRPr>
        </a:p>
        <a:p>
          <a:pPr lvl="0" algn="l" defTabSz="666750">
            <a:lnSpc>
              <a:spcPct val="90000"/>
            </a:lnSpc>
            <a:spcBef>
              <a:spcPct val="0"/>
            </a:spcBef>
            <a:spcAft>
              <a:spcPct val="35000"/>
            </a:spcAft>
          </a:pPr>
          <a:endParaRPr lang="tr-TR" sz="1500" b="1" u="sng" kern="1200" dirty="0" smtClean="0">
            <a:latin typeface="Arial" pitchFamily="34" charset="0"/>
            <a:cs typeface="Arial" pitchFamily="34" charset="0"/>
          </a:endParaRPr>
        </a:p>
        <a:p>
          <a:pPr lvl="0" algn="l" defTabSz="666750">
            <a:lnSpc>
              <a:spcPct val="90000"/>
            </a:lnSpc>
            <a:spcBef>
              <a:spcPct val="0"/>
            </a:spcBef>
            <a:spcAft>
              <a:spcPct val="35000"/>
            </a:spcAft>
          </a:pPr>
          <a:endParaRPr lang="tr-TR" sz="1500" b="1" u="sng" kern="1200" dirty="0" smtClean="0">
            <a:latin typeface="Arial" pitchFamily="34" charset="0"/>
            <a:cs typeface="Arial" pitchFamily="34" charset="0"/>
          </a:endParaRPr>
        </a:p>
        <a:p>
          <a:pPr lvl="0" algn="l" defTabSz="666750">
            <a:lnSpc>
              <a:spcPct val="90000"/>
            </a:lnSpc>
            <a:spcBef>
              <a:spcPct val="0"/>
            </a:spcBef>
            <a:spcAft>
              <a:spcPct val="35000"/>
            </a:spcAft>
          </a:pPr>
          <a:endParaRPr lang="tr-TR" sz="1500" b="1" u="sng" kern="1200" dirty="0" smtClean="0">
            <a:latin typeface="Arial" pitchFamily="34" charset="0"/>
            <a:cs typeface="Arial" pitchFamily="34" charset="0"/>
          </a:endParaRPr>
        </a:p>
        <a:p>
          <a:pPr lvl="0" algn="l" defTabSz="666750">
            <a:lnSpc>
              <a:spcPct val="90000"/>
            </a:lnSpc>
            <a:spcBef>
              <a:spcPct val="0"/>
            </a:spcBef>
            <a:spcAft>
              <a:spcPct val="35000"/>
            </a:spcAft>
          </a:pPr>
          <a:endParaRPr lang="tr-TR" sz="1500" b="1" u="sng" kern="1200" dirty="0" smtClean="0">
            <a:latin typeface="Arial" pitchFamily="34" charset="0"/>
            <a:cs typeface="Arial" pitchFamily="34" charset="0"/>
          </a:endParaRPr>
        </a:p>
        <a:p>
          <a:pPr lvl="0" algn="l" defTabSz="666750">
            <a:lnSpc>
              <a:spcPct val="90000"/>
            </a:lnSpc>
            <a:spcBef>
              <a:spcPct val="0"/>
            </a:spcBef>
            <a:spcAft>
              <a:spcPct val="35000"/>
            </a:spcAft>
          </a:pPr>
          <a:r>
            <a:rPr lang="tr-TR" sz="1500" b="1" u="sng" kern="1200" dirty="0" smtClean="0">
              <a:latin typeface="Arial" pitchFamily="34" charset="0"/>
              <a:cs typeface="Arial" pitchFamily="34" charset="0"/>
            </a:rPr>
            <a:t>New </a:t>
          </a:r>
          <a:r>
            <a:rPr lang="tr-TR" sz="1500" b="1" u="sng" kern="1200" dirty="0" err="1" smtClean="0">
              <a:latin typeface="Arial" pitchFamily="34" charset="0"/>
              <a:cs typeface="Arial" pitchFamily="34" charset="0"/>
            </a:rPr>
            <a:t>Regulation</a:t>
          </a:r>
          <a:endParaRPr lang="tr-TR" sz="1500" b="1" u="sng" kern="1200" dirty="0" smtClean="0">
            <a:latin typeface="Arial" pitchFamily="34" charset="0"/>
            <a:cs typeface="Arial" pitchFamily="34" charset="0"/>
          </a:endParaRPr>
        </a:p>
        <a:p>
          <a:pPr lvl="0" algn="l" defTabSz="666750">
            <a:lnSpc>
              <a:spcPct val="90000"/>
            </a:lnSpc>
            <a:spcBef>
              <a:spcPct val="0"/>
            </a:spcBef>
            <a:spcAft>
              <a:spcPct val="35000"/>
            </a:spcAft>
          </a:pPr>
          <a:r>
            <a:rPr lang="tr-TR" sz="1500" kern="1200" dirty="0" smtClean="0">
              <a:latin typeface="Arial" pitchFamily="34" charset="0"/>
              <a:cs typeface="Arial" pitchFamily="34" charset="0"/>
            </a:rPr>
            <a:t>- Board </a:t>
          </a:r>
          <a:r>
            <a:rPr lang="tr-TR" sz="1500" kern="1200" dirty="0" err="1" smtClean="0">
              <a:latin typeface="Arial" pitchFamily="34" charset="0"/>
              <a:cs typeface="Arial" pitchFamily="34" charset="0"/>
            </a:rPr>
            <a:t>Resolution</a:t>
          </a:r>
          <a:r>
            <a:rPr lang="tr-TR" sz="1500" kern="1200" dirty="0" smtClean="0">
              <a:latin typeface="Arial" pitchFamily="34" charset="0"/>
              <a:cs typeface="Arial" pitchFamily="34" charset="0"/>
            </a:rPr>
            <a:t> on </a:t>
          </a:r>
          <a:r>
            <a:rPr lang="tr-TR" sz="1500" kern="1200" dirty="0" err="1" smtClean="0">
              <a:latin typeface="Arial" pitchFamily="34" charset="0"/>
              <a:cs typeface="Arial" pitchFamily="34" charset="0"/>
            </a:rPr>
            <a:t>Loan</a:t>
          </a:r>
          <a:r>
            <a:rPr lang="tr-TR" sz="1500" kern="1200" dirty="0" smtClean="0">
              <a:latin typeface="Arial" pitchFamily="34" charset="0"/>
              <a:cs typeface="Arial" pitchFamily="34" charset="0"/>
            </a:rPr>
            <a:t> </a:t>
          </a:r>
          <a:r>
            <a:rPr lang="tr-TR" sz="1500" kern="1200" dirty="0" err="1" smtClean="0">
              <a:latin typeface="Arial" pitchFamily="34" charset="0"/>
              <a:cs typeface="Arial" pitchFamily="34" charset="0"/>
            </a:rPr>
            <a:t>to</a:t>
          </a:r>
          <a:r>
            <a:rPr lang="tr-TR" sz="1500" kern="1200" dirty="0" smtClean="0">
              <a:latin typeface="Arial" pitchFamily="34" charset="0"/>
              <a:cs typeface="Arial" pitchFamily="34" charset="0"/>
            </a:rPr>
            <a:t> </a:t>
          </a:r>
          <a:r>
            <a:rPr lang="tr-TR" sz="1500" kern="1200" dirty="0" err="1" smtClean="0">
              <a:latin typeface="Arial" pitchFamily="34" charset="0"/>
              <a:cs typeface="Arial" pitchFamily="34" charset="0"/>
            </a:rPr>
            <a:t>Value</a:t>
          </a:r>
          <a:r>
            <a:rPr lang="tr-TR" sz="1500" kern="1200" dirty="0" smtClean="0">
              <a:latin typeface="Arial" pitchFamily="34" charset="0"/>
              <a:cs typeface="Arial" pitchFamily="34" charset="0"/>
            </a:rPr>
            <a:t> </a:t>
          </a:r>
          <a:r>
            <a:rPr lang="tr-TR" sz="1500" kern="1200" dirty="0" err="1" smtClean="0">
              <a:latin typeface="Arial" pitchFamily="34" charset="0"/>
              <a:cs typeface="Arial" pitchFamily="34" charset="0"/>
            </a:rPr>
            <a:t>Ratio</a:t>
          </a:r>
          <a:endParaRPr lang="tr-TR" sz="1500" kern="1200" dirty="0" smtClean="0">
            <a:latin typeface="Arial" pitchFamily="34" charset="0"/>
            <a:cs typeface="Arial" pitchFamily="34" charset="0"/>
          </a:endParaRPr>
        </a:p>
        <a:p>
          <a:pPr lvl="0" algn="l" defTabSz="666750">
            <a:lnSpc>
              <a:spcPct val="90000"/>
            </a:lnSpc>
            <a:spcBef>
              <a:spcPct val="0"/>
            </a:spcBef>
            <a:spcAft>
              <a:spcPct val="35000"/>
            </a:spcAft>
          </a:pPr>
          <a:r>
            <a:rPr lang="en-US" sz="1500" b="1" u="sng" kern="1200" dirty="0" smtClean="0">
              <a:latin typeface="Arial" pitchFamily="34" charset="0"/>
              <a:cs typeface="Arial" pitchFamily="34" charset="0"/>
            </a:rPr>
            <a:t>Amendment</a:t>
          </a:r>
          <a:r>
            <a:rPr lang="tr-TR" sz="1500" b="1" u="sng" kern="1200" dirty="0" smtClean="0">
              <a:latin typeface="Arial" pitchFamily="34" charset="0"/>
              <a:cs typeface="Arial" pitchFamily="34" charset="0"/>
            </a:rPr>
            <a:t>s</a:t>
          </a:r>
          <a:r>
            <a:rPr lang="en-US" sz="1500" b="1" u="sng" kern="1200" dirty="0" smtClean="0">
              <a:latin typeface="Arial" pitchFamily="34" charset="0"/>
              <a:cs typeface="Arial" pitchFamily="34" charset="0"/>
            </a:rPr>
            <a:t> </a:t>
          </a:r>
          <a:endParaRPr lang="tr-TR" sz="1500" b="1" u="sng" kern="1200" dirty="0" smtClean="0">
            <a:latin typeface="Arial" pitchFamily="34" charset="0"/>
            <a:cs typeface="Arial" pitchFamily="34" charset="0"/>
          </a:endParaRPr>
        </a:p>
        <a:p>
          <a:pPr lvl="0" algn="l" defTabSz="666750">
            <a:lnSpc>
              <a:spcPct val="90000"/>
            </a:lnSpc>
            <a:spcBef>
              <a:spcPct val="0"/>
            </a:spcBef>
            <a:spcAft>
              <a:spcPct val="35000"/>
            </a:spcAft>
          </a:pPr>
          <a:r>
            <a:rPr lang="tr-TR" sz="1500" kern="1200" dirty="0" smtClean="0">
              <a:latin typeface="Arial" pitchFamily="34" charset="0"/>
              <a:cs typeface="Arial" pitchFamily="34" charset="0"/>
            </a:rPr>
            <a:t>- </a:t>
          </a:r>
          <a:r>
            <a:rPr lang="en-US" sz="1500" kern="1200" dirty="0" smtClean="0">
              <a:latin typeface="Arial" pitchFamily="34" charset="0"/>
              <a:cs typeface="Arial" pitchFamily="34" charset="0"/>
            </a:rPr>
            <a:t>Capital</a:t>
          </a:r>
          <a:r>
            <a:rPr lang="tr-TR" sz="1500" kern="1200" dirty="0" smtClean="0">
              <a:latin typeface="Arial" pitchFamily="34" charset="0"/>
              <a:cs typeface="Arial" pitchFamily="34" charset="0"/>
            </a:rPr>
            <a:t> </a:t>
          </a:r>
          <a:r>
            <a:rPr lang="en-US" sz="1500" kern="1200" dirty="0" smtClean="0">
              <a:latin typeface="Arial" pitchFamily="34" charset="0"/>
              <a:cs typeface="Arial" pitchFamily="34" charset="0"/>
            </a:rPr>
            <a:t>Adequacy</a:t>
          </a:r>
          <a:r>
            <a:rPr lang="tr-TR" sz="1500" kern="1200" dirty="0" smtClean="0">
              <a:latin typeface="Arial" pitchFamily="34" charset="0"/>
              <a:cs typeface="Arial" pitchFamily="34" charset="0"/>
            </a:rPr>
            <a:t> </a:t>
          </a:r>
          <a:r>
            <a:rPr lang="en-US" sz="1500" kern="1200" dirty="0" smtClean="0">
              <a:latin typeface="Arial" pitchFamily="34" charset="0"/>
              <a:cs typeface="Arial" pitchFamily="34" charset="0"/>
            </a:rPr>
            <a:t>Regulation </a:t>
          </a:r>
        </a:p>
        <a:p>
          <a:pPr lvl="0" algn="l" defTabSz="666750">
            <a:lnSpc>
              <a:spcPct val="90000"/>
            </a:lnSpc>
            <a:spcBef>
              <a:spcPct val="0"/>
            </a:spcBef>
            <a:spcAft>
              <a:spcPct val="35000"/>
            </a:spcAft>
          </a:pPr>
          <a:r>
            <a:rPr lang="tr-TR" sz="1500" kern="1200" dirty="0" smtClean="0">
              <a:latin typeface="Arial" pitchFamily="34" charset="0"/>
              <a:cs typeface="Arial" pitchFamily="34" charset="0"/>
            </a:rPr>
            <a:t>- </a:t>
          </a:r>
          <a:r>
            <a:rPr lang="en-US" sz="1500" kern="1200" dirty="0" smtClean="0">
              <a:latin typeface="Arial" pitchFamily="34" charset="0"/>
              <a:cs typeface="Arial" pitchFamily="34" charset="0"/>
            </a:rPr>
            <a:t>Provision Regulation </a:t>
          </a:r>
          <a:endParaRPr lang="en-US" sz="1500" b="0" kern="1200" dirty="0"/>
        </a:p>
      </dsp:txBody>
      <dsp:txXfrm>
        <a:off x="0" y="1071576"/>
        <a:ext cx="3472717" cy="195072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BFC8A2-85CC-4BE2-9103-5BE26BF7256A}">
      <dsp:nvSpPr>
        <dsp:cNvPr id="0" name=""/>
        <dsp:cNvSpPr/>
      </dsp:nvSpPr>
      <dsp:spPr>
        <a:xfrm rot="5400000">
          <a:off x="-217759" y="234018"/>
          <a:ext cx="1451730" cy="1016211"/>
        </a:xfrm>
        <a:prstGeom prst="chevron">
          <a:avLst/>
        </a:prstGeom>
        <a:solidFill>
          <a:srgbClr val="1D2A63"/>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tr-TR" sz="2500" b="1" kern="1200" dirty="0" smtClean="0">
              <a:latin typeface="Arial" pitchFamily="34" charset="0"/>
              <a:cs typeface="Arial" pitchFamily="34" charset="0"/>
            </a:rPr>
            <a:t>Basel II</a:t>
          </a:r>
          <a:endParaRPr lang="en-US" sz="2500" b="1" kern="1200" dirty="0">
            <a:latin typeface="Arial" pitchFamily="34" charset="0"/>
            <a:cs typeface="Arial" pitchFamily="34" charset="0"/>
          </a:endParaRPr>
        </a:p>
      </dsp:txBody>
      <dsp:txXfrm rot="5400000">
        <a:off x="-217759" y="234018"/>
        <a:ext cx="1451730" cy="1016211"/>
      </dsp:txXfrm>
    </dsp:sp>
    <dsp:sp modelId="{FFA36C3B-F173-4D16-B5F7-F7D73C3CE026}">
      <dsp:nvSpPr>
        <dsp:cNvPr id="0" name=""/>
        <dsp:cNvSpPr/>
      </dsp:nvSpPr>
      <dsp:spPr>
        <a:xfrm rot="5400000">
          <a:off x="3417433" y="-2384962"/>
          <a:ext cx="944120" cy="5746564"/>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1900" b="1" kern="1200" noProof="0" dirty="0" smtClean="0">
              <a:latin typeface="Arial" pitchFamily="34" charset="0"/>
              <a:cs typeface="Arial" pitchFamily="34" charset="0"/>
            </a:rPr>
            <a:t>Parallel Run until the end of June 2012</a:t>
          </a:r>
          <a:r>
            <a:rPr lang="tr-TR" sz="1900" b="1" kern="1200" noProof="0" dirty="0" smtClean="0">
              <a:latin typeface="Arial" pitchFamily="34" charset="0"/>
              <a:cs typeface="Arial" pitchFamily="34" charset="0"/>
            </a:rPr>
            <a:t>.</a:t>
          </a:r>
          <a:endParaRPr lang="en-US" sz="1900" b="1" kern="1200" noProof="0" dirty="0">
            <a:latin typeface="Arial" pitchFamily="34" charset="0"/>
            <a:cs typeface="Arial" pitchFamily="34" charset="0"/>
          </a:endParaRPr>
        </a:p>
        <a:p>
          <a:pPr marL="171450" lvl="1" indent="-171450" algn="l" defTabSz="844550">
            <a:lnSpc>
              <a:spcPct val="90000"/>
            </a:lnSpc>
            <a:spcBef>
              <a:spcPct val="0"/>
            </a:spcBef>
            <a:spcAft>
              <a:spcPct val="15000"/>
            </a:spcAft>
            <a:buChar char="••"/>
          </a:pPr>
          <a:r>
            <a:rPr lang="en-US" sz="1900" b="1" kern="1200" noProof="0" dirty="0" smtClean="0">
              <a:latin typeface="Arial" pitchFamily="34" charset="0"/>
              <a:cs typeface="Arial" pitchFamily="34" charset="0"/>
            </a:rPr>
            <a:t>By  30 June 2012</a:t>
          </a:r>
          <a:r>
            <a:rPr lang="tr-TR" sz="1900" b="1" kern="1200" noProof="0" dirty="0" smtClean="0">
              <a:latin typeface="Arial" pitchFamily="34" charset="0"/>
              <a:cs typeface="Arial" pitchFamily="34" charset="0"/>
            </a:rPr>
            <a:t>,</a:t>
          </a:r>
          <a:r>
            <a:rPr lang="en-US"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only</a:t>
          </a:r>
          <a:r>
            <a:rPr lang="tr-TR" sz="1900" b="1" kern="1200" noProof="0" dirty="0" smtClean="0">
              <a:latin typeface="Arial" pitchFamily="34" charset="0"/>
              <a:cs typeface="Arial" pitchFamily="34" charset="0"/>
            </a:rPr>
            <a:t> Basel-II </a:t>
          </a:r>
          <a:r>
            <a:rPr lang="en-US" sz="1900" b="1" kern="1200" noProof="0" dirty="0" smtClean="0">
              <a:latin typeface="Arial" pitchFamily="34" charset="0"/>
              <a:cs typeface="Arial" pitchFamily="34" charset="0"/>
            </a:rPr>
            <a:t>will be in effect</a:t>
          </a:r>
          <a:r>
            <a:rPr lang="tr-TR" sz="1900" b="1" kern="1200" noProof="0" dirty="0" smtClean="0">
              <a:latin typeface="Arial" pitchFamily="34" charset="0"/>
              <a:cs typeface="Arial" pitchFamily="34" charset="0"/>
            </a:rPr>
            <a:t>.</a:t>
          </a:r>
          <a:endParaRPr lang="en-US" sz="1900" b="1" kern="1200" noProof="0" dirty="0">
            <a:latin typeface="Arial" pitchFamily="34" charset="0"/>
            <a:cs typeface="Arial" pitchFamily="34" charset="0"/>
          </a:endParaRPr>
        </a:p>
      </dsp:txBody>
      <dsp:txXfrm rot="5400000">
        <a:off x="3417433" y="-2384962"/>
        <a:ext cx="944120" cy="5746564"/>
      </dsp:txXfrm>
    </dsp:sp>
    <dsp:sp modelId="{7D750FD7-968E-4E76-9287-09FFC2A4CFF0}">
      <dsp:nvSpPr>
        <dsp:cNvPr id="0" name=""/>
        <dsp:cNvSpPr/>
      </dsp:nvSpPr>
      <dsp:spPr>
        <a:xfrm rot="5400000">
          <a:off x="-217759" y="1560987"/>
          <a:ext cx="1451730" cy="1016211"/>
        </a:xfrm>
        <a:prstGeom prst="chevron">
          <a:avLst/>
        </a:prstGeom>
        <a:solidFill>
          <a:srgbClr val="1D2A63"/>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tr-TR" sz="2500" b="1" kern="1200" dirty="0" smtClean="0">
              <a:latin typeface="Arial" pitchFamily="34" charset="0"/>
              <a:cs typeface="Arial" pitchFamily="34" charset="0"/>
            </a:rPr>
            <a:t>Basel II,5</a:t>
          </a:r>
          <a:endParaRPr lang="en-US" sz="2500" b="1" kern="1200" dirty="0" smtClean="0">
            <a:latin typeface="Arial" pitchFamily="34" charset="0"/>
            <a:cs typeface="Arial" pitchFamily="34" charset="0"/>
          </a:endParaRPr>
        </a:p>
      </dsp:txBody>
      <dsp:txXfrm rot="5400000">
        <a:off x="-217759" y="1560987"/>
        <a:ext cx="1451730" cy="1016211"/>
      </dsp:txXfrm>
    </dsp:sp>
    <dsp:sp modelId="{8BF2D0C3-1357-4B35-9E29-23014750F6F1}">
      <dsp:nvSpPr>
        <dsp:cNvPr id="0" name=""/>
        <dsp:cNvSpPr/>
      </dsp:nvSpPr>
      <dsp:spPr>
        <a:xfrm rot="5400000">
          <a:off x="3365277" y="-1067565"/>
          <a:ext cx="1048433" cy="5746564"/>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just" defTabSz="844550">
            <a:lnSpc>
              <a:spcPct val="90000"/>
            </a:lnSpc>
            <a:spcBef>
              <a:spcPct val="0"/>
            </a:spcBef>
            <a:spcAft>
              <a:spcPct val="15000"/>
            </a:spcAft>
            <a:buChar char="••"/>
          </a:pPr>
          <a:r>
            <a:rPr lang="en-US" sz="1900" b="1" kern="1200" noProof="0" dirty="0" smtClean="0">
              <a:latin typeface="Arial" pitchFamily="34" charset="0"/>
              <a:cs typeface="Arial" pitchFamily="34" charset="0"/>
            </a:rPr>
            <a:t>Basel </a:t>
          </a:r>
          <a:r>
            <a:rPr lang="tr-TR" sz="1900" b="1" kern="1200" noProof="0" dirty="0" smtClean="0">
              <a:latin typeface="Arial" pitchFamily="34" charset="0"/>
              <a:cs typeface="Arial" pitchFamily="34" charset="0"/>
            </a:rPr>
            <a:t>II</a:t>
          </a:r>
          <a:r>
            <a:rPr lang="en-US" sz="1900" b="1" kern="1200" noProof="0" dirty="0" smtClean="0">
              <a:latin typeface="Arial" pitchFamily="34" charset="0"/>
              <a:cs typeface="Arial" pitchFamily="34" charset="0"/>
            </a:rPr>
            <a:t>,5 (CRD III) provisions are taken into Basel II Drafts</a:t>
          </a:r>
          <a:r>
            <a:rPr lang="tr-TR" sz="1900" b="1" kern="1200" noProof="0" dirty="0" smtClean="0">
              <a:latin typeface="Arial" pitchFamily="34" charset="0"/>
              <a:cs typeface="Arial" pitchFamily="34" charset="0"/>
            </a:rPr>
            <a:t>.</a:t>
          </a:r>
          <a:endParaRPr lang="en-US" sz="1900" b="1" kern="1200" noProof="0" dirty="0">
            <a:latin typeface="Arial" pitchFamily="34" charset="0"/>
            <a:cs typeface="Arial" pitchFamily="34" charset="0"/>
          </a:endParaRPr>
        </a:p>
        <a:p>
          <a:pPr marL="171450" lvl="1" indent="-171450" algn="just" defTabSz="844550">
            <a:lnSpc>
              <a:spcPct val="90000"/>
            </a:lnSpc>
            <a:spcBef>
              <a:spcPct val="0"/>
            </a:spcBef>
            <a:spcAft>
              <a:spcPct val="15000"/>
            </a:spcAft>
            <a:buChar char="••"/>
          </a:pPr>
          <a:r>
            <a:rPr lang="en-US" sz="1900" b="1" kern="1200" noProof="0" dirty="0" smtClean="0">
              <a:latin typeface="Arial" pitchFamily="34" charset="0"/>
              <a:cs typeface="Arial" pitchFamily="34" charset="0"/>
            </a:rPr>
            <a:t>These will come into force along with the Basel II regulations by the end of June 2012</a:t>
          </a:r>
          <a:r>
            <a:rPr lang="tr-TR" sz="1900" b="1" kern="1200" noProof="0" dirty="0" smtClean="0">
              <a:latin typeface="Arial" pitchFamily="34" charset="0"/>
              <a:cs typeface="Arial" pitchFamily="34" charset="0"/>
            </a:rPr>
            <a:t>.</a:t>
          </a:r>
          <a:endParaRPr lang="en-US" sz="1900" b="1" kern="1200" noProof="0" dirty="0">
            <a:latin typeface="Arial" pitchFamily="34" charset="0"/>
            <a:cs typeface="Arial" pitchFamily="34" charset="0"/>
          </a:endParaRPr>
        </a:p>
      </dsp:txBody>
      <dsp:txXfrm rot="5400000">
        <a:off x="3365277" y="-1067565"/>
        <a:ext cx="1048433" cy="5746564"/>
      </dsp:txXfrm>
    </dsp:sp>
    <dsp:sp modelId="{2247B52C-C2B6-4CEB-B761-576AEA1BCA2B}">
      <dsp:nvSpPr>
        <dsp:cNvPr id="0" name=""/>
        <dsp:cNvSpPr/>
      </dsp:nvSpPr>
      <dsp:spPr>
        <a:xfrm rot="5400000">
          <a:off x="-217759" y="3139223"/>
          <a:ext cx="1451730" cy="1016211"/>
        </a:xfrm>
        <a:prstGeom prst="chevron">
          <a:avLst/>
        </a:prstGeom>
        <a:solidFill>
          <a:srgbClr val="1D2A63"/>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endParaRPr lang="tr-TR" sz="2500" b="1" kern="1200" dirty="0" smtClean="0">
            <a:latin typeface="Arial" pitchFamily="34" charset="0"/>
            <a:cs typeface="Arial" pitchFamily="34" charset="0"/>
          </a:endParaRPr>
        </a:p>
        <a:p>
          <a:pPr lvl="0" algn="ctr" defTabSz="1111250">
            <a:lnSpc>
              <a:spcPct val="90000"/>
            </a:lnSpc>
            <a:spcBef>
              <a:spcPct val="0"/>
            </a:spcBef>
            <a:spcAft>
              <a:spcPct val="35000"/>
            </a:spcAft>
          </a:pPr>
          <a:r>
            <a:rPr lang="tr-TR" sz="2500" b="1" kern="1200" dirty="0" smtClean="0">
              <a:latin typeface="Arial" pitchFamily="34" charset="0"/>
              <a:cs typeface="Arial" pitchFamily="34" charset="0"/>
            </a:rPr>
            <a:t>Basel  III</a:t>
          </a:r>
        </a:p>
        <a:p>
          <a:pPr lvl="0" algn="ctr" defTabSz="1111250">
            <a:lnSpc>
              <a:spcPct val="90000"/>
            </a:lnSpc>
            <a:spcBef>
              <a:spcPct val="0"/>
            </a:spcBef>
            <a:spcAft>
              <a:spcPct val="35000"/>
            </a:spcAft>
          </a:pPr>
          <a:endParaRPr lang="en-US" sz="2000" kern="1200" dirty="0" smtClean="0">
            <a:latin typeface="Arial" pitchFamily="34" charset="0"/>
            <a:cs typeface="Arial" pitchFamily="34" charset="0"/>
          </a:endParaRPr>
        </a:p>
      </dsp:txBody>
      <dsp:txXfrm rot="5400000">
        <a:off x="-217759" y="3139223"/>
        <a:ext cx="1451730" cy="1016211"/>
      </dsp:txXfrm>
    </dsp:sp>
    <dsp:sp modelId="{B0549929-30A9-4CF9-93D4-40F4CC0FE91F}">
      <dsp:nvSpPr>
        <dsp:cNvPr id="0" name=""/>
        <dsp:cNvSpPr/>
      </dsp:nvSpPr>
      <dsp:spPr>
        <a:xfrm rot="5400000">
          <a:off x="3114008" y="519994"/>
          <a:ext cx="1550969" cy="5746564"/>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just" defTabSz="844550">
            <a:lnSpc>
              <a:spcPct val="90000"/>
            </a:lnSpc>
            <a:spcBef>
              <a:spcPct val="0"/>
            </a:spcBef>
            <a:spcAft>
              <a:spcPct val="15000"/>
            </a:spcAft>
            <a:buChar char="••"/>
          </a:pPr>
          <a:r>
            <a:rPr lang="en-US" sz="1900" b="1" kern="1200" noProof="0" dirty="0" smtClean="0">
              <a:latin typeface="Arial" pitchFamily="34" charset="0"/>
              <a:cs typeface="Arial" pitchFamily="34" charset="0"/>
            </a:rPr>
            <a:t>BRSA follow</a:t>
          </a:r>
          <a:r>
            <a:rPr lang="tr-TR" sz="1900" b="1" kern="1200" noProof="0" dirty="0" smtClean="0">
              <a:latin typeface="Arial" pitchFamily="34" charset="0"/>
              <a:cs typeface="Arial" pitchFamily="34" charset="0"/>
            </a:rPr>
            <a:t>s</a:t>
          </a:r>
          <a:r>
            <a:rPr lang="en-US" sz="1900" b="1" kern="1200" noProof="0" dirty="0" smtClean="0">
              <a:latin typeface="Arial" pitchFamily="34" charset="0"/>
              <a:cs typeface="Arial" pitchFamily="34" charset="0"/>
            </a:rPr>
            <a:t> the international agenda regarding the Basel III</a:t>
          </a:r>
          <a:r>
            <a:rPr lang="tr-TR" sz="1900" b="1" kern="1200" noProof="0" dirty="0" smtClean="0">
              <a:latin typeface="Arial" pitchFamily="34" charset="0"/>
              <a:cs typeface="Arial" pitchFamily="34" charset="0"/>
            </a:rPr>
            <a:t>.</a:t>
          </a:r>
          <a:r>
            <a:rPr lang="en-US" sz="1900" b="1" kern="1200" noProof="0" dirty="0" smtClean="0">
              <a:latin typeface="Arial" pitchFamily="34" charset="0"/>
              <a:cs typeface="Arial" pitchFamily="34" charset="0"/>
            </a:rPr>
            <a:t> </a:t>
          </a:r>
          <a:endParaRPr lang="en-US" sz="1900" b="1" kern="1200" noProof="0" dirty="0">
            <a:latin typeface="Arial" pitchFamily="34" charset="0"/>
            <a:cs typeface="Arial" pitchFamily="34" charset="0"/>
          </a:endParaRPr>
        </a:p>
        <a:p>
          <a:pPr marL="171450" lvl="1" indent="-171450" algn="just" defTabSz="844550">
            <a:lnSpc>
              <a:spcPct val="90000"/>
            </a:lnSpc>
            <a:spcBef>
              <a:spcPct val="0"/>
            </a:spcBef>
            <a:spcAft>
              <a:spcPct val="15000"/>
            </a:spcAft>
            <a:buChar char="••"/>
          </a:pPr>
          <a:r>
            <a:rPr lang="en-US" sz="1900" b="1" kern="1200" noProof="0" dirty="0" smtClean="0">
              <a:latin typeface="Arial" pitchFamily="34" charset="0"/>
              <a:cs typeface="Arial" pitchFamily="34" charset="0"/>
            </a:rPr>
            <a:t>As a member of Basel Committee, it is committed to adopt Basel III reforms parallel with the international timetable.</a:t>
          </a:r>
          <a:endParaRPr lang="en-US" sz="1900" b="1" kern="1200" noProof="0" dirty="0">
            <a:latin typeface="Arial" pitchFamily="34" charset="0"/>
            <a:cs typeface="Arial" pitchFamily="34" charset="0"/>
          </a:endParaRPr>
        </a:p>
      </dsp:txBody>
      <dsp:txXfrm rot="5400000">
        <a:off x="3114008" y="519994"/>
        <a:ext cx="1550969" cy="574656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BFC8A2-85CC-4BE2-9103-5BE26BF7256A}">
      <dsp:nvSpPr>
        <dsp:cNvPr id="0" name=""/>
        <dsp:cNvSpPr/>
      </dsp:nvSpPr>
      <dsp:spPr>
        <a:xfrm rot="5400000">
          <a:off x="-238636" y="241152"/>
          <a:ext cx="1590907" cy="1113635"/>
        </a:xfrm>
        <a:prstGeom prst="chevron">
          <a:avLst/>
        </a:prstGeom>
        <a:solidFill>
          <a:srgbClr val="1D2A63"/>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tr-TR" sz="2500" b="1" kern="1200" dirty="0" smtClean="0">
              <a:latin typeface="Arial" pitchFamily="34" charset="0"/>
              <a:cs typeface="Arial" pitchFamily="34" charset="0"/>
            </a:rPr>
            <a:t>Basel II</a:t>
          </a:r>
          <a:endParaRPr lang="en-US" sz="2500" b="1" kern="1200" dirty="0">
            <a:latin typeface="Arial" pitchFamily="34" charset="0"/>
            <a:cs typeface="Arial" pitchFamily="34" charset="0"/>
          </a:endParaRPr>
        </a:p>
      </dsp:txBody>
      <dsp:txXfrm rot="5400000">
        <a:off x="-238636" y="241152"/>
        <a:ext cx="1590907" cy="1113635"/>
      </dsp:txXfrm>
    </dsp:sp>
    <dsp:sp modelId="{FFA36C3B-F173-4D16-B5F7-F7D73C3CE026}">
      <dsp:nvSpPr>
        <dsp:cNvPr id="0" name=""/>
        <dsp:cNvSpPr/>
      </dsp:nvSpPr>
      <dsp:spPr>
        <a:xfrm rot="5400000">
          <a:off x="3420888" y="-2304736"/>
          <a:ext cx="1034633" cy="5649140"/>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just" defTabSz="844550">
            <a:lnSpc>
              <a:spcPct val="90000"/>
            </a:lnSpc>
            <a:spcBef>
              <a:spcPct val="0"/>
            </a:spcBef>
            <a:spcAft>
              <a:spcPct val="15000"/>
            </a:spcAft>
            <a:buChar char="••"/>
          </a:pPr>
          <a:r>
            <a:rPr lang="tr-TR" sz="1900" b="1" kern="1200" noProof="0" dirty="0" smtClean="0">
              <a:latin typeface="Arial" pitchFamily="34" charset="0"/>
              <a:cs typeface="Arial" pitchFamily="34" charset="0"/>
            </a:rPr>
            <a:t>C</a:t>
          </a:r>
          <a:r>
            <a:rPr lang="en-US" sz="1900" b="1" kern="1200" noProof="0" dirty="0" err="1" smtClean="0">
              <a:latin typeface="Arial" pitchFamily="34" charset="0"/>
              <a:cs typeface="Arial" pitchFamily="34" charset="0"/>
            </a:rPr>
            <a:t>onsolidated</a:t>
          </a:r>
          <a:r>
            <a:rPr lang="en-US" sz="1900" b="1" kern="1200" noProof="0" dirty="0" smtClean="0">
              <a:latin typeface="Arial" pitchFamily="34" charset="0"/>
              <a:cs typeface="Arial" pitchFamily="34" charset="0"/>
            </a:rPr>
            <a:t> </a:t>
          </a:r>
          <a:r>
            <a:rPr lang="tr-TR" sz="1900" b="1" kern="1200" noProof="0" dirty="0" smtClean="0">
              <a:latin typeface="Arial" pitchFamily="34" charset="0"/>
              <a:cs typeface="Arial" pitchFamily="34" charset="0"/>
            </a:rPr>
            <a:t>CAR (%)</a:t>
          </a:r>
          <a:endParaRPr lang="en-US" sz="1900" b="1" kern="1200" noProof="0" dirty="0">
            <a:latin typeface="Arial" pitchFamily="34" charset="0"/>
            <a:cs typeface="Arial" pitchFamily="34" charset="0"/>
          </a:endParaRPr>
        </a:p>
        <a:p>
          <a:pPr marL="171450" lvl="1" indent="-171450" algn="just" defTabSz="844550">
            <a:lnSpc>
              <a:spcPct val="90000"/>
            </a:lnSpc>
            <a:spcBef>
              <a:spcPct val="0"/>
            </a:spcBef>
            <a:spcAft>
              <a:spcPct val="15000"/>
            </a:spcAft>
            <a:buChar char="••"/>
          </a:pPr>
          <a:r>
            <a:rPr lang="en-US" sz="1900" b="1" kern="1200" noProof="0" dirty="0" smtClean="0">
              <a:latin typeface="Arial" pitchFamily="34" charset="0"/>
              <a:cs typeface="Arial" pitchFamily="34" charset="0"/>
            </a:rPr>
            <a:t>18,35</a:t>
          </a:r>
          <a:r>
            <a:rPr lang="tr-TR" sz="1900" b="1" kern="1200" noProof="0" dirty="0" smtClean="0">
              <a:latin typeface="Arial" pitchFamily="34" charset="0"/>
              <a:cs typeface="Arial" pitchFamily="34" charset="0"/>
            </a:rPr>
            <a:t> </a:t>
          </a:r>
          <a:r>
            <a:rPr lang="en-US" sz="1900" b="1" kern="1200" noProof="0" dirty="0" smtClean="0">
              <a:latin typeface="Arial" pitchFamily="34" charset="0"/>
              <a:cs typeface="Arial" pitchFamily="34" charset="0"/>
            </a:rPr>
            <a:t> </a:t>
          </a:r>
          <a:r>
            <a:rPr lang="tr-TR" sz="1900" b="1" kern="1200" noProof="0" dirty="0" smtClean="0">
              <a:latin typeface="Arial" pitchFamily="34" charset="0"/>
              <a:cs typeface="Arial" pitchFamily="34" charset="0"/>
            </a:rPr>
            <a:t>        1</a:t>
          </a:r>
          <a:r>
            <a:rPr lang="en-US" sz="1900" b="1" kern="1200" noProof="0" dirty="0" smtClean="0">
              <a:latin typeface="Arial" pitchFamily="34" charset="0"/>
              <a:cs typeface="Arial" pitchFamily="34" charset="0"/>
            </a:rPr>
            <a:t>6,95 </a:t>
          </a:r>
          <a:r>
            <a:rPr lang="tr-TR" sz="1900" b="1" kern="1200" noProof="0" dirty="0" smtClean="0">
              <a:latin typeface="Arial" pitchFamily="34" charset="0"/>
              <a:cs typeface="Arial" pitchFamily="34" charset="0"/>
            </a:rPr>
            <a:t>  1.4 (</a:t>
          </a:r>
          <a:r>
            <a:rPr lang="en-US" sz="1900" b="1" kern="1200" noProof="0" dirty="0" smtClean="0">
              <a:latin typeface="Arial" pitchFamily="34" charset="0"/>
              <a:cs typeface="Arial" pitchFamily="34" charset="0"/>
            </a:rPr>
            <a:t>March 2010</a:t>
          </a:r>
          <a:r>
            <a:rPr lang="tr-TR" sz="1900" b="1" kern="1200" noProof="0" dirty="0" smtClean="0">
              <a:latin typeface="Arial" pitchFamily="34" charset="0"/>
              <a:cs typeface="Arial" pitchFamily="34" charset="0"/>
            </a:rPr>
            <a:t>/</a:t>
          </a:r>
          <a:r>
            <a:rPr lang="en-US" sz="1900" b="1" kern="1200" noProof="0" dirty="0" smtClean="0">
              <a:latin typeface="Arial" pitchFamily="34" charset="0"/>
              <a:cs typeface="Arial" pitchFamily="34" charset="0"/>
            </a:rPr>
            <a:t>QIS-TR3</a:t>
          </a:r>
          <a:r>
            <a:rPr lang="tr-TR" sz="1900" b="1" kern="1200" noProof="0" dirty="0" smtClean="0">
              <a:latin typeface="Arial" pitchFamily="34" charset="0"/>
              <a:cs typeface="Arial" pitchFamily="34" charset="0"/>
            </a:rPr>
            <a:t>)</a:t>
          </a:r>
          <a:endParaRPr lang="en-US" sz="1900" b="1" kern="1200" noProof="0" dirty="0">
            <a:latin typeface="Arial" pitchFamily="34" charset="0"/>
            <a:cs typeface="Arial" pitchFamily="34" charset="0"/>
          </a:endParaRPr>
        </a:p>
      </dsp:txBody>
      <dsp:txXfrm rot="5400000">
        <a:off x="3420888" y="-2304736"/>
        <a:ext cx="1034633" cy="5649140"/>
      </dsp:txXfrm>
    </dsp:sp>
    <dsp:sp modelId="{7D750FD7-968E-4E76-9287-09FFC2A4CFF0}">
      <dsp:nvSpPr>
        <dsp:cNvPr id="0" name=""/>
        <dsp:cNvSpPr/>
      </dsp:nvSpPr>
      <dsp:spPr>
        <a:xfrm rot="5400000">
          <a:off x="-238636" y="1637909"/>
          <a:ext cx="1590907" cy="1113635"/>
        </a:xfrm>
        <a:prstGeom prst="chevron">
          <a:avLst/>
        </a:prstGeom>
        <a:solidFill>
          <a:srgbClr val="1D2A63"/>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tr-TR" sz="2500" b="1" kern="1200" dirty="0" smtClean="0">
              <a:latin typeface="Arial" pitchFamily="34" charset="0"/>
              <a:cs typeface="Arial" pitchFamily="34" charset="0"/>
            </a:rPr>
            <a:t>Basel II,5</a:t>
          </a:r>
          <a:endParaRPr lang="en-US" sz="2500" b="1" kern="1200" dirty="0" smtClean="0">
            <a:latin typeface="Arial" pitchFamily="34" charset="0"/>
            <a:cs typeface="Arial" pitchFamily="34" charset="0"/>
          </a:endParaRPr>
        </a:p>
      </dsp:txBody>
      <dsp:txXfrm rot="5400000">
        <a:off x="-238636" y="1637909"/>
        <a:ext cx="1590907" cy="1113635"/>
      </dsp:txXfrm>
    </dsp:sp>
    <dsp:sp modelId="{8BF2D0C3-1357-4B35-9E29-23014750F6F1}">
      <dsp:nvSpPr>
        <dsp:cNvPr id="0" name=""/>
        <dsp:cNvSpPr/>
      </dsp:nvSpPr>
      <dsp:spPr>
        <a:xfrm rot="5400000">
          <a:off x="3421160" y="-918468"/>
          <a:ext cx="1034090" cy="5649140"/>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just" defTabSz="844550">
            <a:lnSpc>
              <a:spcPct val="90000"/>
            </a:lnSpc>
            <a:spcBef>
              <a:spcPct val="0"/>
            </a:spcBef>
            <a:spcAft>
              <a:spcPct val="15000"/>
            </a:spcAft>
            <a:buChar char="••"/>
          </a:pPr>
          <a:r>
            <a:rPr lang="tr-TR" sz="1900" b="1" kern="1200" noProof="0" dirty="0" smtClean="0">
              <a:latin typeface="Arial" pitchFamily="34" charset="0"/>
              <a:cs typeface="Arial" pitchFamily="34" charset="0"/>
            </a:rPr>
            <a:t>Since B</a:t>
          </a:r>
          <a:r>
            <a:rPr lang="en-US" sz="1900" b="1" kern="1200" noProof="0" dirty="0" err="1" smtClean="0">
              <a:latin typeface="Arial" pitchFamily="34" charset="0"/>
              <a:cs typeface="Arial" pitchFamily="34" charset="0"/>
            </a:rPr>
            <a:t>asel</a:t>
          </a:r>
          <a:r>
            <a:rPr lang="en-US" sz="1900" b="1" kern="1200" noProof="0" dirty="0" smtClean="0">
              <a:latin typeface="Arial" pitchFamily="34" charset="0"/>
              <a:cs typeface="Arial" pitchFamily="34" charset="0"/>
            </a:rPr>
            <a:t> </a:t>
          </a:r>
          <a:r>
            <a:rPr lang="tr-TR" sz="1900" b="1" kern="1200" noProof="0" dirty="0" smtClean="0">
              <a:latin typeface="Arial" pitchFamily="34" charset="0"/>
              <a:cs typeface="Arial" pitchFamily="34" charset="0"/>
            </a:rPr>
            <a:t>II</a:t>
          </a:r>
          <a:r>
            <a:rPr lang="en-US" sz="1900" b="1" kern="1200" noProof="0" dirty="0" smtClean="0">
              <a:latin typeface="Arial" pitchFamily="34" charset="0"/>
              <a:cs typeface="Arial" pitchFamily="34" charset="0"/>
            </a:rPr>
            <a:t>,5 </a:t>
          </a:r>
          <a:r>
            <a:rPr lang="tr-TR" sz="1900" b="1" kern="1200" noProof="0" dirty="0" err="1" smtClean="0">
              <a:latin typeface="Arial" pitchFamily="34" charset="0"/>
              <a:cs typeface="Arial" pitchFamily="34" charset="0"/>
            </a:rPr>
            <a:t>mainly</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relates</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to</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internal</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models</a:t>
          </a:r>
          <a:r>
            <a:rPr lang="tr-TR" sz="1900" b="1" kern="1200" noProof="0" dirty="0" smtClean="0">
              <a:latin typeface="Arial" pitchFamily="34" charset="0"/>
              <a:cs typeface="Arial" pitchFamily="34" charset="0"/>
            </a:rPr>
            <a:t> of market risk </a:t>
          </a:r>
          <a:r>
            <a:rPr lang="tr-TR" sz="1900" b="1" kern="1200" noProof="0" dirty="0" err="1" smtClean="0">
              <a:latin typeface="Arial" pitchFamily="34" charset="0"/>
              <a:cs typeface="Arial" pitchFamily="34" charset="0"/>
            </a:rPr>
            <a:t>and</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securitisation</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framework</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little</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effect</a:t>
          </a:r>
          <a:r>
            <a:rPr lang="tr-TR" sz="1900" b="1" kern="1200" noProof="0" dirty="0" smtClean="0">
              <a:latin typeface="Arial" pitchFamily="34" charset="0"/>
              <a:cs typeface="Arial" pitchFamily="34" charset="0"/>
            </a:rPr>
            <a:t> is </a:t>
          </a:r>
          <a:r>
            <a:rPr lang="tr-TR" sz="1900" b="1" kern="1200" noProof="0" dirty="0" err="1" smtClean="0">
              <a:latin typeface="Arial" pitchFamily="34" charset="0"/>
              <a:cs typeface="Arial" pitchFamily="34" charset="0"/>
            </a:rPr>
            <a:t>expected</a:t>
          </a:r>
          <a:r>
            <a:rPr lang="tr-TR" sz="1900" b="1" kern="1200" noProof="0" dirty="0" smtClean="0">
              <a:latin typeface="Arial" pitchFamily="34" charset="0"/>
              <a:cs typeface="Arial" pitchFamily="34" charset="0"/>
            </a:rPr>
            <a:t>.</a:t>
          </a:r>
          <a:endParaRPr lang="en-US" sz="1900" b="1" kern="1200" noProof="0" dirty="0">
            <a:latin typeface="Arial" pitchFamily="34" charset="0"/>
            <a:cs typeface="Arial" pitchFamily="34" charset="0"/>
          </a:endParaRPr>
        </a:p>
      </dsp:txBody>
      <dsp:txXfrm rot="5400000">
        <a:off x="3421160" y="-918468"/>
        <a:ext cx="1034090" cy="5649140"/>
      </dsp:txXfrm>
    </dsp:sp>
    <dsp:sp modelId="{2247B52C-C2B6-4CEB-B761-576AEA1BCA2B}">
      <dsp:nvSpPr>
        <dsp:cNvPr id="0" name=""/>
        <dsp:cNvSpPr/>
      </dsp:nvSpPr>
      <dsp:spPr>
        <a:xfrm rot="5400000">
          <a:off x="-238636" y="3034665"/>
          <a:ext cx="1590907" cy="1113635"/>
        </a:xfrm>
        <a:prstGeom prst="chevron">
          <a:avLst/>
        </a:prstGeom>
        <a:solidFill>
          <a:srgbClr val="1D2A63"/>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endParaRPr lang="tr-TR" sz="2500" b="1" kern="1200" dirty="0" smtClean="0">
            <a:latin typeface="Arial" pitchFamily="34" charset="0"/>
            <a:cs typeface="Arial" pitchFamily="34" charset="0"/>
          </a:endParaRPr>
        </a:p>
        <a:p>
          <a:pPr lvl="0" algn="ctr" defTabSz="1111250">
            <a:lnSpc>
              <a:spcPct val="90000"/>
            </a:lnSpc>
            <a:spcBef>
              <a:spcPct val="0"/>
            </a:spcBef>
            <a:spcAft>
              <a:spcPct val="35000"/>
            </a:spcAft>
          </a:pPr>
          <a:r>
            <a:rPr lang="tr-TR" sz="2500" b="1" kern="1200" dirty="0" smtClean="0">
              <a:latin typeface="Arial" pitchFamily="34" charset="0"/>
              <a:cs typeface="Arial" pitchFamily="34" charset="0"/>
            </a:rPr>
            <a:t>Basel  III</a:t>
          </a:r>
        </a:p>
        <a:p>
          <a:pPr lvl="0" algn="ctr" defTabSz="1111250">
            <a:lnSpc>
              <a:spcPct val="90000"/>
            </a:lnSpc>
            <a:spcBef>
              <a:spcPct val="0"/>
            </a:spcBef>
            <a:spcAft>
              <a:spcPct val="35000"/>
            </a:spcAft>
          </a:pPr>
          <a:endParaRPr lang="en-US" sz="2000" kern="1200" dirty="0" smtClean="0">
            <a:latin typeface="Arial" pitchFamily="34" charset="0"/>
            <a:cs typeface="Arial" pitchFamily="34" charset="0"/>
          </a:endParaRPr>
        </a:p>
      </dsp:txBody>
      <dsp:txXfrm rot="5400000">
        <a:off x="-238636" y="3034665"/>
        <a:ext cx="1590907" cy="1113635"/>
      </dsp:txXfrm>
    </dsp:sp>
    <dsp:sp modelId="{B0549929-30A9-4CF9-93D4-40F4CC0FE91F}">
      <dsp:nvSpPr>
        <dsp:cNvPr id="0" name=""/>
        <dsp:cNvSpPr/>
      </dsp:nvSpPr>
      <dsp:spPr>
        <a:xfrm rot="5400000">
          <a:off x="3421160" y="488504"/>
          <a:ext cx="1034090" cy="5649140"/>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just" defTabSz="844550">
            <a:lnSpc>
              <a:spcPct val="90000"/>
            </a:lnSpc>
            <a:spcBef>
              <a:spcPct val="0"/>
            </a:spcBef>
            <a:spcAft>
              <a:spcPct val="15000"/>
            </a:spcAft>
            <a:buChar char="••"/>
          </a:pPr>
          <a:endParaRPr lang="en-US" sz="1900" b="1" kern="1200" noProof="0" dirty="0">
            <a:latin typeface="Arial" pitchFamily="34" charset="0"/>
            <a:cs typeface="Arial" pitchFamily="34" charset="0"/>
          </a:endParaRPr>
        </a:p>
        <a:p>
          <a:pPr marL="171450" lvl="1" indent="-171450" algn="just" defTabSz="844550">
            <a:lnSpc>
              <a:spcPct val="90000"/>
            </a:lnSpc>
            <a:spcBef>
              <a:spcPct val="0"/>
            </a:spcBef>
            <a:spcAft>
              <a:spcPct val="15000"/>
            </a:spcAft>
            <a:buChar char="••"/>
          </a:pPr>
          <a:r>
            <a:rPr lang="tr-TR" sz="1900" b="1" kern="1200" noProof="0" dirty="0" err="1" smtClean="0">
              <a:latin typeface="Arial" pitchFamily="34" charset="0"/>
              <a:cs typeface="Arial" pitchFamily="34" charset="0"/>
            </a:rPr>
            <a:t>With</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respect</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to</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compliance</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for</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the</a:t>
          </a:r>
          <a:r>
            <a:rPr lang="tr-TR" sz="1900" b="1" kern="1200" noProof="0" dirty="0" smtClean="0">
              <a:latin typeface="Arial" pitchFamily="34" charset="0"/>
              <a:cs typeface="Arial" pitchFamily="34" charset="0"/>
            </a:rPr>
            <a:t> Basel III </a:t>
          </a:r>
          <a:r>
            <a:rPr lang="tr-TR" sz="1900" b="1" kern="1200" noProof="0" dirty="0" err="1" smtClean="0">
              <a:latin typeface="Arial" pitchFamily="34" charset="0"/>
              <a:cs typeface="Arial" pitchFamily="34" charset="0"/>
            </a:rPr>
            <a:t>regulation</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Turkish</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banks</a:t>
          </a:r>
          <a:r>
            <a:rPr lang="tr-TR" sz="1900" b="1" kern="1200" noProof="0" dirty="0" smtClean="0">
              <a:latin typeface="Arial" pitchFamily="34" charset="0"/>
              <a:cs typeface="Arial" pitchFamily="34" charset="0"/>
            </a:rPr>
            <a:t> </a:t>
          </a:r>
          <a:r>
            <a:rPr lang="tr-TR" sz="1900" b="1" kern="1200" noProof="0" dirty="0" err="1" smtClean="0">
              <a:latin typeface="Arial" pitchFamily="34" charset="0"/>
              <a:cs typeface="Arial" pitchFamily="34" charset="0"/>
            </a:rPr>
            <a:t>have</a:t>
          </a:r>
          <a:r>
            <a:rPr lang="tr-TR" sz="1900" b="1" kern="1200" noProof="0" dirty="0" smtClean="0">
              <a:latin typeface="Arial" pitchFamily="34" charset="0"/>
              <a:cs typeface="Arial" pitchFamily="34" charset="0"/>
            </a:rPr>
            <a:t> not </a:t>
          </a:r>
          <a:r>
            <a:rPr lang="tr-TR" sz="1900" b="1" kern="1200" noProof="0" dirty="0" err="1" smtClean="0">
              <a:latin typeface="Arial" pitchFamily="34" charset="0"/>
              <a:cs typeface="Arial" pitchFamily="34" charset="0"/>
            </a:rPr>
            <a:t>any</a:t>
          </a:r>
          <a:r>
            <a:rPr lang="tr-TR" sz="1900" b="1" kern="1200" noProof="0" dirty="0" smtClean="0">
              <a:latin typeface="Arial" pitchFamily="34" charset="0"/>
              <a:cs typeface="Arial" pitchFamily="34" charset="0"/>
            </a:rPr>
            <a:t> problem.</a:t>
          </a:r>
          <a:endParaRPr lang="en-US" sz="1900" b="1" kern="1200" noProof="0" dirty="0">
            <a:latin typeface="Arial" pitchFamily="34" charset="0"/>
            <a:cs typeface="Arial" pitchFamily="34" charset="0"/>
          </a:endParaRPr>
        </a:p>
      </dsp:txBody>
      <dsp:txXfrm rot="5400000">
        <a:off x="3421160" y="488504"/>
        <a:ext cx="1034090" cy="564914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1BBE829-D950-466A-9076-46AA9054A740}">
      <dsp:nvSpPr>
        <dsp:cNvPr id="0" name=""/>
        <dsp:cNvSpPr/>
      </dsp:nvSpPr>
      <dsp:spPr>
        <a:xfrm>
          <a:off x="3490697" y="1243093"/>
          <a:ext cx="2667399" cy="2667399"/>
        </a:xfrm>
        <a:prstGeom prst="gear9">
          <a:avLst/>
        </a:prstGeom>
        <a:solidFill>
          <a:schemeClr val="accent2">
            <a:shade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tr-TR" sz="2600" kern="1200" dirty="0" smtClean="0"/>
            <a:t>G-20</a:t>
          </a:r>
          <a:endParaRPr lang="en-US" sz="2600" kern="1200" dirty="0"/>
        </a:p>
      </dsp:txBody>
      <dsp:txXfrm>
        <a:off x="3490697" y="1243093"/>
        <a:ext cx="2667399" cy="2667399"/>
      </dsp:txXfrm>
    </dsp:sp>
    <dsp:sp modelId="{1E353638-DA6E-4BAC-B5D6-EB91A63AE420}">
      <dsp:nvSpPr>
        <dsp:cNvPr id="0" name=""/>
        <dsp:cNvSpPr/>
      </dsp:nvSpPr>
      <dsp:spPr>
        <a:xfrm>
          <a:off x="1724153" y="1243105"/>
          <a:ext cx="1939927" cy="1939927"/>
        </a:xfrm>
        <a:prstGeom prst="gear6">
          <a:avLst/>
        </a:prstGeom>
        <a:solidFill>
          <a:schemeClr val="accent2">
            <a:shade val="80000"/>
            <a:hueOff val="0"/>
            <a:satOff val="-14010"/>
            <a:lumOff val="1587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tr-TR" sz="2600" b="1" kern="1200" dirty="0" smtClean="0"/>
            <a:t>BCBS</a:t>
          </a:r>
          <a:endParaRPr lang="en-US" sz="2600" b="1" kern="1200" dirty="0"/>
        </a:p>
      </dsp:txBody>
      <dsp:txXfrm>
        <a:off x="1724153" y="1243105"/>
        <a:ext cx="1939927" cy="1939927"/>
      </dsp:txXfrm>
    </dsp:sp>
    <dsp:sp modelId="{E121DBB5-7326-4DD5-9F45-C3CDD432B14B}">
      <dsp:nvSpPr>
        <dsp:cNvPr id="0" name=""/>
        <dsp:cNvSpPr/>
      </dsp:nvSpPr>
      <dsp:spPr>
        <a:xfrm rot="20700000">
          <a:off x="2821019" y="213589"/>
          <a:ext cx="1900732" cy="1900732"/>
        </a:xfrm>
        <a:prstGeom prst="gear6">
          <a:avLst/>
        </a:prstGeom>
        <a:solidFill>
          <a:schemeClr val="accent2">
            <a:shade val="80000"/>
            <a:hueOff val="0"/>
            <a:satOff val="-28019"/>
            <a:lumOff val="31752"/>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tr-TR" sz="2600" b="1" kern="1200" dirty="0" smtClean="0"/>
            <a:t>FSB</a:t>
          </a:r>
          <a:endParaRPr lang="en-US" sz="2600" b="1" kern="1200" dirty="0"/>
        </a:p>
      </dsp:txBody>
      <dsp:txXfrm>
        <a:off x="3237906" y="630476"/>
        <a:ext cx="1066959" cy="1066959"/>
      </dsp:txXfrm>
    </dsp:sp>
    <dsp:sp modelId="{0EC7F10B-04BC-4AEE-A93C-E5FD8135E322}">
      <dsp:nvSpPr>
        <dsp:cNvPr id="0" name=""/>
        <dsp:cNvSpPr/>
      </dsp:nvSpPr>
      <dsp:spPr>
        <a:xfrm>
          <a:off x="3124093" y="1315901"/>
          <a:ext cx="3414271" cy="3414271"/>
        </a:xfrm>
        <a:prstGeom prst="circularArrow">
          <a:avLst>
            <a:gd name="adj1" fmla="val 4687"/>
            <a:gd name="adj2" fmla="val 299029"/>
            <a:gd name="adj3" fmla="val 2529870"/>
            <a:gd name="adj4" fmla="val 15832065"/>
            <a:gd name="adj5" fmla="val 5469"/>
          </a:avLst>
        </a:prstGeom>
        <a:solidFill>
          <a:schemeClr val="accent2">
            <a:shade val="9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66DD333B-452E-4E9E-BFB2-FACA310CA779}">
      <dsp:nvSpPr>
        <dsp:cNvPr id="0" name=""/>
        <dsp:cNvSpPr/>
      </dsp:nvSpPr>
      <dsp:spPr>
        <a:xfrm>
          <a:off x="1576926" y="874531"/>
          <a:ext cx="2480681" cy="2480681"/>
        </a:xfrm>
        <a:prstGeom prst="leftCircularArrow">
          <a:avLst>
            <a:gd name="adj1" fmla="val 6452"/>
            <a:gd name="adj2" fmla="val 429999"/>
            <a:gd name="adj3" fmla="val 10489124"/>
            <a:gd name="adj4" fmla="val 14837806"/>
            <a:gd name="adj5" fmla="val 7527"/>
          </a:avLst>
        </a:prstGeom>
        <a:solidFill>
          <a:schemeClr val="accent2">
            <a:shade val="90000"/>
            <a:hueOff val="0"/>
            <a:satOff val="-13825"/>
            <a:lumOff val="14833"/>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6CA8B5A6-ABC9-4FF3-8346-880AA1A29C7D}">
      <dsp:nvSpPr>
        <dsp:cNvPr id="0" name=""/>
        <dsp:cNvSpPr/>
      </dsp:nvSpPr>
      <dsp:spPr>
        <a:xfrm>
          <a:off x="2674398" y="-205555"/>
          <a:ext cx="2674674" cy="2674674"/>
        </a:xfrm>
        <a:prstGeom prst="circularArrow">
          <a:avLst>
            <a:gd name="adj1" fmla="val 5984"/>
            <a:gd name="adj2" fmla="val 394124"/>
            <a:gd name="adj3" fmla="val 13313824"/>
            <a:gd name="adj4" fmla="val 10508221"/>
            <a:gd name="adj5" fmla="val 6981"/>
          </a:avLst>
        </a:prstGeom>
        <a:solidFill>
          <a:schemeClr val="accent2">
            <a:shade val="90000"/>
            <a:hueOff val="0"/>
            <a:satOff val="-27650"/>
            <a:lumOff val="29667"/>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3539E26-B59D-4504-A90B-291B4CE407D4}">
      <dsp:nvSpPr>
        <dsp:cNvPr id="0" name=""/>
        <dsp:cNvSpPr/>
      </dsp:nvSpPr>
      <dsp:spPr>
        <a:xfrm rot="21300000">
          <a:off x="5480" y="398434"/>
          <a:ext cx="1774988" cy="203263"/>
        </a:xfrm>
        <a:prstGeom prst="mathMinus">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7894F-9F5C-48BC-8628-50E67CD3A853}">
      <dsp:nvSpPr>
        <dsp:cNvPr id="0" name=""/>
        <dsp:cNvSpPr/>
      </dsp:nvSpPr>
      <dsp:spPr>
        <a:xfrm>
          <a:off x="354574" y="50006"/>
          <a:ext cx="255264" cy="400052"/>
        </a:xfrm>
        <a:prstGeom prst="downArrow">
          <a:avLst/>
        </a:prstGeom>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641E6B-015E-4387-A705-0BF0DB87DF2A}">
      <dsp:nvSpPr>
        <dsp:cNvPr id="0" name=""/>
        <dsp:cNvSpPr/>
      </dsp:nvSpPr>
      <dsp:spPr>
        <a:xfrm>
          <a:off x="642941" y="0"/>
          <a:ext cx="1178727" cy="42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tr-TR" sz="1400" b="1" kern="1200" dirty="0" err="1" smtClean="0">
              <a:latin typeface="Arial" pitchFamily="34" charset="0"/>
              <a:cs typeface="Arial" pitchFamily="34" charset="0"/>
            </a:rPr>
            <a:t>Resolution</a:t>
          </a:r>
          <a:endParaRPr lang="tr-TR" sz="1400" b="1" kern="1200" dirty="0">
            <a:latin typeface="Arial" pitchFamily="34" charset="0"/>
            <a:cs typeface="Arial" pitchFamily="34" charset="0"/>
          </a:endParaRPr>
        </a:p>
      </dsp:txBody>
      <dsp:txXfrm>
        <a:off x="642941" y="0"/>
        <a:ext cx="1178727" cy="420055"/>
      </dsp:txXfrm>
    </dsp:sp>
    <dsp:sp modelId="{E3FA3027-5199-4C24-80E1-1538B248A544}">
      <dsp:nvSpPr>
        <dsp:cNvPr id="0" name=""/>
        <dsp:cNvSpPr/>
      </dsp:nvSpPr>
      <dsp:spPr>
        <a:xfrm>
          <a:off x="1170014" y="550072"/>
          <a:ext cx="267458" cy="400052"/>
        </a:xfrm>
        <a:prstGeom prst="upArrow">
          <a:avLst/>
        </a:prstGeom>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FE8764-373B-41E3-8025-A563CE56AB98}">
      <dsp:nvSpPr>
        <dsp:cNvPr id="0" name=""/>
        <dsp:cNvSpPr/>
      </dsp:nvSpPr>
      <dsp:spPr>
        <a:xfrm>
          <a:off x="174240" y="580076"/>
          <a:ext cx="758808" cy="42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tr-TR" sz="1400" b="1" kern="1200" dirty="0" err="1" smtClean="0">
              <a:latin typeface="Arial" pitchFamily="34" charset="0"/>
              <a:cs typeface="Arial" pitchFamily="34" charset="0"/>
            </a:rPr>
            <a:t>Cost</a:t>
          </a:r>
          <a:r>
            <a:rPr lang="tr-TR" sz="1400" b="1" kern="1200" dirty="0" smtClean="0">
              <a:latin typeface="Arial" pitchFamily="34" charset="0"/>
              <a:cs typeface="Arial" pitchFamily="34" charset="0"/>
            </a:rPr>
            <a:t> </a:t>
          </a:r>
          <a:endParaRPr lang="tr-TR" sz="1400" b="1" kern="1200" dirty="0">
            <a:latin typeface="Arial" pitchFamily="34" charset="0"/>
            <a:cs typeface="Arial" pitchFamily="34" charset="0"/>
          </a:endParaRPr>
        </a:p>
      </dsp:txBody>
      <dsp:txXfrm>
        <a:off x="174240" y="580076"/>
        <a:ext cx="758808" cy="42005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148BBE-D0DA-438D-BF75-9BF0008B9DC5}">
      <dsp:nvSpPr>
        <dsp:cNvPr id="0" name=""/>
        <dsp:cNvSpPr/>
      </dsp:nvSpPr>
      <dsp:spPr>
        <a:xfrm>
          <a:off x="1102128" y="643707"/>
          <a:ext cx="696520" cy="696520"/>
        </a:xfrm>
        <a:prstGeom prst="ellipse">
          <a:avLst/>
        </a:prstGeom>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38FAA08-022D-4B70-8FFC-4D2194D84825}">
      <dsp:nvSpPr>
        <dsp:cNvPr id="0" name=""/>
        <dsp:cNvSpPr/>
      </dsp:nvSpPr>
      <dsp:spPr>
        <a:xfrm>
          <a:off x="724364" y="76540"/>
          <a:ext cx="1452048" cy="46766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tr-TR" sz="1400" b="1" kern="1200" dirty="0" err="1" smtClean="0">
              <a:solidFill>
                <a:schemeClr val="accent4"/>
              </a:solidFill>
              <a:latin typeface="Arial" pitchFamily="34" charset="0"/>
              <a:cs typeface="Arial" pitchFamily="34" charset="0"/>
            </a:rPr>
            <a:t>Capital</a:t>
          </a:r>
          <a:endParaRPr lang="tr-TR" sz="1400" b="1" kern="1200" dirty="0">
            <a:solidFill>
              <a:schemeClr val="accent4"/>
            </a:solidFill>
            <a:latin typeface="Arial" pitchFamily="34" charset="0"/>
            <a:cs typeface="Arial" pitchFamily="34" charset="0"/>
          </a:endParaRPr>
        </a:p>
      </dsp:txBody>
      <dsp:txXfrm>
        <a:off x="724364" y="76540"/>
        <a:ext cx="1452048" cy="467663"/>
      </dsp:txXfrm>
    </dsp:sp>
    <dsp:sp modelId="{1DDA055E-BF0C-4A87-AFAD-24401E8788A7}">
      <dsp:nvSpPr>
        <dsp:cNvPr id="0" name=""/>
        <dsp:cNvSpPr/>
      </dsp:nvSpPr>
      <dsp:spPr>
        <a:xfrm>
          <a:off x="1367084" y="836146"/>
          <a:ext cx="696520" cy="696520"/>
        </a:xfrm>
        <a:prstGeom prst="ellipse">
          <a:avLst/>
        </a:prstGeom>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410A1CF-1E3F-40F4-A765-2E2C17E25747}">
      <dsp:nvSpPr>
        <dsp:cNvPr id="0" name=""/>
        <dsp:cNvSpPr/>
      </dsp:nvSpPr>
      <dsp:spPr>
        <a:xfrm>
          <a:off x="1724354" y="693458"/>
          <a:ext cx="1513768" cy="50746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tr-TR" sz="1400" b="1" kern="1200" dirty="0" err="1" smtClean="0">
              <a:solidFill>
                <a:schemeClr val="accent4"/>
              </a:solidFill>
              <a:latin typeface="Arial" pitchFamily="34" charset="0"/>
              <a:cs typeface="Arial" pitchFamily="34" charset="0"/>
            </a:rPr>
            <a:t>Liquidity</a:t>
          </a:r>
          <a:endParaRPr lang="tr-TR" sz="1400" b="1" kern="1200" dirty="0">
            <a:solidFill>
              <a:schemeClr val="accent4"/>
            </a:solidFill>
            <a:latin typeface="Arial" pitchFamily="34" charset="0"/>
            <a:cs typeface="Arial" pitchFamily="34" charset="0"/>
          </a:endParaRPr>
        </a:p>
      </dsp:txBody>
      <dsp:txXfrm>
        <a:off x="1724354" y="693458"/>
        <a:ext cx="1513768" cy="507464"/>
      </dsp:txXfrm>
    </dsp:sp>
    <dsp:sp modelId="{3912C8FF-5091-4365-ADEA-1F7FFA4F3CB5}">
      <dsp:nvSpPr>
        <dsp:cNvPr id="0" name=""/>
        <dsp:cNvSpPr/>
      </dsp:nvSpPr>
      <dsp:spPr>
        <a:xfrm>
          <a:off x="1265949" y="1147789"/>
          <a:ext cx="696520" cy="696520"/>
        </a:xfrm>
        <a:prstGeom prst="ellipse">
          <a:avLst/>
        </a:prstGeom>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C816B76-5BE3-4DDD-9156-F7E33243AADC}">
      <dsp:nvSpPr>
        <dsp:cNvPr id="0" name=""/>
        <dsp:cNvSpPr/>
      </dsp:nvSpPr>
      <dsp:spPr>
        <a:xfrm>
          <a:off x="1513602" y="1542900"/>
          <a:ext cx="1712386" cy="50746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tr-TR" sz="1400" b="1" kern="1200" dirty="0" err="1" smtClean="0">
              <a:solidFill>
                <a:schemeClr val="accent4"/>
              </a:solidFill>
              <a:latin typeface="Arial" pitchFamily="34" charset="0"/>
              <a:cs typeface="Arial" pitchFamily="34" charset="0"/>
            </a:rPr>
            <a:t>Leverage</a:t>
          </a:r>
          <a:r>
            <a:rPr lang="tr-TR" sz="1400" b="1" kern="1200" dirty="0" smtClean="0">
              <a:solidFill>
                <a:schemeClr val="accent4"/>
              </a:solidFill>
              <a:latin typeface="Arial" pitchFamily="34" charset="0"/>
              <a:cs typeface="Arial" pitchFamily="34" charset="0"/>
            </a:rPr>
            <a:t> </a:t>
          </a:r>
          <a:r>
            <a:rPr lang="tr-TR" sz="1400" b="1" kern="1200" dirty="0" err="1" smtClean="0">
              <a:solidFill>
                <a:schemeClr val="accent4"/>
              </a:solidFill>
              <a:latin typeface="Arial" pitchFamily="34" charset="0"/>
              <a:cs typeface="Arial" pitchFamily="34" charset="0"/>
            </a:rPr>
            <a:t>Ratio</a:t>
          </a:r>
          <a:endParaRPr lang="tr-TR" sz="1400" b="1" kern="1200" dirty="0">
            <a:solidFill>
              <a:schemeClr val="accent4"/>
            </a:solidFill>
            <a:latin typeface="Arial" pitchFamily="34" charset="0"/>
            <a:cs typeface="Arial" pitchFamily="34" charset="0"/>
          </a:endParaRPr>
        </a:p>
      </dsp:txBody>
      <dsp:txXfrm>
        <a:off x="1513602" y="1542900"/>
        <a:ext cx="1712386" cy="507464"/>
      </dsp:txXfrm>
    </dsp:sp>
    <dsp:sp modelId="{16718E84-54ED-4A83-9130-2599A25E3BFF}">
      <dsp:nvSpPr>
        <dsp:cNvPr id="0" name=""/>
        <dsp:cNvSpPr/>
      </dsp:nvSpPr>
      <dsp:spPr>
        <a:xfrm>
          <a:off x="938306" y="1147789"/>
          <a:ext cx="696520" cy="696520"/>
        </a:xfrm>
        <a:prstGeom prst="ellipse">
          <a:avLst/>
        </a:prstGeom>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1D527D9D-E76E-4099-B374-A52C0F3ADB82}">
      <dsp:nvSpPr>
        <dsp:cNvPr id="0" name=""/>
        <dsp:cNvSpPr/>
      </dsp:nvSpPr>
      <dsp:spPr>
        <a:xfrm>
          <a:off x="-427773" y="1647641"/>
          <a:ext cx="1917509" cy="33045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tr-TR" sz="1400" b="1" kern="1200" dirty="0" err="1" smtClean="0">
              <a:solidFill>
                <a:schemeClr val="accent4"/>
              </a:solidFill>
              <a:latin typeface="Arial" pitchFamily="34" charset="0"/>
              <a:cs typeface="Arial" pitchFamily="34" charset="0"/>
            </a:rPr>
            <a:t>Procyclicality</a:t>
          </a:r>
          <a:endParaRPr lang="tr-TR" sz="1400" b="1" kern="1200" dirty="0">
            <a:solidFill>
              <a:schemeClr val="accent4"/>
            </a:solidFill>
            <a:latin typeface="Arial" pitchFamily="34" charset="0"/>
            <a:cs typeface="Arial" pitchFamily="34" charset="0"/>
          </a:endParaRPr>
        </a:p>
      </dsp:txBody>
      <dsp:txXfrm>
        <a:off x="-427773" y="1647641"/>
        <a:ext cx="1917509" cy="330451"/>
      </dsp:txXfrm>
    </dsp:sp>
    <dsp:sp modelId="{59019B3F-57BE-4CEA-8EBF-51A20C1835AB}">
      <dsp:nvSpPr>
        <dsp:cNvPr id="0" name=""/>
        <dsp:cNvSpPr/>
      </dsp:nvSpPr>
      <dsp:spPr>
        <a:xfrm>
          <a:off x="837171" y="836146"/>
          <a:ext cx="696520" cy="696520"/>
        </a:xfrm>
        <a:prstGeom prst="ellipse">
          <a:avLst/>
        </a:prstGeom>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44880C2-7BEE-40B6-A3FC-C5F777B7A225}">
      <dsp:nvSpPr>
        <dsp:cNvPr id="0" name=""/>
        <dsp:cNvSpPr/>
      </dsp:nvSpPr>
      <dsp:spPr>
        <a:xfrm>
          <a:off x="-452041" y="600240"/>
          <a:ext cx="1743158" cy="62767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tr-TR" sz="1400" b="1" kern="1200" dirty="0" err="1" smtClean="0">
              <a:solidFill>
                <a:schemeClr val="accent4"/>
              </a:solidFill>
              <a:latin typeface="Arial" pitchFamily="34" charset="0"/>
              <a:cs typeface="Arial" pitchFamily="34" charset="0"/>
            </a:rPr>
            <a:t>Systemic</a:t>
          </a:r>
          <a:r>
            <a:rPr lang="tr-TR" sz="1400" b="1" kern="1200" dirty="0" smtClean="0">
              <a:solidFill>
                <a:schemeClr val="accent4"/>
              </a:solidFill>
              <a:latin typeface="Arial" pitchFamily="34" charset="0"/>
              <a:cs typeface="Arial" pitchFamily="34" charset="0"/>
            </a:rPr>
            <a:t> Risk </a:t>
          </a:r>
          <a:r>
            <a:rPr lang="tr-TR" sz="1400" b="1" kern="1200" dirty="0" err="1" smtClean="0">
              <a:solidFill>
                <a:schemeClr val="accent4"/>
              </a:solidFill>
              <a:latin typeface="Arial" pitchFamily="34" charset="0"/>
              <a:cs typeface="Arial" pitchFamily="34" charset="0"/>
            </a:rPr>
            <a:t>and</a:t>
          </a:r>
          <a:r>
            <a:rPr lang="tr-TR" sz="1400" b="1" kern="1200" dirty="0" smtClean="0">
              <a:solidFill>
                <a:schemeClr val="accent4"/>
              </a:solidFill>
              <a:latin typeface="Arial" pitchFamily="34" charset="0"/>
              <a:cs typeface="Arial" pitchFamily="34" charset="0"/>
            </a:rPr>
            <a:t> </a:t>
          </a:r>
          <a:r>
            <a:rPr lang="tr-TR" sz="1400" b="1" kern="1200" dirty="0" err="1" smtClean="0">
              <a:solidFill>
                <a:schemeClr val="accent4"/>
              </a:solidFill>
              <a:latin typeface="Arial" pitchFamily="34" charset="0"/>
              <a:cs typeface="Arial" pitchFamily="34" charset="0"/>
            </a:rPr>
            <a:t>Interconnectednes</a:t>
          </a:r>
          <a:endParaRPr lang="tr-TR" sz="1400" b="1" kern="1200" dirty="0">
            <a:solidFill>
              <a:schemeClr val="accent4"/>
            </a:solidFill>
            <a:latin typeface="Arial" pitchFamily="34" charset="0"/>
            <a:cs typeface="Arial" pitchFamily="34" charset="0"/>
          </a:endParaRPr>
        </a:p>
      </dsp:txBody>
      <dsp:txXfrm>
        <a:off x="-452041" y="600240"/>
        <a:ext cx="1743158" cy="627678"/>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148BBE-D0DA-438D-BF75-9BF0008B9DC5}">
      <dsp:nvSpPr>
        <dsp:cNvPr id="0" name=""/>
        <dsp:cNvSpPr/>
      </dsp:nvSpPr>
      <dsp:spPr>
        <a:xfrm>
          <a:off x="810666" y="407196"/>
          <a:ext cx="500066" cy="500066"/>
        </a:xfrm>
        <a:prstGeom prst="ellipse">
          <a:avLst/>
        </a:prstGeom>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38FAA08-022D-4B70-8FFC-4D2194D84825}">
      <dsp:nvSpPr>
        <dsp:cNvPr id="0" name=""/>
        <dsp:cNvSpPr/>
      </dsp:nvSpPr>
      <dsp:spPr>
        <a:xfrm>
          <a:off x="714379" y="0"/>
          <a:ext cx="1042496" cy="33575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tr-TR" sz="1200" b="1" kern="1200" dirty="0" err="1" smtClean="0">
              <a:solidFill>
                <a:schemeClr val="accent4"/>
              </a:solidFill>
              <a:latin typeface="Arial" pitchFamily="34" charset="0"/>
              <a:cs typeface="Arial" pitchFamily="34" charset="0"/>
            </a:rPr>
            <a:t>Capital</a:t>
          </a:r>
          <a:r>
            <a:rPr lang="tr-TR" sz="1200" b="1" kern="1200" dirty="0" smtClean="0">
              <a:solidFill>
                <a:schemeClr val="accent4"/>
              </a:solidFill>
              <a:latin typeface="Arial" pitchFamily="34" charset="0"/>
              <a:cs typeface="Arial" pitchFamily="34" charset="0"/>
            </a:rPr>
            <a:t> </a:t>
          </a:r>
          <a:r>
            <a:rPr lang="tr-TR" sz="1200" b="1" kern="1200" dirty="0" err="1" smtClean="0">
              <a:solidFill>
                <a:schemeClr val="accent4"/>
              </a:solidFill>
              <a:latin typeface="Arial" pitchFamily="34" charset="0"/>
              <a:cs typeface="Arial" pitchFamily="34" charset="0"/>
            </a:rPr>
            <a:t>Movements</a:t>
          </a:r>
          <a:endParaRPr lang="tr-TR" sz="1200" b="1" kern="1200" dirty="0">
            <a:solidFill>
              <a:schemeClr val="accent4"/>
            </a:solidFill>
            <a:latin typeface="Arial" pitchFamily="34" charset="0"/>
            <a:cs typeface="Arial" pitchFamily="34" charset="0"/>
          </a:endParaRPr>
        </a:p>
      </dsp:txBody>
      <dsp:txXfrm>
        <a:off x="714379" y="0"/>
        <a:ext cx="1042496" cy="335758"/>
      </dsp:txXfrm>
    </dsp:sp>
    <dsp:sp modelId="{1DDA055E-BF0C-4A87-AFAD-24401E8788A7}">
      <dsp:nvSpPr>
        <dsp:cNvPr id="0" name=""/>
        <dsp:cNvSpPr/>
      </dsp:nvSpPr>
      <dsp:spPr>
        <a:xfrm>
          <a:off x="1000891" y="545357"/>
          <a:ext cx="500066" cy="500066"/>
        </a:xfrm>
        <a:prstGeom prst="ellipse">
          <a:avLst/>
        </a:prstGeom>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410A1CF-1E3F-40F4-A765-2E2C17E25747}">
      <dsp:nvSpPr>
        <dsp:cNvPr id="0" name=""/>
        <dsp:cNvSpPr/>
      </dsp:nvSpPr>
      <dsp:spPr>
        <a:xfrm>
          <a:off x="1153306" y="442915"/>
          <a:ext cx="1294981" cy="36433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tr-TR" sz="1400" b="1" kern="1200" dirty="0" err="1" smtClean="0">
              <a:solidFill>
                <a:schemeClr val="accent4"/>
              </a:solidFill>
              <a:latin typeface="Arial" pitchFamily="34" charset="0"/>
              <a:cs typeface="Arial" pitchFamily="34" charset="0"/>
            </a:rPr>
            <a:t>Compensation</a:t>
          </a:r>
          <a:endParaRPr lang="tr-TR" sz="1400" b="1" kern="1200" dirty="0">
            <a:solidFill>
              <a:schemeClr val="accent4"/>
            </a:solidFill>
            <a:latin typeface="Arial" pitchFamily="34" charset="0"/>
            <a:cs typeface="Arial" pitchFamily="34" charset="0"/>
          </a:endParaRPr>
        </a:p>
      </dsp:txBody>
      <dsp:txXfrm>
        <a:off x="1153306" y="442915"/>
        <a:ext cx="1294981" cy="364333"/>
      </dsp:txXfrm>
    </dsp:sp>
    <dsp:sp modelId="{3912C8FF-5091-4365-ADEA-1F7FFA4F3CB5}">
      <dsp:nvSpPr>
        <dsp:cNvPr id="0" name=""/>
        <dsp:cNvSpPr/>
      </dsp:nvSpPr>
      <dsp:spPr>
        <a:xfrm>
          <a:off x="928281" y="769101"/>
          <a:ext cx="500066" cy="500066"/>
        </a:xfrm>
        <a:prstGeom prst="ellipse">
          <a:avLst/>
        </a:prstGeom>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C816B76-5BE3-4DDD-9156-F7E33243AADC}">
      <dsp:nvSpPr>
        <dsp:cNvPr id="0" name=""/>
        <dsp:cNvSpPr/>
      </dsp:nvSpPr>
      <dsp:spPr>
        <a:xfrm>
          <a:off x="1106083" y="1052771"/>
          <a:ext cx="1229405" cy="36433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tr-TR" sz="1400" b="1" kern="1200" dirty="0" err="1" smtClean="0">
              <a:solidFill>
                <a:schemeClr val="accent4"/>
              </a:solidFill>
              <a:latin typeface="Arial" pitchFamily="34" charset="0"/>
              <a:cs typeface="Arial" pitchFamily="34" charset="0"/>
            </a:rPr>
            <a:t>Intense</a:t>
          </a:r>
          <a:r>
            <a:rPr lang="tr-TR" sz="1400" b="1" kern="1200" dirty="0" smtClean="0">
              <a:solidFill>
                <a:schemeClr val="accent4"/>
              </a:solidFill>
              <a:latin typeface="Arial" pitchFamily="34" charset="0"/>
              <a:cs typeface="Arial" pitchFamily="34" charset="0"/>
            </a:rPr>
            <a:t> </a:t>
          </a:r>
          <a:r>
            <a:rPr lang="tr-TR" sz="1400" b="1" kern="1200" dirty="0" err="1" smtClean="0">
              <a:solidFill>
                <a:schemeClr val="accent4"/>
              </a:solidFill>
              <a:latin typeface="Arial" pitchFamily="34" charset="0"/>
              <a:cs typeface="Arial" pitchFamily="34" charset="0"/>
            </a:rPr>
            <a:t>Supervision</a:t>
          </a:r>
          <a:endParaRPr lang="tr-TR" sz="1400" b="1" kern="1200" dirty="0">
            <a:solidFill>
              <a:schemeClr val="accent4"/>
            </a:solidFill>
            <a:latin typeface="Arial" pitchFamily="34" charset="0"/>
            <a:cs typeface="Arial" pitchFamily="34" charset="0"/>
          </a:endParaRPr>
        </a:p>
      </dsp:txBody>
      <dsp:txXfrm>
        <a:off x="1106083" y="1052771"/>
        <a:ext cx="1229405" cy="364333"/>
      </dsp:txXfrm>
    </dsp:sp>
    <dsp:sp modelId="{16718E84-54ED-4A83-9130-2599A25E3BFF}">
      <dsp:nvSpPr>
        <dsp:cNvPr id="0" name=""/>
        <dsp:cNvSpPr/>
      </dsp:nvSpPr>
      <dsp:spPr>
        <a:xfrm>
          <a:off x="693050" y="769101"/>
          <a:ext cx="500066" cy="500066"/>
        </a:xfrm>
        <a:prstGeom prst="ellipse">
          <a:avLst/>
        </a:prstGeom>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1D527D9D-E76E-4099-B374-A52C0F3ADB82}">
      <dsp:nvSpPr>
        <dsp:cNvPr id="0" name=""/>
        <dsp:cNvSpPr/>
      </dsp:nvSpPr>
      <dsp:spPr>
        <a:xfrm>
          <a:off x="-287724" y="1127969"/>
          <a:ext cx="1376673" cy="23724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tr-TR" sz="1400" b="1" kern="1200" dirty="0" err="1" smtClean="0">
              <a:solidFill>
                <a:schemeClr val="accent4"/>
              </a:solidFill>
              <a:latin typeface="Arial" pitchFamily="34" charset="0"/>
              <a:cs typeface="Arial" pitchFamily="34" charset="0"/>
            </a:rPr>
            <a:t>Supervisory</a:t>
          </a:r>
          <a:r>
            <a:rPr lang="tr-TR" sz="1400" b="1" kern="1200" dirty="0" smtClean="0">
              <a:solidFill>
                <a:schemeClr val="accent4"/>
              </a:solidFill>
              <a:latin typeface="Arial" pitchFamily="34" charset="0"/>
              <a:cs typeface="Arial" pitchFamily="34" charset="0"/>
            </a:rPr>
            <a:t> </a:t>
          </a:r>
          <a:r>
            <a:rPr lang="tr-TR" sz="1400" b="1" kern="1200" dirty="0" err="1" smtClean="0">
              <a:solidFill>
                <a:schemeClr val="accent4"/>
              </a:solidFill>
              <a:latin typeface="Arial" pitchFamily="34" charset="0"/>
              <a:cs typeface="Arial" pitchFamily="34" charset="0"/>
            </a:rPr>
            <a:t>Colleges</a:t>
          </a:r>
          <a:endParaRPr lang="tr-TR" sz="1400" b="1" kern="1200" dirty="0">
            <a:solidFill>
              <a:schemeClr val="accent4"/>
            </a:solidFill>
            <a:latin typeface="Arial" pitchFamily="34" charset="0"/>
            <a:cs typeface="Arial" pitchFamily="34" charset="0"/>
          </a:endParaRPr>
        </a:p>
      </dsp:txBody>
      <dsp:txXfrm>
        <a:off x="-287724" y="1127969"/>
        <a:ext cx="1376673" cy="237246"/>
      </dsp:txXfrm>
    </dsp:sp>
    <dsp:sp modelId="{59019B3F-57BE-4CEA-8EBF-51A20C1835AB}">
      <dsp:nvSpPr>
        <dsp:cNvPr id="0" name=""/>
        <dsp:cNvSpPr/>
      </dsp:nvSpPr>
      <dsp:spPr>
        <a:xfrm>
          <a:off x="620441" y="545357"/>
          <a:ext cx="500066" cy="500066"/>
        </a:xfrm>
        <a:prstGeom prst="ellipse">
          <a:avLst/>
        </a:prstGeom>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44880C2-7BEE-40B6-A3FC-C5F777B7A225}">
      <dsp:nvSpPr>
        <dsp:cNvPr id="0" name=""/>
        <dsp:cNvSpPr/>
      </dsp:nvSpPr>
      <dsp:spPr>
        <a:xfrm>
          <a:off x="-305147" y="375989"/>
          <a:ext cx="1251498" cy="45064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tr-TR" sz="1400" b="1" kern="1200" dirty="0" err="1" smtClean="0">
              <a:solidFill>
                <a:schemeClr val="accent4"/>
              </a:solidFill>
              <a:latin typeface="Arial" pitchFamily="34" charset="0"/>
              <a:cs typeface="Arial" pitchFamily="34" charset="0"/>
            </a:rPr>
            <a:t>Group</a:t>
          </a:r>
          <a:r>
            <a:rPr lang="tr-TR" sz="1400" b="1" kern="1200" dirty="0" smtClean="0">
              <a:solidFill>
                <a:schemeClr val="accent4"/>
              </a:solidFill>
              <a:latin typeface="Arial" pitchFamily="34" charset="0"/>
              <a:cs typeface="Arial" pitchFamily="34" charset="0"/>
            </a:rPr>
            <a:t> </a:t>
          </a:r>
          <a:r>
            <a:rPr lang="tr-TR" sz="1400" b="1" kern="1200" dirty="0" err="1" smtClean="0">
              <a:solidFill>
                <a:schemeClr val="accent4"/>
              </a:solidFill>
              <a:latin typeface="Arial" pitchFamily="34" charset="0"/>
              <a:cs typeface="Arial" pitchFamily="34" charset="0"/>
            </a:rPr>
            <a:t>Structures</a:t>
          </a:r>
          <a:endParaRPr lang="tr-TR" sz="1400" b="1" kern="1200" dirty="0">
            <a:solidFill>
              <a:schemeClr val="accent4"/>
            </a:solidFill>
            <a:latin typeface="Arial" pitchFamily="34" charset="0"/>
            <a:cs typeface="Arial" pitchFamily="34" charset="0"/>
          </a:endParaRPr>
        </a:p>
      </dsp:txBody>
      <dsp:txXfrm>
        <a:off x="-305147" y="375989"/>
        <a:ext cx="1251498" cy="45064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3B612EE-6D8D-4EBC-9276-64BC2AE7A6FC}">
      <dsp:nvSpPr>
        <dsp:cNvPr id="0" name=""/>
        <dsp:cNvSpPr/>
      </dsp:nvSpPr>
      <dsp:spPr>
        <a:xfrm rot="5400000">
          <a:off x="3839395" y="-1323711"/>
          <a:ext cx="1233561" cy="4194048"/>
        </a:xfrm>
        <a:prstGeom prst="round2Same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tr-TR" sz="2200" b="1" kern="1200" dirty="0" smtClean="0"/>
            <a:t>Basel 2,5</a:t>
          </a:r>
          <a:endParaRPr lang="en-US" sz="2200" b="1" kern="1200" dirty="0"/>
        </a:p>
        <a:p>
          <a:pPr marL="228600" lvl="1" indent="-228600" algn="l" defTabSz="977900">
            <a:lnSpc>
              <a:spcPct val="90000"/>
            </a:lnSpc>
            <a:spcBef>
              <a:spcPct val="0"/>
            </a:spcBef>
            <a:spcAft>
              <a:spcPct val="15000"/>
            </a:spcAft>
            <a:buChar char="••"/>
          </a:pPr>
          <a:r>
            <a:rPr lang="tr-TR" sz="2200" b="1" kern="1200" dirty="0" smtClean="0"/>
            <a:t>Basel III</a:t>
          </a:r>
          <a:endParaRPr lang="en-US" sz="2200" b="1" kern="1200" dirty="0"/>
        </a:p>
      </dsp:txBody>
      <dsp:txXfrm rot="5400000">
        <a:off x="3839395" y="-1323711"/>
        <a:ext cx="1233561" cy="4194048"/>
      </dsp:txXfrm>
    </dsp:sp>
    <dsp:sp modelId="{7A34CB03-9F44-4849-A805-8C2A574E67CE}">
      <dsp:nvSpPr>
        <dsp:cNvPr id="0" name=""/>
        <dsp:cNvSpPr/>
      </dsp:nvSpPr>
      <dsp:spPr>
        <a:xfrm>
          <a:off x="0" y="2336"/>
          <a:ext cx="2359152" cy="1541952"/>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tr-TR" sz="2900" kern="1200" dirty="0" smtClean="0"/>
            <a:t>Basel </a:t>
          </a:r>
          <a:r>
            <a:rPr lang="tr-TR" sz="2900" kern="1200" dirty="0" err="1" smtClean="0"/>
            <a:t>Framework</a:t>
          </a:r>
          <a:endParaRPr lang="en-US" sz="2900" kern="1200" dirty="0"/>
        </a:p>
      </dsp:txBody>
      <dsp:txXfrm>
        <a:off x="0" y="2336"/>
        <a:ext cx="2359152" cy="1541952"/>
      </dsp:txXfrm>
    </dsp:sp>
    <dsp:sp modelId="{AF9DD197-9119-4175-AA63-65796ECA555E}">
      <dsp:nvSpPr>
        <dsp:cNvPr id="0" name=""/>
        <dsp:cNvSpPr/>
      </dsp:nvSpPr>
      <dsp:spPr>
        <a:xfrm rot="5400000">
          <a:off x="3839395" y="295338"/>
          <a:ext cx="1233561" cy="4194048"/>
        </a:xfrm>
        <a:prstGeom prst="round2Same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tr-TR" sz="2200" b="1" kern="1200" dirty="0" smtClean="0"/>
            <a:t>CRD II</a:t>
          </a:r>
          <a:endParaRPr lang="en-US" sz="2200" b="1" kern="1200" dirty="0"/>
        </a:p>
        <a:p>
          <a:pPr marL="228600" lvl="1" indent="-228600" algn="l" defTabSz="977900">
            <a:lnSpc>
              <a:spcPct val="90000"/>
            </a:lnSpc>
            <a:spcBef>
              <a:spcPct val="0"/>
            </a:spcBef>
            <a:spcAft>
              <a:spcPct val="15000"/>
            </a:spcAft>
            <a:buChar char="••"/>
          </a:pPr>
          <a:r>
            <a:rPr lang="tr-TR" sz="2200" b="1" kern="1200" dirty="0" smtClean="0"/>
            <a:t>CRD III</a:t>
          </a:r>
          <a:endParaRPr lang="en-US" sz="2200" b="1" kern="1200" dirty="0"/>
        </a:p>
        <a:p>
          <a:pPr marL="228600" lvl="1" indent="-228600" algn="l" defTabSz="977900">
            <a:lnSpc>
              <a:spcPct val="90000"/>
            </a:lnSpc>
            <a:spcBef>
              <a:spcPct val="0"/>
            </a:spcBef>
            <a:spcAft>
              <a:spcPct val="15000"/>
            </a:spcAft>
            <a:buChar char="••"/>
          </a:pPr>
          <a:r>
            <a:rPr lang="tr-TR" sz="2200" b="1" kern="1200" dirty="0" smtClean="0"/>
            <a:t>CRD IV</a:t>
          </a:r>
          <a:endParaRPr lang="en-US" sz="2200" b="1" kern="1200" dirty="0"/>
        </a:p>
      </dsp:txBody>
      <dsp:txXfrm rot="5400000">
        <a:off x="3839395" y="295338"/>
        <a:ext cx="1233561" cy="4194048"/>
      </dsp:txXfrm>
    </dsp:sp>
    <dsp:sp modelId="{64C4344D-394D-483A-987E-A69583EAEDFD}">
      <dsp:nvSpPr>
        <dsp:cNvPr id="0" name=""/>
        <dsp:cNvSpPr/>
      </dsp:nvSpPr>
      <dsp:spPr>
        <a:xfrm>
          <a:off x="0" y="1621386"/>
          <a:ext cx="2359152" cy="1541952"/>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tr-TR" sz="2900" kern="1200" dirty="0" smtClean="0"/>
            <a:t>EU </a:t>
          </a:r>
          <a:r>
            <a:rPr lang="tr-TR" sz="2900" kern="1200" dirty="0" err="1" smtClean="0"/>
            <a:t>Framework</a:t>
          </a:r>
          <a:endParaRPr lang="en-US" sz="2900" kern="1200" dirty="0"/>
        </a:p>
      </dsp:txBody>
      <dsp:txXfrm>
        <a:off x="0" y="1621386"/>
        <a:ext cx="2359152" cy="1541952"/>
      </dsp:txXfrm>
    </dsp:sp>
    <dsp:sp modelId="{9C947ABF-2E9B-42A3-80ED-B06ECDC01B51}">
      <dsp:nvSpPr>
        <dsp:cNvPr id="0" name=""/>
        <dsp:cNvSpPr/>
      </dsp:nvSpPr>
      <dsp:spPr>
        <a:xfrm rot="5400000">
          <a:off x="3839395" y="1914388"/>
          <a:ext cx="1233561" cy="4194048"/>
        </a:xfrm>
        <a:prstGeom prst="round2Same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tr-TR" sz="2200" b="1" kern="1200" dirty="0" err="1" smtClean="0"/>
            <a:t>Dodd</a:t>
          </a:r>
          <a:r>
            <a:rPr lang="tr-TR" sz="2200" b="1" kern="1200" dirty="0" smtClean="0"/>
            <a:t>-Frank </a:t>
          </a:r>
          <a:r>
            <a:rPr lang="tr-TR" sz="2200" b="1" kern="1200" dirty="0" err="1" smtClean="0"/>
            <a:t>Act</a:t>
          </a:r>
          <a:endParaRPr lang="en-US" sz="2200" b="1" kern="1200" dirty="0"/>
        </a:p>
      </dsp:txBody>
      <dsp:txXfrm rot="5400000">
        <a:off x="3839395" y="1914388"/>
        <a:ext cx="1233561" cy="4194048"/>
      </dsp:txXfrm>
    </dsp:sp>
    <dsp:sp modelId="{C93B7F48-9751-4F04-86B1-7A75F0A5B998}">
      <dsp:nvSpPr>
        <dsp:cNvPr id="0" name=""/>
        <dsp:cNvSpPr/>
      </dsp:nvSpPr>
      <dsp:spPr>
        <a:xfrm>
          <a:off x="0" y="3240436"/>
          <a:ext cx="2359152" cy="1541952"/>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tr-TR" sz="2900" kern="1200" dirty="0" smtClean="0"/>
            <a:t>US </a:t>
          </a:r>
          <a:r>
            <a:rPr lang="tr-TR" sz="2900" kern="1200" dirty="0" err="1" smtClean="0"/>
            <a:t>Framework</a:t>
          </a:r>
          <a:endParaRPr lang="en-US" sz="2900" kern="1200" dirty="0"/>
        </a:p>
      </dsp:txBody>
      <dsp:txXfrm>
        <a:off x="0" y="3240436"/>
        <a:ext cx="2359152" cy="1541952"/>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F579C26-FDA6-4B8F-A165-BDC13D71C595}">
      <dsp:nvSpPr>
        <dsp:cNvPr id="0" name=""/>
        <dsp:cNvSpPr/>
      </dsp:nvSpPr>
      <dsp:spPr>
        <a:xfrm>
          <a:off x="2214576" y="-71441"/>
          <a:ext cx="1977162" cy="976209"/>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noProof="0" dirty="0" smtClean="0">
              <a:latin typeface="Arial" pitchFamily="34" charset="0"/>
              <a:cs typeface="Arial" pitchFamily="34" charset="0"/>
            </a:rPr>
            <a:t>Strengthening the Capital Base</a:t>
          </a:r>
          <a:endParaRPr lang="en-US" sz="1800" b="1" kern="1200" noProof="0" dirty="0">
            <a:latin typeface="Arial" pitchFamily="34" charset="0"/>
            <a:cs typeface="Arial" pitchFamily="34" charset="0"/>
          </a:endParaRPr>
        </a:p>
      </dsp:txBody>
      <dsp:txXfrm>
        <a:off x="2214576" y="-71441"/>
        <a:ext cx="1977162" cy="976209"/>
      </dsp:txXfrm>
    </dsp:sp>
    <dsp:sp modelId="{76B1D26F-CEB3-4EE1-BEA5-82FDE6D0A8BC}">
      <dsp:nvSpPr>
        <dsp:cNvPr id="0" name=""/>
        <dsp:cNvSpPr/>
      </dsp:nvSpPr>
      <dsp:spPr>
        <a:xfrm>
          <a:off x="1890834" y="673075"/>
          <a:ext cx="3945340" cy="3945340"/>
        </a:xfrm>
        <a:custGeom>
          <a:avLst/>
          <a:gdLst/>
          <a:ahLst/>
          <a:cxnLst/>
          <a:rect l="0" t="0" r="0" b="0"/>
          <a:pathLst>
            <a:path>
              <a:moveTo>
                <a:pt x="2464536" y="62304"/>
              </a:moveTo>
              <a:arcTo wR="1972670" hR="1972670" stAng="17066308" swAng="886032"/>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08FFDEF-9C2B-4B10-8F17-E91965AB024D}">
      <dsp:nvSpPr>
        <dsp:cNvPr id="0" name=""/>
        <dsp:cNvSpPr/>
      </dsp:nvSpPr>
      <dsp:spPr>
        <a:xfrm>
          <a:off x="4478951" y="1011601"/>
          <a:ext cx="1576587" cy="1054178"/>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noProof="0" dirty="0" smtClean="0">
              <a:latin typeface="Arial" pitchFamily="34" charset="0"/>
              <a:cs typeface="Arial" pitchFamily="34" charset="0"/>
            </a:rPr>
            <a:t>Introducing the Global Liquidity Standards</a:t>
          </a:r>
        </a:p>
      </dsp:txBody>
      <dsp:txXfrm>
        <a:off x="4478951" y="1011601"/>
        <a:ext cx="1576587" cy="1054178"/>
      </dsp:txXfrm>
    </dsp:sp>
    <dsp:sp modelId="{55138744-B245-45C3-A122-1AE120C966CE}">
      <dsp:nvSpPr>
        <dsp:cNvPr id="0" name=""/>
        <dsp:cNvSpPr/>
      </dsp:nvSpPr>
      <dsp:spPr>
        <a:xfrm>
          <a:off x="1463358" y="15327"/>
          <a:ext cx="3945340" cy="3945340"/>
        </a:xfrm>
        <a:custGeom>
          <a:avLst/>
          <a:gdLst/>
          <a:ahLst/>
          <a:cxnLst/>
          <a:rect l="0" t="0" r="0" b="0"/>
          <a:pathLst>
            <a:path>
              <a:moveTo>
                <a:pt x="3935672" y="2167733"/>
              </a:moveTo>
              <a:arcTo wR="1972670" hR="1972670" stAng="340491" swAng="618548"/>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564B340-238B-44C3-8C63-ABD62C9DD039}">
      <dsp:nvSpPr>
        <dsp:cNvPr id="0" name=""/>
        <dsp:cNvSpPr/>
      </dsp:nvSpPr>
      <dsp:spPr>
        <a:xfrm>
          <a:off x="4114944" y="2643212"/>
          <a:ext cx="1981055" cy="1305395"/>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noProof="0" dirty="0" smtClean="0">
              <a:latin typeface="Arial" pitchFamily="34" charset="0"/>
              <a:cs typeface="Arial" pitchFamily="34" charset="0"/>
            </a:rPr>
            <a:t>Reducing </a:t>
          </a:r>
          <a:r>
            <a:rPr lang="en-US" sz="1800" b="1" kern="1200" noProof="0" dirty="0" err="1" smtClean="0">
              <a:latin typeface="Arial" pitchFamily="34" charset="0"/>
              <a:cs typeface="Arial" pitchFamily="34" charset="0"/>
            </a:rPr>
            <a:t>Procyclicality</a:t>
          </a:r>
          <a:r>
            <a:rPr lang="en-US" sz="1800" b="1" kern="1200" noProof="0" dirty="0" smtClean="0">
              <a:latin typeface="Arial" pitchFamily="34" charset="0"/>
              <a:cs typeface="Arial" pitchFamily="34" charset="0"/>
            </a:rPr>
            <a:t> and Promoting Countercyclical Buffers</a:t>
          </a:r>
        </a:p>
      </dsp:txBody>
      <dsp:txXfrm>
        <a:off x="4114944" y="2643212"/>
        <a:ext cx="1981055" cy="1305395"/>
      </dsp:txXfrm>
    </dsp:sp>
    <dsp:sp modelId="{6E4B23F1-0A19-484E-B02D-EFCD8965C02A}">
      <dsp:nvSpPr>
        <dsp:cNvPr id="0" name=""/>
        <dsp:cNvSpPr/>
      </dsp:nvSpPr>
      <dsp:spPr>
        <a:xfrm>
          <a:off x="1765669" y="213240"/>
          <a:ext cx="3945340" cy="3945340"/>
        </a:xfrm>
        <a:custGeom>
          <a:avLst/>
          <a:gdLst/>
          <a:ahLst/>
          <a:cxnLst/>
          <a:rect l="0" t="0" r="0" b="0"/>
          <a:pathLst>
            <a:path>
              <a:moveTo>
                <a:pt x="2759201" y="3781758"/>
              </a:moveTo>
              <a:arcTo wR="1972670" hR="1972670" stAng="3990132" swAng="575175"/>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88DD29C-FF4C-4054-8AC2-BEBD152B6E29}">
      <dsp:nvSpPr>
        <dsp:cNvPr id="0" name=""/>
        <dsp:cNvSpPr/>
      </dsp:nvSpPr>
      <dsp:spPr>
        <a:xfrm>
          <a:off x="2588063" y="3826455"/>
          <a:ext cx="1517661" cy="1044586"/>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noProof="0" dirty="0" smtClean="0">
              <a:latin typeface="Arial" pitchFamily="34" charset="0"/>
              <a:cs typeface="Arial" pitchFamily="34" charset="0"/>
            </a:rPr>
            <a:t>Introducing </a:t>
          </a:r>
          <a:r>
            <a:rPr lang="tr-TR" sz="1600" b="1" kern="1200" noProof="0" dirty="0" err="1" smtClean="0">
              <a:latin typeface="Arial" pitchFamily="34" charset="0"/>
              <a:cs typeface="Arial" pitchFamily="34" charset="0"/>
            </a:rPr>
            <a:t>the</a:t>
          </a:r>
          <a:r>
            <a:rPr lang="tr-TR" sz="1600" b="1" kern="1200" noProof="0" dirty="0" smtClean="0">
              <a:latin typeface="Arial" pitchFamily="34" charset="0"/>
              <a:cs typeface="Arial" pitchFamily="34" charset="0"/>
            </a:rPr>
            <a:t> </a:t>
          </a:r>
          <a:r>
            <a:rPr lang="tr-TR" sz="1600" b="1" kern="1200" noProof="0" dirty="0" err="1" smtClean="0">
              <a:latin typeface="Arial" pitchFamily="34" charset="0"/>
              <a:cs typeface="Arial" pitchFamily="34" charset="0"/>
            </a:rPr>
            <a:t>Leverage</a:t>
          </a:r>
          <a:r>
            <a:rPr lang="tr-TR" sz="1600" b="1" kern="1200" noProof="0" dirty="0" smtClean="0">
              <a:latin typeface="Arial" pitchFamily="34" charset="0"/>
              <a:cs typeface="Arial" pitchFamily="34" charset="0"/>
            </a:rPr>
            <a:t> </a:t>
          </a:r>
          <a:r>
            <a:rPr lang="tr-TR" sz="1600" b="1" kern="1200" noProof="0" dirty="0" err="1" smtClean="0">
              <a:latin typeface="Arial" pitchFamily="34" charset="0"/>
              <a:cs typeface="Arial" pitchFamily="34" charset="0"/>
            </a:rPr>
            <a:t>Ratio</a:t>
          </a:r>
          <a:endParaRPr lang="en-US" sz="1600" kern="1200" dirty="0"/>
        </a:p>
      </dsp:txBody>
      <dsp:txXfrm>
        <a:off x="2588063" y="3826455"/>
        <a:ext cx="1517661" cy="1044586"/>
      </dsp:txXfrm>
    </dsp:sp>
    <dsp:sp modelId="{3EFB8F43-0B1D-497C-910B-8D13D2FD8B83}">
      <dsp:nvSpPr>
        <dsp:cNvPr id="0" name=""/>
        <dsp:cNvSpPr/>
      </dsp:nvSpPr>
      <dsp:spPr>
        <a:xfrm>
          <a:off x="1218920" y="416290"/>
          <a:ext cx="3945340" cy="3945340"/>
        </a:xfrm>
        <a:custGeom>
          <a:avLst/>
          <a:gdLst/>
          <a:ahLst/>
          <a:cxnLst/>
          <a:rect l="0" t="0" r="0" b="0"/>
          <a:pathLst>
            <a:path>
              <a:moveTo>
                <a:pt x="1233033" y="3801431"/>
              </a:moveTo>
              <a:arcTo wR="1972670" hR="1972670" stAng="6721243" swAng="764224"/>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45DF855-4950-4A95-82E1-E565D342B694}">
      <dsp:nvSpPr>
        <dsp:cNvPr id="0" name=""/>
        <dsp:cNvSpPr/>
      </dsp:nvSpPr>
      <dsp:spPr>
        <a:xfrm>
          <a:off x="566560" y="2802023"/>
          <a:ext cx="1801092" cy="1120780"/>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b="1" kern="1200" noProof="0" dirty="0" err="1" smtClean="0">
              <a:latin typeface="Arial" pitchFamily="34" charset="0"/>
              <a:cs typeface="Arial" pitchFamily="34" charset="0"/>
            </a:rPr>
            <a:t>Enhancing</a:t>
          </a:r>
          <a:r>
            <a:rPr lang="tr-TR" sz="1800" b="1" kern="1200" noProof="0" dirty="0" smtClean="0">
              <a:latin typeface="Arial" pitchFamily="34" charset="0"/>
              <a:cs typeface="Arial" pitchFamily="34" charset="0"/>
            </a:rPr>
            <a:t> Risk </a:t>
          </a:r>
          <a:r>
            <a:rPr lang="tr-TR" sz="1800" b="1" kern="1200" noProof="0" dirty="0" err="1" smtClean="0">
              <a:latin typeface="Arial" pitchFamily="34" charset="0"/>
              <a:cs typeface="Arial" pitchFamily="34" charset="0"/>
            </a:rPr>
            <a:t>Coverage</a:t>
          </a:r>
          <a:endParaRPr lang="en-US" sz="1800" kern="1200" dirty="0"/>
        </a:p>
      </dsp:txBody>
      <dsp:txXfrm>
        <a:off x="566560" y="2802023"/>
        <a:ext cx="1801092" cy="1120780"/>
      </dsp:txXfrm>
    </dsp:sp>
    <dsp:sp modelId="{B5B3FA8F-C3E0-460F-A03C-71C21282991E}">
      <dsp:nvSpPr>
        <dsp:cNvPr id="0" name=""/>
        <dsp:cNvSpPr/>
      </dsp:nvSpPr>
      <dsp:spPr>
        <a:xfrm>
          <a:off x="1242934" y="670339"/>
          <a:ext cx="3945340" cy="3945340"/>
        </a:xfrm>
        <a:custGeom>
          <a:avLst/>
          <a:gdLst/>
          <a:ahLst/>
          <a:cxnLst/>
          <a:rect l="0" t="0" r="0" b="0"/>
          <a:pathLst>
            <a:path>
              <a:moveTo>
                <a:pt x="337" y="2009139"/>
              </a:moveTo>
              <a:arcTo wR="1972670" hR="1972670" stAng="10736442" swAng="645922"/>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1036D42-6914-4C1A-8986-BA3A83AB5A98}">
      <dsp:nvSpPr>
        <dsp:cNvPr id="0" name=""/>
        <dsp:cNvSpPr/>
      </dsp:nvSpPr>
      <dsp:spPr>
        <a:xfrm>
          <a:off x="207329" y="1011515"/>
          <a:ext cx="2491014" cy="1178677"/>
        </a:xfrm>
        <a:prstGeom prst="roundRect">
          <a:avLst/>
        </a:prstGeom>
        <a:solidFill>
          <a:srgbClr val="1D2A6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noProof="0" dirty="0" smtClean="0">
              <a:latin typeface="Arial" pitchFamily="34" charset="0"/>
              <a:cs typeface="Arial" pitchFamily="34" charset="0"/>
            </a:rPr>
            <a:t>Addressing Systemic Risk and </a:t>
          </a:r>
          <a:r>
            <a:rPr lang="tr-TR" sz="1800" b="1" kern="1200" noProof="0" dirty="0" smtClean="0">
              <a:latin typeface="Arial" pitchFamily="34" charset="0"/>
              <a:cs typeface="Arial" pitchFamily="34" charset="0"/>
            </a:rPr>
            <a:t>I</a:t>
          </a:r>
          <a:r>
            <a:rPr lang="en-US" sz="1800" b="1" kern="1200" noProof="0" dirty="0" err="1" smtClean="0">
              <a:latin typeface="Arial" pitchFamily="34" charset="0"/>
              <a:cs typeface="Arial" pitchFamily="34" charset="0"/>
            </a:rPr>
            <a:t>nterconnectedness</a:t>
          </a:r>
          <a:endParaRPr lang="en-US" sz="1800" b="1" kern="1200" noProof="0" dirty="0" smtClean="0">
            <a:latin typeface="Arial" pitchFamily="34" charset="0"/>
            <a:cs typeface="Arial" pitchFamily="34" charset="0"/>
          </a:endParaRPr>
        </a:p>
      </dsp:txBody>
      <dsp:txXfrm>
        <a:off x="207329" y="1011515"/>
        <a:ext cx="2491014" cy="1178677"/>
      </dsp:txXfrm>
    </dsp:sp>
    <dsp:sp modelId="{6C75C4A8-8A92-4F63-9E0C-CEB86BC99972}">
      <dsp:nvSpPr>
        <dsp:cNvPr id="0" name=""/>
        <dsp:cNvSpPr/>
      </dsp:nvSpPr>
      <dsp:spPr>
        <a:xfrm>
          <a:off x="1449139" y="255700"/>
          <a:ext cx="3945340" cy="3945340"/>
        </a:xfrm>
        <a:custGeom>
          <a:avLst/>
          <a:gdLst/>
          <a:ahLst/>
          <a:cxnLst/>
          <a:rect l="0" t="0" r="0" b="0"/>
          <a:pathLst>
            <a:path>
              <a:moveTo>
                <a:pt x="481976" y="680671"/>
              </a:moveTo>
              <a:arcTo wR="1972670" hR="1972670" stAng="13254948" swAng="511358"/>
            </a:path>
          </a:pathLst>
        </a:custGeom>
        <a:noFill/>
        <a:ln w="9525" cap="flat" cmpd="sng" algn="ctr">
          <a:solidFill>
            <a:srgbClr val="1D2A63"/>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079202" cy="512304"/>
          </a:xfrm>
          <a:prstGeom prst="rect">
            <a:avLst/>
          </a:prstGeom>
          <a:noFill/>
          <a:ln w="9525">
            <a:noFill/>
            <a:miter lim="800000"/>
            <a:headEnd/>
            <a:tailEnd/>
          </a:ln>
          <a:effectLst/>
        </p:spPr>
        <p:txBody>
          <a:bodyPr vert="horz" wrap="square" lIns="94796" tIns="47398" rIns="94796" bIns="47398" numCol="1" anchor="t" anchorCtr="0" compatLnSpc="1">
            <a:prstTxWarp prst="textNoShape">
              <a:avLst/>
            </a:prstTxWarp>
          </a:bodyPr>
          <a:lstStyle>
            <a:lvl1pPr>
              <a:defRPr sz="1200"/>
            </a:lvl1pPr>
          </a:lstStyle>
          <a:p>
            <a:pPr>
              <a:defRPr/>
            </a:pPr>
            <a:endParaRPr lang="tr-TR"/>
          </a:p>
        </p:txBody>
      </p:sp>
      <p:sp>
        <p:nvSpPr>
          <p:cNvPr id="11267" name="Rectangle 3"/>
          <p:cNvSpPr>
            <a:spLocks noGrp="1" noChangeArrowheads="1"/>
          </p:cNvSpPr>
          <p:nvPr>
            <p:ph type="dt" sz="quarter" idx="1"/>
          </p:nvPr>
        </p:nvSpPr>
        <p:spPr bwMode="auto">
          <a:xfrm>
            <a:off x="4023203" y="0"/>
            <a:ext cx="3079202" cy="512304"/>
          </a:xfrm>
          <a:prstGeom prst="rect">
            <a:avLst/>
          </a:prstGeom>
          <a:noFill/>
          <a:ln w="9525">
            <a:noFill/>
            <a:miter lim="800000"/>
            <a:headEnd/>
            <a:tailEnd/>
          </a:ln>
          <a:effectLst/>
        </p:spPr>
        <p:txBody>
          <a:bodyPr vert="horz" wrap="square" lIns="94796" tIns="47398" rIns="94796" bIns="47398" numCol="1" anchor="t" anchorCtr="0" compatLnSpc="1">
            <a:prstTxWarp prst="textNoShape">
              <a:avLst/>
            </a:prstTxWarp>
          </a:bodyPr>
          <a:lstStyle>
            <a:lvl1pPr algn="r">
              <a:defRPr sz="1200"/>
            </a:lvl1pPr>
          </a:lstStyle>
          <a:p>
            <a:pPr>
              <a:defRPr/>
            </a:pPr>
            <a:endParaRPr lang="tr-TR"/>
          </a:p>
        </p:txBody>
      </p:sp>
      <p:sp>
        <p:nvSpPr>
          <p:cNvPr id="11268" name="Rectangle 4"/>
          <p:cNvSpPr>
            <a:spLocks noGrp="1" noChangeArrowheads="1"/>
          </p:cNvSpPr>
          <p:nvPr>
            <p:ph type="ftr" sz="quarter" idx="2"/>
          </p:nvPr>
        </p:nvSpPr>
        <p:spPr bwMode="auto">
          <a:xfrm>
            <a:off x="0" y="9720673"/>
            <a:ext cx="3079202" cy="512303"/>
          </a:xfrm>
          <a:prstGeom prst="rect">
            <a:avLst/>
          </a:prstGeom>
          <a:noFill/>
          <a:ln w="9525">
            <a:noFill/>
            <a:miter lim="800000"/>
            <a:headEnd/>
            <a:tailEnd/>
          </a:ln>
          <a:effectLst/>
        </p:spPr>
        <p:txBody>
          <a:bodyPr vert="horz" wrap="square" lIns="94796" tIns="47398" rIns="94796" bIns="47398" numCol="1" anchor="b" anchorCtr="0" compatLnSpc="1">
            <a:prstTxWarp prst="textNoShape">
              <a:avLst/>
            </a:prstTxWarp>
          </a:bodyPr>
          <a:lstStyle>
            <a:lvl1pPr>
              <a:defRPr sz="1200"/>
            </a:lvl1pPr>
          </a:lstStyle>
          <a:p>
            <a:pPr>
              <a:defRPr/>
            </a:pPr>
            <a:endParaRPr lang="tr-TR"/>
          </a:p>
        </p:txBody>
      </p:sp>
      <p:sp>
        <p:nvSpPr>
          <p:cNvPr id="11269" name="Rectangle 5"/>
          <p:cNvSpPr>
            <a:spLocks noGrp="1" noChangeArrowheads="1"/>
          </p:cNvSpPr>
          <p:nvPr>
            <p:ph type="sldNum" sz="quarter" idx="3"/>
          </p:nvPr>
        </p:nvSpPr>
        <p:spPr bwMode="auto">
          <a:xfrm>
            <a:off x="4023203" y="9720673"/>
            <a:ext cx="3079202" cy="512303"/>
          </a:xfrm>
          <a:prstGeom prst="rect">
            <a:avLst/>
          </a:prstGeom>
          <a:noFill/>
          <a:ln w="9525">
            <a:noFill/>
            <a:miter lim="800000"/>
            <a:headEnd/>
            <a:tailEnd/>
          </a:ln>
          <a:effectLst/>
        </p:spPr>
        <p:txBody>
          <a:bodyPr vert="horz" wrap="square" lIns="94796" tIns="47398" rIns="94796" bIns="47398" numCol="1" anchor="b" anchorCtr="0" compatLnSpc="1">
            <a:prstTxWarp prst="textNoShape">
              <a:avLst/>
            </a:prstTxWarp>
          </a:bodyPr>
          <a:lstStyle>
            <a:lvl1pPr algn="r">
              <a:defRPr sz="1200"/>
            </a:lvl1pPr>
          </a:lstStyle>
          <a:p>
            <a:pPr>
              <a:defRPr/>
            </a:pPr>
            <a:fld id="{E182E062-9375-4423-8DED-1BDF8FB054C9}" type="slidenum">
              <a:rPr lang="tr-TR"/>
              <a:pPr>
                <a:defRPr/>
              </a:pPr>
              <a:t>‹#›</a:t>
            </a:fld>
            <a:endParaRPr lang="tr-T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9202" cy="512304"/>
          </a:xfrm>
          <a:prstGeom prst="rect">
            <a:avLst/>
          </a:prstGeom>
          <a:noFill/>
          <a:ln w="9525">
            <a:noFill/>
            <a:miter lim="800000"/>
            <a:headEnd/>
            <a:tailEnd/>
          </a:ln>
          <a:effectLst/>
        </p:spPr>
        <p:txBody>
          <a:bodyPr vert="horz" wrap="square" lIns="94796" tIns="47398" rIns="94796" bIns="47398" numCol="1" anchor="t" anchorCtr="0" compatLnSpc="1">
            <a:prstTxWarp prst="textNoShape">
              <a:avLst/>
            </a:prstTxWarp>
          </a:bodyPr>
          <a:lstStyle>
            <a:lvl1pPr>
              <a:defRPr sz="1200"/>
            </a:lvl1pPr>
          </a:lstStyle>
          <a:p>
            <a:pPr>
              <a:defRPr/>
            </a:pPr>
            <a:endParaRPr lang="tr-TR"/>
          </a:p>
        </p:txBody>
      </p:sp>
      <p:sp>
        <p:nvSpPr>
          <p:cNvPr id="4099" name="Rectangle 3"/>
          <p:cNvSpPr>
            <a:spLocks noGrp="1" noChangeArrowheads="1"/>
          </p:cNvSpPr>
          <p:nvPr>
            <p:ph type="dt" idx="1"/>
          </p:nvPr>
        </p:nvSpPr>
        <p:spPr bwMode="auto">
          <a:xfrm>
            <a:off x="4023203" y="0"/>
            <a:ext cx="3079202" cy="512304"/>
          </a:xfrm>
          <a:prstGeom prst="rect">
            <a:avLst/>
          </a:prstGeom>
          <a:noFill/>
          <a:ln w="9525">
            <a:noFill/>
            <a:miter lim="800000"/>
            <a:headEnd/>
            <a:tailEnd/>
          </a:ln>
          <a:effectLst/>
        </p:spPr>
        <p:txBody>
          <a:bodyPr vert="horz" wrap="square" lIns="94796" tIns="47398" rIns="94796" bIns="47398" numCol="1" anchor="t" anchorCtr="0" compatLnSpc="1">
            <a:prstTxWarp prst="textNoShape">
              <a:avLst/>
            </a:prstTxWarp>
          </a:bodyPr>
          <a:lstStyle>
            <a:lvl1pPr algn="r">
              <a:defRPr sz="1200"/>
            </a:lvl1pPr>
          </a:lstStyle>
          <a:p>
            <a:pPr>
              <a:defRPr/>
            </a:pPr>
            <a:endParaRPr lang="tr-TR"/>
          </a:p>
        </p:txBody>
      </p:sp>
      <p:sp>
        <p:nvSpPr>
          <p:cNvPr id="77828" name="Rectangle 4"/>
          <p:cNvSpPr>
            <a:spLocks noGrp="1" noRot="1" noChangeAspect="1" noChangeArrowheads="1" noTextEdit="1"/>
          </p:cNvSpPr>
          <p:nvPr>
            <p:ph type="sldImg" idx="2"/>
          </p:nvPr>
        </p:nvSpPr>
        <p:spPr bwMode="auto">
          <a:xfrm>
            <a:off x="993775" y="768350"/>
            <a:ext cx="5116513" cy="3836988"/>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10075" y="4861155"/>
            <a:ext cx="5683914" cy="4605821"/>
          </a:xfrm>
          <a:prstGeom prst="rect">
            <a:avLst/>
          </a:prstGeom>
          <a:noFill/>
          <a:ln w="9525">
            <a:noFill/>
            <a:miter lim="800000"/>
            <a:headEnd/>
            <a:tailEnd/>
          </a:ln>
          <a:effectLst/>
        </p:spPr>
        <p:txBody>
          <a:bodyPr vert="horz" wrap="square" lIns="94796" tIns="47398" rIns="94796" bIns="47398" numCol="1" anchor="t" anchorCtr="0" compatLnSpc="1">
            <a:prstTxWarp prst="textNoShape">
              <a:avLst/>
            </a:prstTxWarp>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p>
        </p:txBody>
      </p:sp>
      <p:sp>
        <p:nvSpPr>
          <p:cNvPr id="4102" name="Rectangle 6"/>
          <p:cNvSpPr>
            <a:spLocks noGrp="1" noChangeArrowheads="1"/>
          </p:cNvSpPr>
          <p:nvPr>
            <p:ph type="ftr" sz="quarter" idx="4"/>
          </p:nvPr>
        </p:nvSpPr>
        <p:spPr bwMode="auto">
          <a:xfrm>
            <a:off x="0" y="9720673"/>
            <a:ext cx="3079202" cy="512303"/>
          </a:xfrm>
          <a:prstGeom prst="rect">
            <a:avLst/>
          </a:prstGeom>
          <a:noFill/>
          <a:ln w="9525">
            <a:noFill/>
            <a:miter lim="800000"/>
            <a:headEnd/>
            <a:tailEnd/>
          </a:ln>
          <a:effectLst/>
        </p:spPr>
        <p:txBody>
          <a:bodyPr vert="horz" wrap="square" lIns="94796" tIns="47398" rIns="94796" bIns="47398" numCol="1" anchor="b" anchorCtr="0" compatLnSpc="1">
            <a:prstTxWarp prst="textNoShape">
              <a:avLst/>
            </a:prstTxWarp>
          </a:bodyPr>
          <a:lstStyle>
            <a:lvl1pPr>
              <a:defRPr sz="1200"/>
            </a:lvl1pPr>
          </a:lstStyle>
          <a:p>
            <a:pPr>
              <a:defRPr/>
            </a:pPr>
            <a:endParaRPr lang="tr-TR"/>
          </a:p>
        </p:txBody>
      </p:sp>
      <p:sp>
        <p:nvSpPr>
          <p:cNvPr id="4103" name="Rectangle 7"/>
          <p:cNvSpPr>
            <a:spLocks noGrp="1" noChangeArrowheads="1"/>
          </p:cNvSpPr>
          <p:nvPr>
            <p:ph type="sldNum" sz="quarter" idx="5"/>
          </p:nvPr>
        </p:nvSpPr>
        <p:spPr bwMode="auto">
          <a:xfrm>
            <a:off x="4023203" y="9720673"/>
            <a:ext cx="3079202" cy="512303"/>
          </a:xfrm>
          <a:prstGeom prst="rect">
            <a:avLst/>
          </a:prstGeom>
          <a:noFill/>
          <a:ln w="9525">
            <a:noFill/>
            <a:miter lim="800000"/>
            <a:headEnd/>
            <a:tailEnd/>
          </a:ln>
          <a:effectLst/>
        </p:spPr>
        <p:txBody>
          <a:bodyPr vert="horz" wrap="square" lIns="94796" tIns="47398" rIns="94796" bIns="47398" numCol="1" anchor="b" anchorCtr="0" compatLnSpc="1">
            <a:prstTxWarp prst="textNoShape">
              <a:avLst/>
            </a:prstTxWarp>
          </a:bodyPr>
          <a:lstStyle>
            <a:lvl1pPr algn="r">
              <a:defRPr sz="1200"/>
            </a:lvl1pPr>
          </a:lstStyle>
          <a:p>
            <a:pPr>
              <a:defRPr/>
            </a:pPr>
            <a:fld id="{FF9F3DD8-7396-49EB-B876-C68BF06A2235}" type="slidenum">
              <a:rPr lang="tr-TR"/>
              <a:pPr>
                <a:defRPr/>
              </a:pPr>
              <a:t>‹#›</a:t>
            </a:fld>
            <a:endParaRPr lang="tr-T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tr-TR"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1</a:t>
            </a:fld>
            <a:endParaRPr lang="tr-T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tr-TR"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13</a:t>
            </a:fld>
            <a:endParaRPr lang="tr-T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tr-TR"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14</a:t>
            </a:fld>
            <a:endParaRPr lang="tr-T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15</a:t>
            </a:fld>
            <a:endParaRPr lang="tr-T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16</a:t>
            </a:fld>
            <a:endParaRPr lang="tr-T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Arial" charset="0"/>
                <a:ea typeface="+mn-ea"/>
                <a:cs typeface="+mn-cs"/>
              </a:rPr>
              <a:t> </a:t>
            </a:r>
            <a:endParaRPr lang="tr-TR"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18</a:t>
            </a:fld>
            <a:endParaRPr lang="tr-T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19</a:t>
            </a:fld>
            <a:endParaRPr lang="tr-T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20</a:t>
            </a:fld>
            <a:endParaRPr lang="tr-T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21</a:t>
            </a:fld>
            <a:endParaRPr lang="tr-T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smtClean="0">
                <a:solidFill>
                  <a:schemeClr val="tx1"/>
                </a:solidFill>
                <a:latin typeface="Arial" charset="0"/>
                <a:ea typeface="+mn-ea"/>
                <a:cs typeface="+mn-cs"/>
              </a:rPr>
              <a:t>I said before Basel II </a:t>
            </a:r>
            <a:r>
              <a:rPr lang="en-GB" sz="1200" kern="1200" dirty="0" err="1" smtClean="0">
                <a:solidFill>
                  <a:schemeClr val="tx1"/>
                </a:solidFill>
                <a:latin typeface="Arial" charset="0"/>
                <a:ea typeface="+mn-ea"/>
                <a:cs typeface="+mn-cs"/>
              </a:rPr>
              <a:t>implenmentation</a:t>
            </a:r>
            <a:r>
              <a:rPr lang="en-GB" sz="1200" kern="1200" dirty="0" smtClean="0">
                <a:solidFill>
                  <a:schemeClr val="tx1"/>
                </a:solidFill>
                <a:latin typeface="Arial" charset="0"/>
                <a:ea typeface="+mn-ea"/>
                <a:cs typeface="+mn-cs"/>
              </a:rPr>
              <a:t> will be the benchmark for the Turkish banking system in the near future. While we are preparing the Basel II drafts we try to save current regulatory structure. For this reason we add Basel provisions into our regulatory framework. But like credit risk mitigation techniques regulation and risk weightings of securitization framework were the unregulated areas. They are new. </a:t>
            </a:r>
            <a:endParaRPr lang="tr-TR"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22</a:t>
            </a:fld>
            <a:endParaRPr lang="tr-T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tr-TR"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23</a:t>
            </a:fld>
            <a:endParaRPr lang="tr-T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tr-TR"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3</a:t>
            </a:fld>
            <a:endParaRPr lang="tr-T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C152EDFA-CDBD-42CC-BE26-674406273FF9}" type="slidenum">
              <a:rPr lang="tr-TR" smtClean="0"/>
              <a:pPr/>
              <a:t>24</a:t>
            </a:fld>
            <a:endParaRPr lang="tr-TR"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pPr lvl="0"/>
            <a:endParaRPr lang="tr-TR" sz="1200" kern="1200" dirty="0">
              <a:solidFill>
                <a:schemeClr val="tx1"/>
              </a:solidFill>
              <a:latin typeface="Arial" charset="0"/>
              <a:ea typeface="+mn-ea"/>
              <a:cs typeface="+mn-cs"/>
            </a:endParaRPr>
          </a:p>
        </p:txBody>
      </p:sp>
      <p:sp>
        <p:nvSpPr>
          <p:cNvPr id="78852" name="Slide Number Placeholder 3"/>
          <p:cNvSpPr>
            <a:spLocks noGrp="1"/>
          </p:cNvSpPr>
          <p:nvPr>
            <p:ph type="sldNum" sz="quarter" idx="5"/>
          </p:nvPr>
        </p:nvSpPr>
        <p:spPr>
          <a:noFill/>
        </p:spPr>
        <p:txBody>
          <a:bodyPr/>
          <a:lstStyle/>
          <a:p>
            <a:fld id="{9FFD8FD1-33ED-4F91-8193-3FDE245AF971}" type="slidenum">
              <a:rPr lang="tr-TR" smtClean="0"/>
              <a:pPr/>
              <a:t>5</a:t>
            </a:fld>
            <a:endParaRPr lang="tr-T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lvl="0"/>
            <a:endParaRPr lang="tr-TR" sz="1200" kern="1200" dirty="0">
              <a:solidFill>
                <a:schemeClr val="tx1"/>
              </a:solidFill>
              <a:latin typeface="Arial" charset="0"/>
              <a:ea typeface="+mn-ea"/>
              <a:cs typeface="+mn-cs"/>
            </a:endParaRPr>
          </a:p>
        </p:txBody>
      </p:sp>
      <p:sp>
        <p:nvSpPr>
          <p:cNvPr id="81924" name="Slide Number Placeholder 3"/>
          <p:cNvSpPr>
            <a:spLocks noGrp="1"/>
          </p:cNvSpPr>
          <p:nvPr>
            <p:ph type="sldNum" sz="quarter" idx="5"/>
          </p:nvPr>
        </p:nvSpPr>
        <p:spPr>
          <a:noFill/>
        </p:spPr>
        <p:txBody>
          <a:bodyPr/>
          <a:lstStyle/>
          <a:p>
            <a:fld id="{5A9F75AA-F21E-44A2-A887-BFD8969622DF}" type="slidenum">
              <a:rPr lang="tr-TR" smtClean="0"/>
              <a:pPr/>
              <a:t>6</a:t>
            </a:fld>
            <a:endParaRPr lang="tr-T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7</a:t>
            </a:fld>
            <a:endParaRPr lang="tr-T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8</a:t>
            </a:fld>
            <a:endParaRPr lang="tr-T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pPr lvl="0"/>
            <a:endParaRPr lang="tr-TR" sz="1200" kern="1200" dirty="0">
              <a:solidFill>
                <a:schemeClr val="tx1"/>
              </a:solidFill>
              <a:latin typeface="Arial" charset="0"/>
              <a:ea typeface="+mn-ea"/>
              <a:cs typeface="+mn-cs"/>
            </a:endParaRPr>
          </a:p>
        </p:txBody>
      </p:sp>
      <p:sp>
        <p:nvSpPr>
          <p:cNvPr id="79876" name="Slide Number Placeholder 3"/>
          <p:cNvSpPr>
            <a:spLocks noGrp="1"/>
          </p:cNvSpPr>
          <p:nvPr>
            <p:ph type="sldNum" sz="quarter" idx="5"/>
          </p:nvPr>
        </p:nvSpPr>
        <p:spPr>
          <a:noFill/>
        </p:spPr>
        <p:txBody>
          <a:bodyPr/>
          <a:lstStyle/>
          <a:p>
            <a:fld id="{9C18A9B7-F334-4A9B-B425-6CF24A1AB2A8}" type="slidenum">
              <a:rPr lang="tr-TR" smtClean="0"/>
              <a:pPr/>
              <a:t>10</a:t>
            </a:fld>
            <a:endParaRPr lang="tr-T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Arial" charset="0"/>
                <a:ea typeface="+mn-ea"/>
                <a:cs typeface="+mn-cs"/>
              </a:rPr>
              <a:t> </a:t>
            </a:r>
            <a:endParaRPr lang="tr-TR"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F9F3DD8-7396-49EB-B876-C68BF06A2235}" type="slidenum">
              <a:rPr lang="tr-TR" smtClean="0"/>
              <a:pPr>
                <a:defRPr/>
              </a:pPr>
              <a:t>11</a:t>
            </a:fld>
            <a:endParaRPr lang="tr-T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endParaRPr lang="tr-TR" dirty="0"/>
          </a:p>
        </p:txBody>
      </p:sp>
      <p:sp>
        <p:nvSpPr>
          <p:cNvPr id="81924" name="Slide Number Placeholder 3"/>
          <p:cNvSpPr>
            <a:spLocks noGrp="1"/>
          </p:cNvSpPr>
          <p:nvPr>
            <p:ph type="sldNum" sz="quarter" idx="5"/>
          </p:nvPr>
        </p:nvSpPr>
        <p:spPr>
          <a:noFill/>
        </p:spPr>
        <p:txBody>
          <a:bodyPr/>
          <a:lstStyle/>
          <a:p>
            <a:fld id="{5A9F75AA-F21E-44A2-A887-BFD8969622DF}" type="slidenum">
              <a:rPr lang="tr-TR" smtClean="0"/>
              <a:pPr/>
              <a:t>12</a:t>
            </a:fld>
            <a:endParaRPr lang="tr-TR"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ectangle 6"/>
          <p:cNvSpPr>
            <a:spLocks noChangeArrowheads="1"/>
          </p:cNvSpPr>
          <p:nvPr userDrawn="1"/>
        </p:nvSpPr>
        <p:spPr bwMode="auto">
          <a:xfrm>
            <a:off x="395288" y="6092825"/>
            <a:ext cx="287337" cy="288925"/>
          </a:xfrm>
          <a:prstGeom prst="rect">
            <a:avLst/>
          </a:prstGeom>
          <a:noFill/>
          <a:ln w="9525">
            <a:noFill/>
            <a:miter lim="800000"/>
            <a:headEnd/>
            <a:tailEnd/>
          </a:ln>
          <a:effectLst/>
        </p:spPr>
        <p:txBody>
          <a:bodyPr wrap="none" anchor="ctr"/>
          <a:lstStyle/>
          <a:p>
            <a:pPr algn="ctr">
              <a:defRPr/>
            </a:pPr>
            <a:fld id="{148D4CA0-F709-4F0D-878D-F1B102CCAE12}" type="slidenum">
              <a:rPr lang="tr-TR" sz="1200" b="1">
                <a:solidFill>
                  <a:schemeClr val="bg1"/>
                </a:solidFill>
              </a:rPr>
              <a:pPr algn="ctr">
                <a:defRPr/>
              </a:pPr>
              <a:t>‹#›</a:t>
            </a:fld>
            <a:endParaRPr lang="en-US" sz="1200" b="1">
              <a:solidFill>
                <a:schemeClr val="bg1"/>
              </a:solidFill>
            </a:endParaRPr>
          </a:p>
        </p:txBody>
      </p:sp>
      <p:sp>
        <p:nvSpPr>
          <p:cNvPr id="3" name="Rectangle 10"/>
          <p:cNvSpPr>
            <a:spLocks noChangeArrowheads="1"/>
          </p:cNvSpPr>
          <p:nvPr userDrawn="1"/>
        </p:nvSpPr>
        <p:spPr bwMode="auto">
          <a:xfrm>
            <a:off x="395288" y="6092825"/>
            <a:ext cx="287337" cy="288925"/>
          </a:xfrm>
          <a:prstGeom prst="rect">
            <a:avLst/>
          </a:prstGeom>
          <a:noFill/>
          <a:ln w="9525">
            <a:noFill/>
            <a:miter lim="800000"/>
            <a:headEnd/>
            <a:tailEnd/>
          </a:ln>
          <a:effectLst/>
        </p:spPr>
        <p:txBody>
          <a:bodyPr wrap="none" anchor="ctr"/>
          <a:lstStyle/>
          <a:p>
            <a:pPr algn="ctr">
              <a:defRPr/>
            </a:pPr>
            <a:fld id="{D14A6228-023B-496F-AF61-F1F266B0DAF2}" type="slidenum">
              <a:rPr lang="tr-TR" sz="1200" b="1">
                <a:solidFill>
                  <a:schemeClr val="bg1"/>
                </a:solidFill>
              </a:rPr>
              <a:pPr algn="ctr">
                <a:defRPr/>
              </a:pPr>
              <a:t>‹#›</a:t>
            </a:fld>
            <a:endParaRPr lang="en-US" sz="1200" b="1">
              <a:solidFill>
                <a:schemeClr val="bg1"/>
              </a:solidFill>
            </a:endParaRPr>
          </a:p>
        </p:txBody>
      </p:sp>
      <p:sp>
        <p:nvSpPr>
          <p:cNvPr id="4" name="Rectangle 12"/>
          <p:cNvSpPr>
            <a:spLocks noChangeArrowheads="1"/>
          </p:cNvSpPr>
          <p:nvPr userDrawn="1"/>
        </p:nvSpPr>
        <p:spPr bwMode="auto">
          <a:xfrm>
            <a:off x="-36513" y="0"/>
            <a:ext cx="1065213" cy="6858000"/>
          </a:xfrm>
          <a:prstGeom prst="rect">
            <a:avLst/>
          </a:prstGeom>
          <a:solidFill>
            <a:srgbClr val="1D2A63"/>
          </a:solidFill>
          <a:ln w="9525">
            <a:noFill/>
            <a:miter lim="800000"/>
            <a:headEnd/>
            <a:tailEnd/>
          </a:ln>
          <a:effectLst/>
        </p:spPr>
        <p:txBody>
          <a:bodyPr wrap="none" anchor="ctr"/>
          <a:lstStyle/>
          <a:p>
            <a:pPr>
              <a:defRPr/>
            </a:pPr>
            <a:endParaRPr lang="en-US"/>
          </a:p>
        </p:txBody>
      </p:sp>
      <p:sp>
        <p:nvSpPr>
          <p:cNvPr id="5" name="Rectangle 13"/>
          <p:cNvSpPr>
            <a:spLocks noChangeArrowheads="1"/>
          </p:cNvSpPr>
          <p:nvPr userDrawn="1"/>
        </p:nvSpPr>
        <p:spPr bwMode="auto">
          <a:xfrm>
            <a:off x="395288" y="6092825"/>
            <a:ext cx="287337" cy="288925"/>
          </a:xfrm>
          <a:prstGeom prst="rect">
            <a:avLst/>
          </a:prstGeom>
          <a:noFill/>
          <a:ln w="9525">
            <a:noFill/>
            <a:miter lim="800000"/>
            <a:headEnd/>
            <a:tailEnd/>
          </a:ln>
          <a:effectLst/>
        </p:spPr>
        <p:txBody>
          <a:bodyPr wrap="none" anchor="ctr"/>
          <a:lstStyle/>
          <a:p>
            <a:pPr algn="ctr">
              <a:defRPr/>
            </a:pPr>
            <a:fld id="{C19ADA24-6034-449E-B548-373B8633FBDE}" type="slidenum">
              <a:rPr lang="tr-TR" sz="1200" b="1">
                <a:solidFill>
                  <a:schemeClr val="bg1"/>
                </a:solidFill>
              </a:rPr>
              <a:pPr algn="ctr">
                <a:defRPr/>
              </a:pPr>
              <a:t>‹#›</a:t>
            </a:fld>
            <a:endParaRPr lang="en-US" sz="1200" b="1">
              <a:solidFill>
                <a:schemeClr val="bg1"/>
              </a:solidFill>
            </a:endParaRPr>
          </a:p>
        </p:txBody>
      </p:sp>
      <p:sp>
        <p:nvSpPr>
          <p:cNvPr id="6" name="Line 14"/>
          <p:cNvSpPr>
            <a:spLocks noChangeShapeType="1"/>
          </p:cNvSpPr>
          <p:nvPr userDrawn="1"/>
        </p:nvSpPr>
        <p:spPr bwMode="auto">
          <a:xfrm>
            <a:off x="1403350" y="2565400"/>
            <a:ext cx="7740650" cy="0"/>
          </a:xfrm>
          <a:prstGeom prst="line">
            <a:avLst/>
          </a:prstGeom>
          <a:noFill/>
          <a:ln w="19050">
            <a:solidFill>
              <a:schemeClr val="accent2"/>
            </a:solidFill>
            <a:round/>
            <a:headEnd/>
            <a:tailEnd/>
          </a:ln>
          <a:effectLst/>
        </p:spPr>
        <p:txBody>
          <a:bodyPr/>
          <a:lstStyle/>
          <a:p>
            <a:pPr>
              <a:defRPr/>
            </a:pPr>
            <a:endParaRPr lang="en-US"/>
          </a:p>
        </p:txBody>
      </p:sp>
      <p:sp>
        <p:nvSpPr>
          <p:cNvPr id="7" name="Rectangle 15"/>
          <p:cNvSpPr>
            <a:spLocks noChangeArrowheads="1"/>
          </p:cNvSpPr>
          <p:nvPr userDrawn="1"/>
        </p:nvSpPr>
        <p:spPr bwMode="auto">
          <a:xfrm>
            <a:off x="1330325" y="2205038"/>
            <a:ext cx="6337300" cy="360362"/>
          </a:xfrm>
          <a:prstGeom prst="rect">
            <a:avLst/>
          </a:prstGeom>
          <a:noFill/>
          <a:ln w="9525">
            <a:noFill/>
            <a:miter lim="800000"/>
            <a:headEnd/>
            <a:tailEnd/>
          </a:ln>
          <a:effectLst/>
        </p:spPr>
        <p:txBody>
          <a:bodyPr wrap="none" anchor="ctr"/>
          <a:lstStyle/>
          <a:p>
            <a:pPr>
              <a:defRPr/>
            </a:pPr>
            <a:r>
              <a:rPr lang="tr-TR" b="1"/>
              <a:t>Risk Management Department </a:t>
            </a:r>
          </a:p>
        </p:txBody>
      </p:sp>
      <p:sp>
        <p:nvSpPr>
          <p:cNvPr id="8" name="Line 16"/>
          <p:cNvSpPr>
            <a:spLocks noChangeShapeType="1"/>
          </p:cNvSpPr>
          <p:nvPr userDrawn="1"/>
        </p:nvSpPr>
        <p:spPr bwMode="auto">
          <a:xfrm>
            <a:off x="1404938" y="3284538"/>
            <a:ext cx="7740650" cy="0"/>
          </a:xfrm>
          <a:prstGeom prst="line">
            <a:avLst/>
          </a:prstGeom>
          <a:noFill/>
          <a:ln w="19050">
            <a:solidFill>
              <a:schemeClr val="accent2"/>
            </a:solidFill>
            <a:round/>
            <a:headEnd/>
            <a:tailEnd/>
          </a:ln>
          <a:effectLst/>
        </p:spPr>
        <p:txBody>
          <a:bodyPr/>
          <a:lstStyle/>
          <a:p>
            <a:pPr>
              <a:defRPr/>
            </a:pPr>
            <a:endParaRPr lang="en-US"/>
          </a:p>
        </p:txBody>
      </p:sp>
      <p:sp>
        <p:nvSpPr>
          <p:cNvPr id="9" name="Rectangle 17"/>
          <p:cNvSpPr>
            <a:spLocks noChangeArrowheads="1"/>
          </p:cNvSpPr>
          <p:nvPr userDrawn="1"/>
        </p:nvSpPr>
        <p:spPr bwMode="auto">
          <a:xfrm>
            <a:off x="1331913" y="2924175"/>
            <a:ext cx="6337300" cy="360363"/>
          </a:xfrm>
          <a:prstGeom prst="rect">
            <a:avLst/>
          </a:prstGeom>
          <a:noFill/>
          <a:ln w="9525">
            <a:noFill/>
            <a:miter lim="800000"/>
            <a:headEnd/>
            <a:tailEnd/>
          </a:ln>
          <a:effectLst/>
        </p:spPr>
        <p:txBody>
          <a:bodyPr wrap="none" anchor="ctr"/>
          <a:lstStyle/>
          <a:p>
            <a:pPr>
              <a:defRPr/>
            </a:pPr>
            <a:r>
              <a:rPr lang="tr-TR" sz="1600"/>
              <a:t>Ankara, October 2</a:t>
            </a:r>
            <a:r>
              <a:rPr lang="tr-TR" sz="1600" baseline="30000"/>
              <a:t>nd</a:t>
            </a:r>
            <a:r>
              <a:rPr lang="tr-TR" sz="1600"/>
              <a:t> and 5</a:t>
            </a:r>
            <a:r>
              <a:rPr lang="tr-TR" sz="1600" baseline="30000"/>
              <a:t>th</a:t>
            </a:r>
            <a:r>
              <a:rPr lang="tr-TR" sz="1600"/>
              <a:t> 2009</a:t>
            </a:r>
            <a:r>
              <a:rPr lang="tr-TR" b="1" baseline="30000"/>
              <a:t> </a:t>
            </a:r>
          </a:p>
        </p:txBody>
      </p:sp>
      <p:sp>
        <p:nvSpPr>
          <p:cNvPr id="10" name="Line 18"/>
          <p:cNvSpPr>
            <a:spLocks noChangeShapeType="1"/>
          </p:cNvSpPr>
          <p:nvPr userDrawn="1"/>
        </p:nvSpPr>
        <p:spPr bwMode="auto">
          <a:xfrm>
            <a:off x="1404938" y="6094413"/>
            <a:ext cx="7740650" cy="0"/>
          </a:xfrm>
          <a:prstGeom prst="line">
            <a:avLst/>
          </a:prstGeom>
          <a:noFill/>
          <a:ln w="19050">
            <a:solidFill>
              <a:schemeClr val="accent2"/>
            </a:solidFill>
            <a:round/>
            <a:headEnd/>
            <a:tailEnd/>
          </a:ln>
          <a:effectLst/>
        </p:spPr>
        <p:txBody>
          <a:bodyPr/>
          <a:lstStyle/>
          <a:p>
            <a:pPr>
              <a:defRPr/>
            </a:pPr>
            <a:endParaRPr lang="en-US"/>
          </a:p>
        </p:txBody>
      </p:sp>
      <p:sp>
        <p:nvSpPr>
          <p:cNvPr id="11" name="Rectangle 19"/>
          <p:cNvSpPr>
            <a:spLocks noChangeArrowheads="1"/>
          </p:cNvSpPr>
          <p:nvPr userDrawn="1"/>
        </p:nvSpPr>
        <p:spPr bwMode="auto">
          <a:xfrm>
            <a:off x="1331913" y="5373688"/>
            <a:ext cx="5903912" cy="576262"/>
          </a:xfrm>
          <a:prstGeom prst="rect">
            <a:avLst/>
          </a:prstGeom>
          <a:noFill/>
          <a:ln w="9525">
            <a:noFill/>
            <a:miter lim="800000"/>
            <a:headEnd/>
            <a:tailEnd/>
          </a:ln>
          <a:effectLst/>
        </p:spPr>
        <p:txBody>
          <a:bodyPr wrap="none" anchor="ctr"/>
          <a:lstStyle/>
          <a:p>
            <a:pPr>
              <a:defRPr/>
            </a:pPr>
            <a:r>
              <a:rPr lang="tr-TR" sz="1600" b="1"/>
              <a:t>Introduction to Basel</a:t>
            </a:r>
          </a:p>
          <a:p>
            <a:pPr>
              <a:defRPr/>
            </a:pPr>
            <a:r>
              <a:rPr lang="tr-TR" sz="1600" b="1"/>
              <a:t>Habip Mazmancı</a:t>
            </a:r>
          </a:p>
        </p:txBody>
      </p:sp>
      <p:sp>
        <p:nvSpPr>
          <p:cNvPr id="12" name="Rectangle 20"/>
          <p:cNvSpPr>
            <a:spLocks noChangeArrowheads="1"/>
          </p:cNvSpPr>
          <p:nvPr userDrawn="1"/>
        </p:nvSpPr>
        <p:spPr bwMode="auto">
          <a:xfrm>
            <a:off x="1331913" y="6164263"/>
            <a:ext cx="5903912" cy="288925"/>
          </a:xfrm>
          <a:prstGeom prst="rect">
            <a:avLst/>
          </a:prstGeom>
          <a:noFill/>
          <a:ln w="9525">
            <a:noFill/>
            <a:miter lim="800000"/>
            <a:headEnd/>
            <a:tailEnd/>
          </a:ln>
          <a:effectLst/>
        </p:spPr>
        <p:txBody>
          <a:bodyPr wrap="none" anchor="ctr"/>
          <a:lstStyle/>
          <a:p>
            <a:pPr>
              <a:defRPr/>
            </a:pPr>
            <a:r>
              <a:rPr lang="tr-TR" sz="1100" b="1"/>
              <a:t>Ankara, October 2th 2009</a:t>
            </a:r>
          </a:p>
        </p:txBody>
      </p:sp>
      <p:pic>
        <p:nvPicPr>
          <p:cNvPr id="13" name="Picture 21" descr="bddklogo-100x100"/>
          <p:cNvPicPr>
            <a:picLocks noChangeAspect="1" noChangeArrowheads="1"/>
          </p:cNvPicPr>
          <p:nvPr userDrawn="1"/>
        </p:nvPicPr>
        <p:blipFill>
          <a:blip r:embed="rId2" cstate="print"/>
          <a:srcRect/>
          <a:stretch>
            <a:fillRect/>
          </a:stretch>
        </p:blipFill>
        <p:spPr bwMode="auto">
          <a:xfrm>
            <a:off x="611188" y="692150"/>
            <a:ext cx="719137" cy="719138"/>
          </a:xfrm>
          <a:prstGeom prst="rect">
            <a:avLst/>
          </a:prstGeom>
          <a:noFill/>
          <a:ln w="9525">
            <a:noFill/>
            <a:miter lim="800000"/>
            <a:headEnd/>
            <a:tailEnd/>
          </a:ln>
        </p:spPr>
      </p:pic>
      <p:sp>
        <p:nvSpPr>
          <p:cNvPr id="14" name="Rectangle 22"/>
          <p:cNvSpPr>
            <a:spLocks noChangeArrowheads="1"/>
          </p:cNvSpPr>
          <p:nvPr userDrawn="1"/>
        </p:nvSpPr>
        <p:spPr bwMode="auto">
          <a:xfrm>
            <a:off x="1474788" y="908050"/>
            <a:ext cx="6337300" cy="360363"/>
          </a:xfrm>
          <a:prstGeom prst="rect">
            <a:avLst/>
          </a:prstGeom>
          <a:noFill/>
          <a:ln w="9525">
            <a:noFill/>
            <a:miter lim="800000"/>
            <a:headEnd/>
            <a:tailEnd/>
          </a:ln>
          <a:effectLst/>
        </p:spPr>
        <p:txBody>
          <a:bodyPr wrap="none" anchor="ctr"/>
          <a:lstStyle/>
          <a:p>
            <a:pPr algn="ctr">
              <a:defRPr/>
            </a:pPr>
            <a:r>
              <a:rPr lang="tr-TR" sz="2000" b="1"/>
              <a:t>BANKACILIK DÜZENLEME VE DENETLEME KURUMU</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B93A7FF-1D5D-4033-82FC-01393C9A8D14}" type="datetime10">
              <a:rPr lang="tr-TR"/>
              <a:pPr>
                <a:defRPr/>
              </a:pPr>
              <a:t>16:54</a:t>
            </a:fld>
            <a:endParaRPr lang="tr-TR"/>
          </a:p>
        </p:txBody>
      </p:sp>
      <p:sp>
        <p:nvSpPr>
          <p:cNvPr id="5" name="Rectangle 5"/>
          <p:cNvSpPr>
            <a:spLocks noGrp="1" noChangeArrowheads="1"/>
          </p:cNvSpPr>
          <p:nvPr>
            <p:ph type="ftr" sz="quarter" idx="11"/>
          </p:nvPr>
        </p:nvSpPr>
        <p:spPr>
          <a:ln/>
        </p:spPr>
        <p:txBody>
          <a:bodyPr/>
          <a:lstStyle>
            <a:lvl1pPr>
              <a:defRPr/>
            </a:lvl1pPr>
          </a:lstStyle>
          <a:p>
            <a:pPr>
              <a:defRPr/>
            </a:pPr>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65938" y="274638"/>
            <a:ext cx="1820862"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3350" y="274638"/>
            <a:ext cx="5310188"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FE01E81-CA25-49DC-8BF1-8BCB58B910F4}" type="datetime10">
              <a:rPr lang="tr-TR"/>
              <a:pPr>
                <a:defRPr/>
              </a:pPr>
              <a:t>16:54</a:t>
            </a:fld>
            <a:endParaRPr lang="tr-TR"/>
          </a:p>
        </p:txBody>
      </p:sp>
      <p:sp>
        <p:nvSpPr>
          <p:cNvPr id="5" name="Rectangle 5"/>
          <p:cNvSpPr>
            <a:spLocks noGrp="1" noChangeArrowheads="1"/>
          </p:cNvSpPr>
          <p:nvPr>
            <p:ph type="ftr" sz="quarter" idx="11"/>
          </p:nvPr>
        </p:nvSpPr>
        <p:spPr>
          <a:ln/>
        </p:spPr>
        <p:txBody>
          <a:bodyPr/>
          <a:lstStyle>
            <a:lvl1pPr>
              <a:defRPr/>
            </a:lvl1pPr>
          </a:lstStyle>
          <a:p>
            <a:pPr>
              <a:defRPr/>
            </a:pPr>
            <a:endParaRPr lang="tr-T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03350" y="274638"/>
            <a:ext cx="7283450" cy="7778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403350" y="1341438"/>
            <a:ext cx="3565525" cy="4784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21275" y="1341438"/>
            <a:ext cx="3565525" cy="4784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FAC180CC-F979-4B2B-A0A9-5D52DF54C21A}" type="datetime10">
              <a:rPr lang="tr-TR"/>
              <a:pPr>
                <a:defRPr/>
              </a:pPr>
              <a:t>16:54</a:t>
            </a:fld>
            <a:endParaRPr lang="tr-TR"/>
          </a:p>
        </p:txBody>
      </p:sp>
      <p:sp>
        <p:nvSpPr>
          <p:cNvPr id="6" name="Rectangle 5"/>
          <p:cNvSpPr>
            <a:spLocks noGrp="1" noChangeArrowheads="1"/>
          </p:cNvSpPr>
          <p:nvPr>
            <p:ph type="ftr" sz="quarter" idx="11"/>
          </p:nvPr>
        </p:nvSpPr>
        <p:spPr>
          <a:ln/>
        </p:spPr>
        <p:txBody>
          <a:bodyPr/>
          <a:lstStyle>
            <a:lvl1pPr>
              <a:defRPr/>
            </a:lvl1pPr>
          </a:lstStyle>
          <a:p>
            <a:pPr>
              <a:defRPr/>
            </a:pPr>
            <a:endParaRPr lang="tr-T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03350" y="274638"/>
            <a:ext cx="7283450" cy="7778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403350" y="1341438"/>
            <a:ext cx="3565525" cy="4784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121275" y="1341438"/>
            <a:ext cx="3565525" cy="2316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121275" y="3810000"/>
            <a:ext cx="3565525" cy="2316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fld id="{D2266DEF-6D59-4B42-92E6-DDE0D8DFF346}" type="datetime10">
              <a:rPr lang="tr-TR"/>
              <a:pPr>
                <a:defRPr/>
              </a:pPr>
              <a:t>16:54</a:t>
            </a:fld>
            <a:endParaRPr lang="tr-TR"/>
          </a:p>
        </p:txBody>
      </p:sp>
      <p:sp>
        <p:nvSpPr>
          <p:cNvPr id="7" name="Rectangle 5"/>
          <p:cNvSpPr>
            <a:spLocks noGrp="1" noChangeArrowheads="1"/>
          </p:cNvSpPr>
          <p:nvPr>
            <p:ph type="ftr" sz="quarter" idx="11"/>
          </p:nvPr>
        </p:nvSpPr>
        <p:spPr>
          <a:ln/>
        </p:spPr>
        <p:txBody>
          <a:bodyPr/>
          <a:lstStyle>
            <a:lvl1pPr>
              <a:defRPr/>
            </a:lvl1pPr>
          </a:lstStyle>
          <a:p>
            <a:pPr>
              <a:defRPr/>
            </a:pPr>
            <a:endParaRPr lang="tr-T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03350" y="274638"/>
            <a:ext cx="7283450" cy="7778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403350" y="1341438"/>
            <a:ext cx="7283450" cy="4784725"/>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fld id="{4206A646-F63D-4360-834E-74E113664449}" type="datetime10">
              <a:rPr lang="tr-TR"/>
              <a:pPr>
                <a:defRPr/>
              </a:pPr>
              <a:t>16:54</a:t>
            </a:fld>
            <a:endParaRPr lang="tr-TR"/>
          </a:p>
        </p:txBody>
      </p:sp>
      <p:sp>
        <p:nvSpPr>
          <p:cNvPr id="5" name="Rectangle 5"/>
          <p:cNvSpPr>
            <a:spLocks noGrp="1" noChangeArrowheads="1"/>
          </p:cNvSpPr>
          <p:nvPr>
            <p:ph type="ftr" sz="quarter" idx="11"/>
          </p:nvPr>
        </p:nvSpPr>
        <p:spPr>
          <a:ln/>
        </p:spPr>
        <p:txBody>
          <a:bodyPr/>
          <a:lstStyle>
            <a:lvl1pPr>
              <a:defRPr/>
            </a:lvl1pPr>
          </a:lstStyle>
          <a:p>
            <a:pPr>
              <a:defRPr/>
            </a:pPr>
            <a:endParaRPr lang="tr-T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2E3F14-1C3E-4A19-9B74-B307E10AF80A}" type="datetimeFigureOut">
              <a:rPr lang="tr-TR" smtClean="0"/>
              <a:pPr/>
              <a:t>04.05.2012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40EB1C-9D74-42C4-8CE3-11365378AFE4}"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2E3F14-1C3E-4A19-9B74-B307E10AF80A}" type="datetimeFigureOut">
              <a:rPr lang="tr-TR" smtClean="0"/>
              <a:pPr/>
              <a:t>04.05.2012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40EB1C-9D74-42C4-8CE3-11365378AFE4}"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2E3F14-1C3E-4A19-9B74-B307E10AF80A}" type="datetimeFigureOut">
              <a:rPr lang="tr-TR" smtClean="0"/>
              <a:pPr/>
              <a:t>04.05.2012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40EB1C-9D74-42C4-8CE3-11365378AFE4}"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2E3F14-1C3E-4A19-9B74-B307E10AF80A}" type="datetimeFigureOut">
              <a:rPr lang="tr-TR" smtClean="0"/>
              <a:pPr/>
              <a:t>04.05.2012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40EB1C-9D74-42C4-8CE3-11365378AFE4}"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2E3F14-1C3E-4A19-9B74-B307E10AF80A}" type="datetimeFigureOut">
              <a:rPr lang="tr-TR" smtClean="0"/>
              <a:pPr/>
              <a:t>04.05.2012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40EB1C-9D74-42C4-8CE3-11365378AFE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00166" y="214290"/>
            <a:ext cx="7283450" cy="777875"/>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403DA066-9C86-40AF-9521-2BA29BC4DE38}" type="datetime10">
              <a:rPr lang="tr-TR"/>
              <a:pPr>
                <a:defRPr/>
              </a:pPr>
              <a:t>16:54</a:t>
            </a:fld>
            <a:endParaRPr lang="tr-TR"/>
          </a:p>
        </p:txBody>
      </p:sp>
      <p:sp>
        <p:nvSpPr>
          <p:cNvPr id="5" name="Rectangle 5"/>
          <p:cNvSpPr>
            <a:spLocks noGrp="1" noChangeArrowheads="1"/>
          </p:cNvSpPr>
          <p:nvPr>
            <p:ph type="ftr" sz="quarter" idx="11"/>
          </p:nvPr>
        </p:nvSpPr>
        <p:spPr>
          <a:ln/>
        </p:spPr>
        <p:txBody>
          <a:bodyPr/>
          <a:lstStyle>
            <a:lvl1pPr>
              <a:defRPr/>
            </a:lvl1pPr>
          </a:lstStyle>
          <a:p>
            <a:pPr>
              <a:defRPr/>
            </a:pPr>
            <a:endParaRPr lang="tr-T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2E3F14-1C3E-4A19-9B74-B307E10AF80A}" type="datetimeFigureOut">
              <a:rPr lang="tr-TR" smtClean="0"/>
              <a:pPr/>
              <a:t>04.05.2012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40EB1C-9D74-42C4-8CE3-11365378AFE4}"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2E3F14-1C3E-4A19-9B74-B307E10AF80A}" type="datetimeFigureOut">
              <a:rPr lang="tr-TR" smtClean="0"/>
              <a:pPr/>
              <a:t>04.05.2012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40EB1C-9D74-42C4-8CE3-11365378AFE4}"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2E3F14-1C3E-4A19-9B74-B307E10AF80A}" type="datetimeFigureOut">
              <a:rPr lang="tr-TR" smtClean="0"/>
              <a:pPr/>
              <a:t>04.05.2012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40EB1C-9D74-42C4-8CE3-11365378AFE4}"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2E3F14-1C3E-4A19-9B74-B307E10AF80A}" type="datetimeFigureOut">
              <a:rPr lang="tr-TR" smtClean="0"/>
              <a:pPr/>
              <a:t>04.05.2012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40EB1C-9D74-42C4-8CE3-11365378AFE4}"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2E3F14-1C3E-4A19-9B74-B307E10AF80A}" type="datetimeFigureOut">
              <a:rPr lang="tr-TR" smtClean="0"/>
              <a:pPr/>
              <a:t>04.05.2012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40EB1C-9D74-42C4-8CE3-11365378AFE4}"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2E3F14-1C3E-4A19-9B74-B307E10AF80A}" type="datetimeFigureOut">
              <a:rPr lang="tr-TR" smtClean="0"/>
              <a:pPr/>
              <a:t>04.05.2012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40EB1C-9D74-42C4-8CE3-11365378AFE4}"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2E3F14-1C3E-4A19-9B74-B307E10AF80A}" type="datetimeFigureOut">
              <a:rPr lang="tr-TR" smtClean="0"/>
              <a:pPr/>
              <a:t>04.05.2012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40EB1C-9D74-42C4-8CE3-11365378AFE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25D6D606-EB32-4D4F-A134-DDD23E8CF4BB}" type="datetime10">
              <a:rPr lang="tr-TR"/>
              <a:pPr>
                <a:defRPr/>
              </a:pPr>
              <a:t>16:54</a:t>
            </a:fld>
            <a:endParaRPr lang="tr-TR"/>
          </a:p>
        </p:txBody>
      </p:sp>
      <p:sp>
        <p:nvSpPr>
          <p:cNvPr id="5" name="Rectangle 5"/>
          <p:cNvSpPr>
            <a:spLocks noGrp="1" noChangeArrowheads="1"/>
          </p:cNvSpPr>
          <p:nvPr>
            <p:ph type="ftr" sz="quarter" idx="11"/>
          </p:nvPr>
        </p:nvSpPr>
        <p:spPr>
          <a:ln/>
        </p:spPr>
        <p:txBody>
          <a:bodyPr/>
          <a:lstStyle>
            <a:lvl1pPr>
              <a:defRPr/>
            </a:lvl1pPr>
          </a:lstStyle>
          <a:p>
            <a:pPr>
              <a:defRPr/>
            </a:pPr>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03350" y="1341438"/>
            <a:ext cx="3565525"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21275" y="1341438"/>
            <a:ext cx="3565525"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048533BC-BE5C-47F4-ACBD-C8D98AE9E2FF}" type="datetime10">
              <a:rPr lang="tr-TR"/>
              <a:pPr>
                <a:defRPr/>
              </a:pPr>
              <a:t>16:54</a:t>
            </a:fld>
            <a:endParaRPr lang="tr-TR"/>
          </a:p>
        </p:txBody>
      </p:sp>
      <p:sp>
        <p:nvSpPr>
          <p:cNvPr id="6" name="Rectangle 5"/>
          <p:cNvSpPr>
            <a:spLocks noGrp="1" noChangeArrowheads="1"/>
          </p:cNvSpPr>
          <p:nvPr>
            <p:ph type="ftr" sz="quarter" idx="11"/>
          </p:nvPr>
        </p:nvSpPr>
        <p:spPr>
          <a:ln/>
        </p:spPr>
        <p:txBody>
          <a:bodyPr/>
          <a:lstStyle>
            <a:lvl1pPr>
              <a:defRPr/>
            </a:lvl1pPr>
          </a:lstStyle>
          <a:p>
            <a:pPr>
              <a:defRPr/>
            </a:pPr>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E3A5DD39-D546-488B-92F3-890763656B04}" type="datetime10">
              <a:rPr lang="tr-TR"/>
              <a:pPr>
                <a:defRPr/>
              </a:pPr>
              <a:t>16:54</a:t>
            </a:fld>
            <a:endParaRPr lang="tr-TR"/>
          </a:p>
        </p:txBody>
      </p:sp>
      <p:sp>
        <p:nvSpPr>
          <p:cNvPr id="8" name="Rectangle 5"/>
          <p:cNvSpPr>
            <a:spLocks noGrp="1" noChangeArrowheads="1"/>
          </p:cNvSpPr>
          <p:nvPr>
            <p:ph type="ftr" sz="quarter" idx="11"/>
          </p:nvPr>
        </p:nvSpPr>
        <p:spPr>
          <a:ln/>
        </p:spPr>
        <p:txBody>
          <a:bodyPr/>
          <a:lstStyle>
            <a:lvl1pPr>
              <a:defRPr/>
            </a:lvl1pPr>
          </a:lstStyle>
          <a:p>
            <a:pPr>
              <a:defRPr/>
            </a:pPr>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B9B57FCD-4EC0-43F8-85E6-16DE34E5AF11}" type="datetime10">
              <a:rPr lang="tr-TR"/>
              <a:pPr>
                <a:defRPr/>
              </a:pPr>
              <a:t>16:54</a:t>
            </a:fld>
            <a:endParaRPr lang="tr-TR"/>
          </a:p>
        </p:txBody>
      </p:sp>
      <p:sp>
        <p:nvSpPr>
          <p:cNvPr id="4" name="Rectangle 5"/>
          <p:cNvSpPr>
            <a:spLocks noGrp="1" noChangeArrowheads="1"/>
          </p:cNvSpPr>
          <p:nvPr>
            <p:ph type="ftr" sz="quarter" idx="11"/>
          </p:nvPr>
        </p:nvSpPr>
        <p:spPr>
          <a:ln/>
        </p:spPr>
        <p:txBody>
          <a:bodyPr/>
          <a:lstStyle>
            <a:lvl1pPr>
              <a:defRPr/>
            </a:lvl1pPr>
          </a:lstStyle>
          <a:p>
            <a:pPr>
              <a:defRPr/>
            </a:pPr>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6F389B0-47FC-47F6-9145-9752D906B8D3}" type="datetime10">
              <a:rPr lang="tr-TR"/>
              <a:pPr>
                <a:defRPr/>
              </a:pPr>
              <a:t>16:54</a:t>
            </a:fld>
            <a:endParaRPr lang="tr-TR"/>
          </a:p>
        </p:txBody>
      </p:sp>
      <p:sp>
        <p:nvSpPr>
          <p:cNvPr id="3" name="Rectangle 5"/>
          <p:cNvSpPr>
            <a:spLocks noGrp="1" noChangeArrowheads="1"/>
          </p:cNvSpPr>
          <p:nvPr>
            <p:ph type="ftr" sz="quarter" idx="11"/>
          </p:nvPr>
        </p:nvSpPr>
        <p:spPr>
          <a:ln/>
        </p:spPr>
        <p:txBody>
          <a:bodyPr/>
          <a:lstStyle>
            <a:lvl1pPr>
              <a:defRPr/>
            </a:lvl1pPr>
          </a:lstStyle>
          <a:p>
            <a:pPr>
              <a:defRPr/>
            </a:pPr>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DC976DAA-7C2E-4EB2-96EC-CFECFB2B6C38}" type="datetime10">
              <a:rPr lang="tr-TR"/>
              <a:pPr>
                <a:defRPr/>
              </a:pPr>
              <a:t>16:54</a:t>
            </a:fld>
            <a:endParaRPr lang="tr-TR"/>
          </a:p>
        </p:txBody>
      </p:sp>
      <p:sp>
        <p:nvSpPr>
          <p:cNvPr id="6" name="Rectangle 5"/>
          <p:cNvSpPr>
            <a:spLocks noGrp="1" noChangeArrowheads="1"/>
          </p:cNvSpPr>
          <p:nvPr>
            <p:ph type="ftr" sz="quarter" idx="11"/>
          </p:nvPr>
        </p:nvSpPr>
        <p:spPr>
          <a:ln/>
        </p:spPr>
        <p:txBody>
          <a:bodyPr/>
          <a:lstStyle>
            <a:lvl1pPr>
              <a:defRPr/>
            </a:lvl1pPr>
          </a:lstStyle>
          <a:p>
            <a:pPr>
              <a:defRPr/>
            </a:pPr>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8BFCB7A-AC05-462E-94BE-D1362090AC6A}" type="datetime10">
              <a:rPr lang="tr-TR"/>
              <a:pPr>
                <a:defRPr/>
              </a:pPr>
              <a:t>16:54</a:t>
            </a:fld>
            <a:endParaRPr lang="tr-TR"/>
          </a:p>
        </p:txBody>
      </p:sp>
      <p:sp>
        <p:nvSpPr>
          <p:cNvPr id="6" name="Rectangle 5"/>
          <p:cNvSpPr>
            <a:spLocks noGrp="1" noChangeArrowheads="1"/>
          </p:cNvSpPr>
          <p:nvPr>
            <p:ph type="ftr" sz="quarter" idx="11"/>
          </p:nvPr>
        </p:nvSpPr>
        <p:spPr>
          <a:ln/>
        </p:spPr>
        <p:txBody>
          <a:bodyPr/>
          <a:lstStyle>
            <a:lvl1pPr>
              <a:defRPr/>
            </a:lvl1pPr>
          </a:lstStyle>
          <a:p>
            <a:pPr>
              <a:defRPr/>
            </a:pPr>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403350" y="274638"/>
            <a:ext cx="7283450" cy="777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tr-TR" smtClean="0"/>
              <a:t>Asıl başlık stili için tıklatın</a:t>
            </a:r>
          </a:p>
        </p:txBody>
      </p:sp>
      <p:sp>
        <p:nvSpPr>
          <p:cNvPr id="2051" name="Rectangle 3"/>
          <p:cNvSpPr>
            <a:spLocks noGrp="1" noChangeArrowheads="1"/>
          </p:cNvSpPr>
          <p:nvPr>
            <p:ph type="body" idx="1"/>
          </p:nvPr>
        </p:nvSpPr>
        <p:spPr bwMode="auto">
          <a:xfrm>
            <a:off x="1403350" y="1341438"/>
            <a:ext cx="6553200" cy="4784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p>
        </p:txBody>
      </p:sp>
      <p:sp>
        <p:nvSpPr>
          <p:cNvPr id="49156" name="Rectangle 4"/>
          <p:cNvSpPr>
            <a:spLocks noGrp="1" noChangeArrowheads="1"/>
          </p:cNvSpPr>
          <p:nvPr>
            <p:ph type="dt" sz="half" idx="2"/>
          </p:nvPr>
        </p:nvSpPr>
        <p:spPr bwMode="auto">
          <a:xfrm>
            <a:off x="6443663"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7C585372-5BB5-4007-9D17-4F57D2C6A307}" type="datetime10">
              <a:rPr lang="tr-TR"/>
              <a:pPr>
                <a:defRPr/>
              </a:pPr>
              <a:t>16:54</a:t>
            </a:fld>
            <a:endParaRPr lang="tr-TR"/>
          </a:p>
        </p:txBody>
      </p:sp>
      <p:sp>
        <p:nvSpPr>
          <p:cNvPr id="4915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tr-TR"/>
          </a:p>
        </p:txBody>
      </p:sp>
      <p:sp>
        <p:nvSpPr>
          <p:cNvPr id="49161" name="Rectangle 9"/>
          <p:cNvSpPr>
            <a:spLocks noChangeArrowheads="1"/>
          </p:cNvSpPr>
          <p:nvPr userDrawn="1"/>
        </p:nvSpPr>
        <p:spPr bwMode="auto">
          <a:xfrm>
            <a:off x="395288" y="6092825"/>
            <a:ext cx="287337" cy="288925"/>
          </a:xfrm>
          <a:prstGeom prst="rect">
            <a:avLst/>
          </a:prstGeom>
          <a:noFill/>
          <a:ln w="9525">
            <a:noFill/>
            <a:miter lim="800000"/>
            <a:headEnd/>
            <a:tailEnd/>
          </a:ln>
          <a:effectLst/>
        </p:spPr>
        <p:txBody>
          <a:bodyPr wrap="none" anchor="ctr"/>
          <a:lstStyle/>
          <a:p>
            <a:pPr algn="ctr">
              <a:defRPr/>
            </a:pPr>
            <a:fld id="{0BBA12E4-1D75-4616-97C0-69376FBF7DD3}" type="slidenum">
              <a:rPr lang="tr-TR" sz="1200" b="1">
                <a:solidFill>
                  <a:schemeClr val="bg1"/>
                </a:solidFill>
              </a:rPr>
              <a:pPr algn="ctr">
                <a:defRPr/>
              </a:pPr>
              <a:t>‹#›</a:t>
            </a:fld>
            <a:endParaRPr lang="en-US" sz="1200" b="1">
              <a:solidFill>
                <a:schemeClr val="bg1"/>
              </a:solidFill>
            </a:endParaRPr>
          </a:p>
        </p:txBody>
      </p:sp>
      <p:sp>
        <p:nvSpPr>
          <p:cNvPr id="49165" name="Rectangle 13"/>
          <p:cNvSpPr>
            <a:spLocks noChangeArrowheads="1"/>
          </p:cNvSpPr>
          <p:nvPr userDrawn="1"/>
        </p:nvSpPr>
        <p:spPr bwMode="auto">
          <a:xfrm>
            <a:off x="-36513" y="0"/>
            <a:ext cx="1065213" cy="6858000"/>
          </a:xfrm>
          <a:prstGeom prst="rect">
            <a:avLst/>
          </a:prstGeom>
          <a:solidFill>
            <a:srgbClr val="1D2A63"/>
          </a:solidFill>
          <a:ln w="9525">
            <a:noFill/>
            <a:miter lim="800000"/>
            <a:headEnd/>
            <a:tailEnd/>
          </a:ln>
          <a:effectLst/>
        </p:spPr>
        <p:txBody>
          <a:bodyPr wrap="none" anchor="ctr"/>
          <a:lstStyle/>
          <a:p>
            <a:pPr>
              <a:defRPr/>
            </a:pPr>
            <a:endParaRPr lang="en-US"/>
          </a:p>
        </p:txBody>
      </p:sp>
      <p:sp>
        <p:nvSpPr>
          <p:cNvPr id="49166" name="Rectangle 14"/>
          <p:cNvSpPr>
            <a:spLocks noChangeArrowheads="1"/>
          </p:cNvSpPr>
          <p:nvPr userDrawn="1"/>
        </p:nvSpPr>
        <p:spPr bwMode="auto">
          <a:xfrm rot="16200000">
            <a:off x="-1584175" y="3184139"/>
            <a:ext cx="4204997" cy="276999"/>
          </a:xfrm>
          <a:prstGeom prst="rect">
            <a:avLst/>
          </a:prstGeom>
          <a:solidFill>
            <a:srgbClr val="1D2A63"/>
          </a:solidFill>
          <a:ln w="9525">
            <a:noFill/>
            <a:miter lim="800000"/>
            <a:headEnd/>
            <a:tailEnd/>
          </a:ln>
          <a:effectLst/>
        </p:spPr>
        <p:txBody>
          <a:bodyPr wrap="none" anchor="ctr">
            <a:spAutoFit/>
          </a:bodyPr>
          <a:lstStyle/>
          <a:p>
            <a:pPr algn="ctr">
              <a:defRPr/>
            </a:pPr>
            <a:r>
              <a:rPr lang="tr-TR" sz="1200" dirty="0" smtClean="0">
                <a:solidFill>
                  <a:schemeClr val="bg1"/>
                </a:solidFill>
                <a:latin typeface="Book Antiqua" pitchFamily="18" charset="0"/>
              </a:rPr>
              <a:t>BANKING REGULATION AND SUPERVISION AGENCY</a:t>
            </a:r>
            <a:endParaRPr lang="tr-TR" sz="1200" dirty="0">
              <a:solidFill>
                <a:schemeClr val="bg1"/>
              </a:solidFill>
              <a:latin typeface="Book Antiqua" pitchFamily="18" charset="0"/>
            </a:endParaRPr>
          </a:p>
        </p:txBody>
      </p:sp>
      <p:sp>
        <p:nvSpPr>
          <p:cNvPr id="49167" name="Rectangle 15"/>
          <p:cNvSpPr>
            <a:spLocks noChangeArrowheads="1"/>
          </p:cNvSpPr>
          <p:nvPr userDrawn="1"/>
        </p:nvSpPr>
        <p:spPr bwMode="auto">
          <a:xfrm>
            <a:off x="395288" y="6092825"/>
            <a:ext cx="287337" cy="288925"/>
          </a:xfrm>
          <a:prstGeom prst="rect">
            <a:avLst/>
          </a:prstGeom>
          <a:noFill/>
          <a:ln w="9525">
            <a:noFill/>
            <a:miter lim="800000"/>
            <a:headEnd/>
            <a:tailEnd/>
          </a:ln>
          <a:effectLst/>
        </p:spPr>
        <p:txBody>
          <a:bodyPr wrap="none" anchor="ctr"/>
          <a:lstStyle/>
          <a:p>
            <a:pPr algn="ctr">
              <a:defRPr/>
            </a:pPr>
            <a:fld id="{37290A30-CD4A-4DED-95F8-232F73A3B2C0}" type="slidenum">
              <a:rPr lang="tr-TR" sz="1200" b="1">
                <a:solidFill>
                  <a:schemeClr val="bg1"/>
                </a:solidFill>
                <a:latin typeface="Book Antiqua" pitchFamily="18" charset="0"/>
              </a:rPr>
              <a:pPr algn="ctr">
                <a:defRPr/>
              </a:pPr>
              <a:t>‹#›</a:t>
            </a:fld>
            <a:endParaRPr lang="en-US" sz="1200" b="1" dirty="0">
              <a:solidFill>
                <a:schemeClr val="bg1"/>
              </a:solidFill>
              <a:latin typeface="Book Antiqua" pitchFamily="18" charset="0"/>
            </a:endParaRPr>
          </a:p>
        </p:txBody>
      </p:sp>
      <p:pic>
        <p:nvPicPr>
          <p:cNvPr id="12" name="Picture 2"/>
          <p:cNvPicPr>
            <a:picLocks noChangeAspect="1" noChangeArrowheads="1"/>
          </p:cNvPicPr>
          <p:nvPr userDrawn="1"/>
        </p:nvPicPr>
        <p:blipFill>
          <a:blip r:embed="rId16" cstate="print"/>
          <a:srcRect/>
          <a:stretch>
            <a:fillRect/>
          </a:stretch>
        </p:blipFill>
        <p:spPr bwMode="auto">
          <a:xfrm>
            <a:off x="142844" y="214290"/>
            <a:ext cx="714380" cy="626579"/>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72"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Lst>
  <p:txStyles>
    <p:titleStyle>
      <a:lvl1pPr algn="l" rtl="0" eaLnBrk="0" fontAlgn="base" hangingPunct="0">
        <a:spcBef>
          <a:spcPct val="0"/>
        </a:spcBef>
        <a:spcAft>
          <a:spcPct val="0"/>
        </a:spcAft>
        <a:defRPr sz="2000" b="1">
          <a:solidFill>
            <a:srgbClr val="00006C"/>
          </a:solidFill>
          <a:latin typeface="+mj-lt"/>
          <a:ea typeface="+mj-ea"/>
          <a:cs typeface="+mj-cs"/>
        </a:defRPr>
      </a:lvl1pPr>
      <a:lvl2pPr algn="l" rtl="0" eaLnBrk="0" fontAlgn="base" hangingPunct="0">
        <a:spcBef>
          <a:spcPct val="0"/>
        </a:spcBef>
        <a:spcAft>
          <a:spcPct val="0"/>
        </a:spcAft>
        <a:defRPr sz="2000" b="1">
          <a:solidFill>
            <a:srgbClr val="00006C"/>
          </a:solidFill>
          <a:latin typeface="Book Antiqua" pitchFamily="18" charset="0"/>
        </a:defRPr>
      </a:lvl2pPr>
      <a:lvl3pPr algn="l" rtl="0" eaLnBrk="0" fontAlgn="base" hangingPunct="0">
        <a:spcBef>
          <a:spcPct val="0"/>
        </a:spcBef>
        <a:spcAft>
          <a:spcPct val="0"/>
        </a:spcAft>
        <a:defRPr sz="2000" b="1">
          <a:solidFill>
            <a:srgbClr val="00006C"/>
          </a:solidFill>
          <a:latin typeface="Book Antiqua" pitchFamily="18" charset="0"/>
        </a:defRPr>
      </a:lvl3pPr>
      <a:lvl4pPr algn="l" rtl="0" eaLnBrk="0" fontAlgn="base" hangingPunct="0">
        <a:spcBef>
          <a:spcPct val="0"/>
        </a:spcBef>
        <a:spcAft>
          <a:spcPct val="0"/>
        </a:spcAft>
        <a:defRPr sz="2000" b="1">
          <a:solidFill>
            <a:srgbClr val="00006C"/>
          </a:solidFill>
          <a:latin typeface="Book Antiqua" pitchFamily="18" charset="0"/>
        </a:defRPr>
      </a:lvl4pPr>
      <a:lvl5pPr algn="l" rtl="0" eaLnBrk="0" fontAlgn="base" hangingPunct="0">
        <a:spcBef>
          <a:spcPct val="0"/>
        </a:spcBef>
        <a:spcAft>
          <a:spcPct val="0"/>
        </a:spcAft>
        <a:defRPr sz="2000" b="1">
          <a:solidFill>
            <a:srgbClr val="00006C"/>
          </a:solidFill>
          <a:latin typeface="Book Antiqua" pitchFamily="18" charset="0"/>
        </a:defRPr>
      </a:lvl5pPr>
      <a:lvl6pPr marL="457200" algn="l" rtl="0" fontAlgn="base">
        <a:spcBef>
          <a:spcPct val="0"/>
        </a:spcBef>
        <a:spcAft>
          <a:spcPct val="0"/>
        </a:spcAft>
        <a:defRPr sz="2000" b="1">
          <a:solidFill>
            <a:srgbClr val="00006C"/>
          </a:solidFill>
          <a:latin typeface="Book Antiqua" pitchFamily="18" charset="0"/>
        </a:defRPr>
      </a:lvl6pPr>
      <a:lvl7pPr marL="914400" algn="l" rtl="0" fontAlgn="base">
        <a:spcBef>
          <a:spcPct val="0"/>
        </a:spcBef>
        <a:spcAft>
          <a:spcPct val="0"/>
        </a:spcAft>
        <a:defRPr sz="2000" b="1">
          <a:solidFill>
            <a:srgbClr val="00006C"/>
          </a:solidFill>
          <a:latin typeface="Book Antiqua" pitchFamily="18" charset="0"/>
        </a:defRPr>
      </a:lvl7pPr>
      <a:lvl8pPr marL="1371600" algn="l" rtl="0" fontAlgn="base">
        <a:spcBef>
          <a:spcPct val="0"/>
        </a:spcBef>
        <a:spcAft>
          <a:spcPct val="0"/>
        </a:spcAft>
        <a:defRPr sz="2000" b="1">
          <a:solidFill>
            <a:srgbClr val="00006C"/>
          </a:solidFill>
          <a:latin typeface="Book Antiqua" pitchFamily="18" charset="0"/>
        </a:defRPr>
      </a:lvl8pPr>
      <a:lvl9pPr marL="1828800" algn="l" rtl="0" fontAlgn="base">
        <a:spcBef>
          <a:spcPct val="0"/>
        </a:spcBef>
        <a:spcAft>
          <a:spcPct val="0"/>
        </a:spcAft>
        <a:defRPr sz="2000" b="1">
          <a:solidFill>
            <a:srgbClr val="00006C"/>
          </a:solidFill>
          <a:latin typeface="Book Antiqua" pitchFamily="18" charset="0"/>
        </a:defRPr>
      </a:lvl9pPr>
    </p:titleStyle>
    <p:bodyStyle>
      <a:lvl1pPr marL="342900" indent="-342900" algn="l" rtl="0" eaLnBrk="0" fontAlgn="base" hangingPunct="0">
        <a:spcBef>
          <a:spcPct val="20000"/>
        </a:spcBef>
        <a:spcAft>
          <a:spcPct val="0"/>
        </a:spcAft>
        <a:buClr>
          <a:srgbClr val="993300"/>
        </a:buClr>
        <a:buSzPct val="125000"/>
        <a:buFont typeface="Arial" charset="0"/>
        <a:buChar char="⌂"/>
        <a:defRPr sz="1600">
          <a:solidFill>
            <a:schemeClr val="tx1"/>
          </a:solidFill>
          <a:latin typeface="+mn-lt"/>
          <a:ea typeface="+mn-ea"/>
          <a:cs typeface="+mn-cs"/>
        </a:defRPr>
      </a:lvl1pPr>
      <a:lvl2pPr marL="742950" indent="-285750" algn="l" rtl="0" eaLnBrk="0" fontAlgn="base" hangingPunct="0">
        <a:spcBef>
          <a:spcPct val="20000"/>
        </a:spcBef>
        <a:spcAft>
          <a:spcPct val="0"/>
        </a:spcAft>
        <a:buClr>
          <a:srgbClr val="993300"/>
        </a:buClr>
        <a:buSzPct val="125000"/>
        <a:buFont typeface="Wingdings" pitchFamily="2" charset="2"/>
        <a:buChar char="§"/>
        <a:defRPr sz="1500">
          <a:solidFill>
            <a:schemeClr val="tx1"/>
          </a:solidFill>
          <a:latin typeface="+mn-lt"/>
        </a:defRPr>
      </a:lvl2pPr>
      <a:lvl3pPr marL="1143000" indent="-228600" algn="l" rtl="0" eaLnBrk="0" fontAlgn="base" hangingPunct="0">
        <a:spcBef>
          <a:spcPct val="20000"/>
        </a:spcBef>
        <a:spcAft>
          <a:spcPct val="0"/>
        </a:spcAft>
        <a:buClr>
          <a:srgbClr val="993300"/>
        </a:buClr>
        <a:buSzPct val="125000"/>
        <a:buFont typeface="Wingdings" pitchFamily="2" charset="2"/>
        <a:buChar char="Ø"/>
        <a:defRPr sz="1400">
          <a:solidFill>
            <a:schemeClr val="tx1"/>
          </a:solidFill>
          <a:latin typeface="+mn-lt"/>
        </a:defRPr>
      </a:lvl3pPr>
      <a:lvl4pPr marL="1600200" indent="-228600" algn="l" rtl="0" eaLnBrk="0" fontAlgn="base" hangingPunct="0">
        <a:spcBef>
          <a:spcPct val="20000"/>
        </a:spcBef>
        <a:spcAft>
          <a:spcPct val="0"/>
        </a:spcAft>
        <a:buClr>
          <a:srgbClr val="993300"/>
        </a:buClr>
        <a:buSzPct val="125000"/>
        <a:buChar char="–"/>
        <a:defRPr sz="1300">
          <a:solidFill>
            <a:schemeClr val="tx1"/>
          </a:solidFill>
          <a:latin typeface="+mn-lt"/>
        </a:defRPr>
      </a:lvl4pPr>
      <a:lvl5pPr marL="2057400" indent="-228600" algn="l" rtl="0" eaLnBrk="0" fontAlgn="base" hangingPunct="0">
        <a:spcBef>
          <a:spcPct val="20000"/>
        </a:spcBef>
        <a:spcAft>
          <a:spcPct val="0"/>
        </a:spcAft>
        <a:buClr>
          <a:srgbClr val="993300"/>
        </a:buClr>
        <a:buSzPct val="125000"/>
        <a:buChar char="»"/>
        <a:defRPr sz="1200">
          <a:solidFill>
            <a:schemeClr val="tx1"/>
          </a:solidFill>
          <a:latin typeface="+mn-lt"/>
        </a:defRPr>
      </a:lvl5pPr>
      <a:lvl6pPr marL="2514600" indent="-228600" algn="l" rtl="0" fontAlgn="base">
        <a:spcBef>
          <a:spcPct val="20000"/>
        </a:spcBef>
        <a:spcAft>
          <a:spcPct val="0"/>
        </a:spcAft>
        <a:buClr>
          <a:srgbClr val="993300"/>
        </a:buClr>
        <a:buSzPct val="125000"/>
        <a:buChar char="»"/>
        <a:defRPr sz="1200">
          <a:solidFill>
            <a:schemeClr val="tx1"/>
          </a:solidFill>
          <a:latin typeface="+mn-lt"/>
        </a:defRPr>
      </a:lvl6pPr>
      <a:lvl7pPr marL="2971800" indent="-228600" algn="l" rtl="0" fontAlgn="base">
        <a:spcBef>
          <a:spcPct val="20000"/>
        </a:spcBef>
        <a:spcAft>
          <a:spcPct val="0"/>
        </a:spcAft>
        <a:buClr>
          <a:srgbClr val="993300"/>
        </a:buClr>
        <a:buSzPct val="125000"/>
        <a:buChar char="»"/>
        <a:defRPr sz="1200">
          <a:solidFill>
            <a:schemeClr val="tx1"/>
          </a:solidFill>
          <a:latin typeface="+mn-lt"/>
        </a:defRPr>
      </a:lvl7pPr>
      <a:lvl8pPr marL="3429000" indent="-228600" algn="l" rtl="0" fontAlgn="base">
        <a:spcBef>
          <a:spcPct val="20000"/>
        </a:spcBef>
        <a:spcAft>
          <a:spcPct val="0"/>
        </a:spcAft>
        <a:buClr>
          <a:srgbClr val="993300"/>
        </a:buClr>
        <a:buSzPct val="125000"/>
        <a:buChar char="»"/>
        <a:defRPr sz="1200">
          <a:solidFill>
            <a:schemeClr val="tx1"/>
          </a:solidFill>
          <a:latin typeface="+mn-lt"/>
        </a:defRPr>
      </a:lvl8pPr>
      <a:lvl9pPr marL="3886200" indent="-228600" algn="l" rtl="0" fontAlgn="base">
        <a:spcBef>
          <a:spcPct val="20000"/>
        </a:spcBef>
        <a:spcAft>
          <a:spcPct val="0"/>
        </a:spcAft>
        <a:buClr>
          <a:srgbClr val="993300"/>
        </a:buClr>
        <a:buSzPct val="125000"/>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2E3F14-1C3E-4A19-9B74-B307E10AF80A}" type="datetimeFigureOut">
              <a:rPr lang="tr-TR" smtClean="0"/>
              <a:pPr/>
              <a:t>04.05.2012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40EB1C-9D74-42C4-8CE3-11365378AFE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5.xml"/><Relationship Id="rId13" Type="http://schemas.openxmlformats.org/officeDocument/2006/relationships/diagramData" Target="../diagrams/data6.xml"/><Relationship Id="rId18" Type="http://schemas.openxmlformats.org/officeDocument/2006/relationships/diagramData" Target="../diagrams/data7.xml"/><Relationship Id="rId3" Type="http://schemas.openxmlformats.org/officeDocument/2006/relationships/diagramData" Target="../diagrams/data4.xml"/><Relationship Id="rId21" Type="http://schemas.openxmlformats.org/officeDocument/2006/relationships/diagramColors" Target="../diagrams/colors7.xml"/><Relationship Id="rId7" Type="http://schemas.microsoft.com/office/2007/relationships/diagramDrawing" Target="../diagrams/drawing4.xml"/><Relationship Id="rId12" Type="http://schemas.microsoft.com/office/2007/relationships/diagramDrawing" Target="../diagrams/drawing5.xml"/><Relationship Id="rId17" Type="http://schemas.microsoft.com/office/2007/relationships/diagramDrawing" Target="../diagrams/drawing6.xml"/><Relationship Id="rId2" Type="http://schemas.openxmlformats.org/officeDocument/2006/relationships/notesSlide" Target="../notesSlides/notesSlide7.xml"/><Relationship Id="rId16" Type="http://schemas.openxmlformats.org/officeDocument/2006/relationships/diagramColors" Target="../diagrams/colors6.xml"/><Relationship Id="rId20" Type="http://schemas.openxmlformats.org/officeDocument/2006/relationships/diagramQuickStyle" Target="../diagrams/quickStyle7.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5" Type="http://schemas.openxmlformats.org/officeDocument/2006/relationships/diagramQuickStyle" Target="../diagrams/quickStyle6.xml"/><Relationship Id="rId10" Type="http://schemas.openxmlformats.org/officeDocument/2006/relationships/diagramQuickStyle" Target="../diagrams/quickStyle5.xml"/><Relationship Id="rId19" Type="http://schemas.openxmlformats.org/officeDocument/2006/relationships/diagramLayout" Target="../diagrams/layout7.xml"/><Relationship Id="rId4" Type="http://schemas.openxmlformats.org/officeDocument/2006/relationships/diagramLayout" Target="../diagrams/layout4.xml"/><Relationship Id="rId9" Type="http://schemas.openxmlformats.org/officeDocument/2006/relationships/diagramLayout" Target="../diagrams/layout5.xml"/><Relationship Id="rId14" Type="http://schemas.openxmlformats.org/officeDocument/2006/relationships/diagramLayout" Target="../diagrams/layout6.xml"/><Relationship Id="rId22" Type="http://schemas.microsoft.com/office/2007/relationships/diagramDrawing" Target="../diagrams/drawing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10" Type="http://schemas.openxmlformats.org/officeDocument/2006/relationships/image" Target="../media/image6.png"/><Relationship Id="rId4" Type="http://schemas.openxmlformats.org/officeDocument/2006/relationships/diagramLayout" Target="../diagrams/layout13.xml"/><Relationship Id="rId9" Type="http://schemas.openxmlformats.org/officeDocument/2006/relationships/image" Target="../media/image5.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4414" y="714356"/>
            <a:ext cx="7643866" cy="5724644"/>
          </a:xfrm>
          <a:prstGeom prst="rect">
            <a:avLst/>
          </a:prstGeom>
          <a:noFill/>
        </p:spPr>
        <p:txBody>
          <a:bodyPr wrap="square" rtlCol="0">
            <a:spAutoFit/>
          </a:bodyPr>
          <a:lstStyle/>
          <a:p>
            <a:pPr algn="ctr">
              <a:defRPr/>
            </a:pPr>
            <a:r>
              <a:rPr lang="en-US" sz="4000" b="1" dirty="0" smtClean="0">
                <a:cs typeface="Arial" charset="0"/>
              </a:rPr>
              <a:t>Latest</a:t>
            </a:r>
            <a:r>
              <a:rPr lang="tr-TR" sz="4000" b="1" dirty="0" smtClean="0">
                <a:cs typeface="Arial" charset="0"/>
              </a:rPr>
              <a:t> </a:t>
            </a:r>
            <a:r>
              <a:rPr lang="en-US" sz="4000" b="1" dirty="0" smtClean="0">
                <a:cs typeface="Arial" charset="0"/>
              </a:rPr>
              <a:t>Developments in the Regulatory Framework </a:t>
            </a:r>
          </a:p>
          <a:p>
            <a:pPr algn="ctr">
              <a:defRPr/>
            </a:pPr>
            <a:r>
              <a:rPr lang="tr-TR" sz="3600" b="1" dirty="0" smtClean="0">
                <a:effectLst>
                  <a:outerShdw blurRad="38100" dist="38100" dir="2700000" algn="tl">
                    <a:srgbClr val="C0C0C0"/>
                  </a:outerShdw>
                </a:effectLst>
                <a:latin typeface="Arial" pitchFamily="34" charset="0"/>
                <a:ea typeface="Segoe UI Symbol" pitchFamily="34" charset="0"/>
                <a:cs typeface="Arial" pitchFamily="34" charset="0"/>
              </a:rPr>
              <a:t>   </a:t>
            </a:r>
          </a:p>
          <a:p>
            <a:pPr algn="ctr">
              <a:defRPr/>
            </a:pPr>
            <a:r>
              <a:rPr lang="tr-TR" sz="3600" b="1" dirty="0" smtClean="0">
                <a:effectLst>
                  <a:outerShdw blurRad="38100" dist="38100" dir="2700000" algn="tl">
                    <a:srgbClr val="C0C0C0"/>
                  </a:outerShdw>
                </a:effectLst>
                <a:latin typeface="Arial" pitchFamily="34" charset="0"/>
                <a:ea typeface="Segoe UI Symbol" pitchFamily="34" charset="0"/>
                <a:cs typeface="Arial" pitchFamily="34" charset="0"/>
              </a:rPr>
              <a:t> </a:t>
            </a:r>
            <a:r>
              <a:rPr lang="tr-TR" sz="2800" b="1" dirty="0" smtClean="0">
                <a:cs typeface="Arial" charset="0"/>
              </a:rPr>
              <a:t>BAŞAK YETİŞEN TEKER</a:t>
            </a:r>
          </a:p>
          <a:p>
            <a:pPr algn="ctr">
              <a:defRPr/>
            </a:pPr>
            <a:r>
              <a:rPr lang="en-US" sz="2600" b="1" dirty="0" smtClean="0">
                <a:cs typeface="Arial" charset="0"/>
              </a:rPr>
              <a:t>Senior Banking Specialist</a:t>
            </a:r>
            <a:endParaRPr lang="tr-TR" sz="2600" b="1" dirty="0" smtClean="0">
              <a:cs typeface="Arial" charset="0"/>
            </a:endParaRPr>
          </a:p>
          <a:p>
            <a:pPr algn="ctr">
              <a:defRPr/>
            </a:pPr>
            <a:endParaRPr lang="en-US" sz="2600" b="1" dirty="0" smtClean="0">
              <a:cs typeface="Arial" charset="0"/>
            </a:endParaRPr>
          </a:p>
          <a:p>
            <a:pPr algn="ctr">
              <a:defRPr/>
            </a:pPr>
            <a:r>
              <a:rPr lang="en-US" sz="2600" b="1" dirty="0" smtClean="0">
                <a:cs typeface="Arial" charset="0"/>
              </a:rPr>
              <a:t>Banking Regulation and Supervision Agency</a:t>
            </a:r>
          </a:p>
          <a:p>
            <a:pPr algn="ctr">
              <a:defRPr/>
            </a:pPr>
            <a:r>
              <a:rPr lang="en-US" sz="2600" b="1" dirty="0" smtClean="0">
                <a:cs typeface="Arial" charset="0"/>
              </a:rPr>
              <a:t>(BRSA)</a:t>
            </a:r>
          </a:p>
          <a:p>
            <a:pPr algn="ctr">
              <a:defRPr/>
            </a:pPr>
            <a:endParaRPr lang="tr-TR" sz="2600" b="1" dirty="0" smtClean="0">
              <a:cs typeface="Arial" charset="0"/>
            </a:endParaRPr>
          </a:p>
          <a:p>
            <a:pPr algn="ctr">
              <a:defRPr/>
            </a:pPr>
            <a:r>
              <a:rPr lang="en-US" sz="2400" b="1" dirty="0" smtClean="0">
                <a:cs typeface="Arial" charset="0"/>
              </a:rPr>
              <a:t>May</a:t>
            </a:r>
            <a:r>
              <a:rPr lang="tr-TR" sz="2400" b="1" dirty="0" smtClean="0">
                <a:cs typeface="Arial" charset="0"/>
              </a:rPr>
              <a:t> 4,</a:t>
            </a:r>
            <a:r>
              <a:rPr lang="en-US" sz="2400" b="1" dirty="0" smtClean="0">
                <a:cs typeface="Arial" charset="0"/>
              </a:rPr>
              <a:t> 201</a:t>
            </a:r>
            <a:r>
              <a:rPr lang="tr-TR" sz="2400" b="1" dirty="0" smtClean="0">
                <a:cs typeface="Arial" charset="0"/>
              </a:rPr>
              <a:t>2</a:t>
            </a:r>
          </a:p>
          <a:p>
            <a:pPr algn="ctr">
              <a:defRPr/>
            </a:pPr>
            <a:r>
              <a:rPr lang="en-US" sz="2400" b="1" dirty="0" smtClean="0">
                <a:cs typeface="Arial" charset="0"/>
              </a:rPr>
              <a:t>Istanbul</a:t>
            </a:r>
          </a:p>
          <a:p>
            <a:endParaRPr lang="tr-TR"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428728" y="214290"/>
            <a:ext cx="7283450" cy="777875"/>
          </a:xfrm>
        </p:spPr>
        <p:txBody>
          <a:bodyPr/>
          <a:lstStyle/>
          <a:p>
            <a:pPr eaLnBrk="1" hangingPunct="1"/>
            <a:r>
              <a:rPr lang="en-US" sz="2800" dirty="0" smtClean="0">
                <a:solidFill>
                  <a:srgbClr val="1D2A63"/>
                </a:solidFill>
                <a:latin typeface="Arial" pitchFamily="34" charset="0"/>
                <a:cs typeface="Arial" pitchFamily="34" charset="0"/>
              </a:rPr>
              <a:t>A </a:t>
            </a:r>
            <a:r>
              <a:rPr lang="tr-TR" sz="2800" dirty="0" smtClean="0">
                <a:solidFill>
                  <a:srgbClr val="1D2A63"/>
                </a:solidFill>
                <a:latin typeface="Arial" pitchFamily="34" charset="0"/>
                <a:cs typeface="Arial" pitchFamily="34" charset="0"/>
              </a:rPr>
              <a:t>W</a:t>
            </a:r>
            <a:r>
              <a:rPr lang="en-US" sz="2800" dirty="0" err="1" smtClean="0">
                <a:solidFill>
                  <a:srgbClr val="1D2A63"/>
                </a:solidFill>
                <a:latin typeface="Arial" pitchFamily="34" charset="0"/>
                <a:cs typeface="Arial" pitchFamily="34" charset="0"/>
              </a:rPr>
              <a:t>ave</a:t>
            </a:r>
            <a:r>
              <a:rPr lang="en-US" sz="2800" dirty="0" smtClean="0">
                <a:solidFill>
                  <a:srgbClr val="1D2A63"/>
                </a:solidFill>
                <a:latin typeface="Arial" pitchFamily="34" charset="0"/>
                <a:cs typeface="Arial" pitchFamily="34" charset="0"/>
              </a:rPr>
              <a:t> of </a:t>
            </a:r>
            <a:r>
              <a:rPr lang="tr-TR" sz="2800" dirty="0" smtClean="0">
                <a:solidFill>
                  <a:srgbClr val="1D2A63"/>
                </a:solidFill>
                <a:latin typeface="Arial" pitchFamily="34" charset="0"/>
                <a:cs typeface="Arial" pitchFamily="34" charset="0"/>
              </a:rPr>
              <a:t>N</a:t>
            </a:r>
            <a:r>
              <a:rPr lang="en-US" sz="2800" dirty="0" err="1" smtClean="0">
                <a:solidFill>
                  <a:srgbClr val="1D2A63"/>
                </a:solidFill>
                <a:latin typeface="Arial" pitchFamily="34" charset="0"/>
                <a:cs typeface="Arial" pitchFamily="34" charset="0"/>
              </a:rPr>
              <a:t>ew</a:t>
            </a:r>
            <a:r>
              <a:rPr lang="en-US" sz="2800" dirty="0" smtClean="0">
                <a:solidFill>
                  <a:srgbClr val="1D2A63"/>
                </a:solidFill>
                <a:latin typeface="Arial" pitchFamily="34" charset="0"/>
                <a:cs typeface="Arial" pitchFamily="34" charset="0"/>
              </a:rPr>
              <a:t> </a:t>
            </a:r>
            <a:r>
              <a:rPr lang="tr-TR" sz="2800" dirty="0" smtClean="0">
                <a:solidFill>
                  <a:srgbClr val="1D2A63"/>
                </a:solidFill>
                <a:latin typeface="Arial" pitchFamily="34" charset="0"/>
                <a:cs typeface="Arial" pitchFamily="34" charset="0"/>
              </a:rPr>
              <a:t>R</a:t>
            </a:r>
            <a:r>
              <a:rPr lang="en-US" sz="2800" dirty="0" err="1" smtClean="0">
                <a:solidFill>
                  <a:srgbClr val="1D2A63"/>
                </a:solidFill>
                <a:latin typeface="Arial" pitchFamily="34" charset="0"/>
                <a:cs typeface="Arial" pitchFamily="34" charset="0"/>
              </a:rPr>
              <a:t>egulation</a:t>
            </a:r>
            <a:r>
              <a:rPr lang="en-US" sz="2800" dirty="0" smtClean="0">
                <a:solidFill>
                  <a:srgbClr val="1D2A63"/>
                </a:solidFill>
                <a:latin typeface="Arial" pitchFamily="34" charset="0"/>
                <a:cs typeface="Arial" pitchFamily="34" charset="0"/>
              </a:rPr>
              <a:t> </a:t>
            </a:r>
            <a:r>
              <a:rPr lang="tr-TR" sz="2800" dirty="0" smtClean="0">
                <a:solidFill>
                  <a:srgbClr val="1D2A63"/>
                </a:solidFill>
                <a:latin typeface="Arial" pitchFamily="34" charset="0"/>
                <a:cs typeface="Arial" pitchFamily="34" charset="0"/>
              </a:rPr>
              <a:t>i</a:t>
            </a:r>
            <a:r>
              <a:rPr lang="en-US" sz="2800" dirty="0" smtClean="0">
                <a:solidFill>
                  <a:srgbClr val="1D2A63"/>
                </a:solidFill>
                <a:latin typeface="Arial" pitchFamily="34" charset="0"/>
                <a:cs typeface="Arial" pitchFamily="34" charset="0"/>
              </a:rPr>
              <a:t>s </a:t>
            </a:r>
            <a:r>
              <a:rPr lang="tr-TR" sz="2800" dirty="0" smtClean="0">
                <a:solidFill>
                  <a:srgbClr val="1D2A63"/>
                </a:solidFill>
                <a:latin typeface="Arial" pitchFamily="34" charset="0"/>
                <a:cs typeface="Arial" pitchFamily="34" charset="0"/>
              </a:rPr>
              <a:t>U</a:t>
            </a:r>
            <a:r>
              <a:rPr lang="en-US" sz="2800" dirty="0" err="1" smtClean="0">
                <a:solidFill>
                  <a:srgbClr val="1D2A63"/>
                </a:solidFill>
                <a:latin typeface="Arial" pitchFamily="34" charset="0"/>
                <a:cs typeface="Arial" pitchFamily="34" charset="0"/>
              </a:rPr>
              <a:t>nder</a:t>
            </a:r>
            <a:r>
              <a:rPr lang="en-US" sz="2800" dirty="0" smtClean="0">
                <a:solidFill>
                  <a:srgbClr val="1D2A63"/>
                </a:solidFill>
                <a:latin typeface="Arial" pitchFamily="34" charset="0"/>
                <a:cs typeface="Arial" pitchFamily="34" charset="0"/>
              </a:rPr>
              <a:t> </a:t>
            </a:r>
            <a:r>
              <a:rPr lang="tr-TR" sz="2800" dirty="0" smtClean="0">
                <a:solidFill>
                  <a:srgbClr val="1D2A63"/>
                </a:solidFill>
                <a:latin typeface="Arial" pitchFamily="34" charset="0"/>
                <a:cs typeface="Arial" pitchFamily="34" charset="0"/>
              </a:rPr>
              <a:t>W</a:t>
            </a:r>
            <a:r>
              <a:rPr lang="en-US" sz="2800" dirty="0" smtClean="0">
                <a:solidFill>
                  <a:srgbClr val="1D2A63"/>
                </a:solidFill>
                <a:latin typeface="Arial" pitchFamily="34" charset="0"/>
                <a:cs typeface="Arial" pitchFamily="34" charset="0"/>
              </a:rPr>
              <a:t>ay</a:t>
            </a:r>
          </a:p>
        </p:txBody>
      </p:sp>
      <p:sp>
        <p:nvSpPr>
          <p:cNvPr id="5123" name="Rectangle 3"/>
          <p:cNvSpPr>
            <a:spLocks noGrp="1" noChangeArrowheads="1"/>
          </p:cNvSpPr>
          <p:nvPr>
            <p:ph type="body" idx="1"/>
          </p:nvPr>
        </p:nvSpPr>
        <p:spPr>
          <a:xfrm>
            <a:off x="1500188" y="1214438"/>
            <a:ext cx="6553200" cy="5087937"/>
          </a:xfrm>
        </p:spPr>
        <p:txBody>
          <a:bodyPr/>
          <a:lstStyle/>
          <a:p>
            <a:pPr>
              <a:buNone/>
            </a:pPr>
            <a:endParaRPr lang="tr-TR" sz="2000" b="1" dirty="0" smtClean="0"/>
          </a:p>
        </p:txBody>
      </p:sp>
      <p:graphicFrame>
        <p:nvGraphicFramePr>
          <p:cNvPr id="4" name="Diagram 3"/>
          <p:cNvGraphicFramePr/>
          <p:nvPr/>
        </p:nvGraphicFramePr>
        <p:xfrm>
          <a:off x="1285852" y="1365264"/>
          <a:ext cx="7643866" cy="48498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nvGraphicFramePr>
        <p:xfrm>
          <a:off x="6215074" y="1285860"/>
          <a:ext cx="1785950" cy="10001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6" name="Diagram 5"/>
          <p:cNvGraphicFramePr/>
          <p:nvPr/>
        </p:nvGraphicFramePr>
        <p:xfrm>
          <a:off x="1643042" y="3714752"/>
          <a:ext cx="2786082" cy="214314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 name=" 3"/>
          <p:cNvSpPr/>
          <p:nvPr/>
        </p:nvSpPr>
        <p:spPr>
          <a:xfrm>
            <a:off x="5357818" y="3357562"/>
            <a:ext cx="3314684" cy="2071678"/>
          </a:xfrm>
          <a:prstGeom prst="swooshArrow">
            <a:avLst>
              <a:gd name="adj1" fmla="val 25000"/>
              <a:gd name="adj2" fmla="val 25000"/>
            </a:avLst>
          </a:prstGeom>
          <a:gradFill rotWithShape="0">
            <a:gsLst>
              <a:gs pos="0">
                <a:srgbClr val="FFFFFF"/>
              </a:gs>
              <a:gs pos="7001">
                <a:srgbClr val="E6E6E6"/>
              </a:gs>
              <a:gs pos="32001">
                <a:srgbClr val="7D8496"/>
              </a:gs>
              <a:gs pos="47000">
                <a:srgbClr val="E6E6E6"/>
              </a:gs>
              <a:gs pos="85001">
                <a:srgbClr val="7D8496"/>
              </a:gs>
              <a:gs pos="100000">
                <a:srgbClr val="E6E6E6"/>
              </a:gs>
            </a:gsLst>
            <a:lin ang="5400000" scaled="0"/>
          </a:gra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2" name="Group 7"/>
          <p:cNvGrpSpPr/>
          <p:nvPr/>
        </p:nvGrpSpPr>
        <p:grpSpPr>
          <a:xfrm>
            <a:off x="6357950" y="4857760"/>
            <a:ext cx="795524" cy="1126992"/>
            <a:chOff x="1721559" y="944685"/>
            <a:chExt cx="795524" cy="1126992"/>
          </a:xfrm>
        </p:grpSpPr>
        <p:sp>
          <p:nvSpPr>
            <p:cNvPr id="9" name="Rectangle 8"/>
            <p:cNvSpPr/>
            <p:nvPr/>
          </p:nvSpPr>
          <p:spPr>
            <a:xfrm>
              <a:off x="1721559" y="944685"/>
              <a:ext cx="795524" cy="112699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angle 9"/>
            <p:cNvSpPr/>
            <p:nvPr/>
          </p:nvSpPr>
          <p:spPr>
            <a:xfrm>
              <a:off x="1721559" y="944685"/>
              <a:ext cx="795524" cy="112699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2550" tIns="0" rIns="0" bIns="0" numCol="1" spcCol="1270" anchor="t" anchorCtr="0">
              <a:noAutofit/>
            </a:bodyPr>
            <a:lstStyle/>
            <a:p>
              <a:pPr lvl="0" algn="l" defTabSz="577850">
                <a:lnSpc>
                  <a:spcPct val="90000"/>
                </a:lnSpc>
                <a:spcBef>
                  <a:spcPct val="0"/>
                </a:spcBef>
                <a:spcAft>
                  <a:spcPct val="35000"/>
                </a:spcAft>
              </a:pPr>
              <a:r>
                <a:rPr lang="tr-TR" sz="1300" kern="1200" dirty="0" smtClean="0"/>
                <a:t>Moral </a:t>
              </a:r>
              <a:r>
                <a:rPr lang="tr-TR" sz="1300" kern="1200" dirty="0" err="1" smtClean="0"/>
                <a:t>Hazard</a:t>
              </a:r>
              <a:endParaRPr lang="tr-TR" sz="1300" kern="1200" dirty="0"/>
            </a:p>
          </p:txBody>
        </p:sp>
      </p:grpSp>
      <p:grpSp>
        <p:nvGrpSpPr>
          <p:cNvPr id="3" name="Group 10"/>
          <p:cNvGrpSpPr/>
          <p:nvPr/>
        </p:nvGrpSpPr>
        <p:grpSpPr>
          <a:xfrm>
            <a:off x="7572396" y="4214818"/>
            <a:ext cx="1000132" cy="1439816"/>
            <a:chOff x="2666244" y="631861"/>
            <a:chExt cx="857256" cy="1439816"/>
          </a:xfrm>
        </p:grpSpPr>
        <p:sp>
          <p:nvSpPr>
            <p:cNvPr id="12" name="Rectangle 11"/>
            <p:cNvSpPr/>
            <p:nvPr/>
          </p:nvSpPr>
          <p:spPr>
            <a:xfrm>
              <a:off x="2666244" y="631861"/>
              <a:ext cx="795524" cy="143981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3" name="Rectangle 12"/>
            <p:cNvSpPr/>
            <p:nvPr/>
          </p:nvSpPr>
          <p:spPr>
            <a:xfrm>
              <a:off x="2666244" y="631861"/>
              <a:ext cx="857256" cy="143981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165" tIns="0" rIns="0" bIns="0" numCol="1" spcCol="1270" anchor="t" anchorCtr="0">
              <a:noAutofit/>
            </a:bodyPr>
            <a:lstStyle/>
            <a:p>
              <a:pPr lvl="0" algn="l" defTabSz="577850">
                <a:lnSpc>
                  <a:spcPct val="90000"/>
                </a:lnSpc>
                <a:spcBef>
                  <a:spcPct val="0"/>
                </a:spcBef>
                <a:spcAft>
                  <a:spcPct val="35000"/>
                </a:spcAft>
              </a:pPr>
              <a:r>
                <a:rPr lang="tr-TR" sz="1400" b="1" kern="1200" dirty="0" err="1" smtClean="0">
                  <a:latin typeface="Arial" pitchFamily="34" charset="0"/>
                  <a:cs typeface="Arial" pitchFamily="34" charset="0"/>
                </a:rPr>
                <a:t>Systemic</a:t>
              </a:r>
              <a:endParaRPr lang="tr-TR" sz="1400" b="1" kern="1200" dirty="0" smtClean="0">
                <a:latin typeface="Arial" pitchFamily="34" charset="0"/>
                <a:cs typeface="Arial" pitchFamily="34" charset="0"/>
              </a:endParaRPr>
            </a:p>
            <a:p>
              <a:pPr lvl="0" algn="l" defTabSz="577850">
                <a:lnSpc>
                  <a:spcPct val="90000"/>
                </a:lnSpc>
                <a:spcBef>
                  <a:spcPct val="0"/>
                </a:spcBef>
                <a:spcAft>
                  <a:spcPct val="35000"/>
                </a:spcAft>
              </a:pPr>
              <a:r>
                <a:rPr lang="tr-TR" sz="1400" b="1" dirty="0" smtClean="0">
                  <a:latin typeface="Arial" pitchFamily="34" charset="0"/>
                  <a:cs typeface="Arial" pitchFamily="34" charset="0"/>
                </a:rPr>
                <a:t>Risk</a:t>
              </a:r>
              <a:endParaRPr lang="tr-TR" sz="1400" b="1" dirty="0">
                <a:latin typeface="Arial" pitchFamily="34" charset="0"/>
                <a:cs typeface="Arial" pitchFamily="34" charset="0"/>
              </a:endParaRPr>
            </a:p>
          </p:txBody>
        </p:sp>
      </p:grpSp>
      <p:graphicFrame>
        <p:nvGraphicFramePr>
          <p:cNvPr id="14" name="Diagram 13"/>
          <p:cNvGraphicFramePr/>
          <p:nvPr/>
        </p:nvGraphicFramePr>
        <p:xfrm>
          <a:off x="6215074" y="4786322"/>
          <a:ext cx="2143140" cy="142876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214290"/>
            <a:ext cx="7283450" cy="777875"/>
          </a:xfrm>
        </p:spPr>
        <p:txBody>
          <a:bodyPr/>
          <a:lstStyle/>
          <a:p>
            <a:r>
              <a:rPr lang="tr-TR" sz="2800" dirty="0" smtClean="0">
                <a:latin typeface="Arial" pitchFamily="34" charset="0"/>
                <a:cs typeface="Arial" pitchFamily="34" charset="0"/>
              </a:rPr>
              <a:t>New </a:t>
            </a:r>
            <a:r>
              <a:rPr lang="tr-TR" sz="2800" dirty="0" err="1" smtClean="0">
                <a:latin typeface="Arial" pitchFamily="34" charset="0"/>
                <a:cs typeface="Arial" pitchFamily="34" charset="0"/>
              </a:rPr>
              <a:t>Regulatory</a:t>
            </a:r>
            <a:r>
              <a:rPr lang="tr-TR" sz="2800" dirty="0" smtClean="0">
                <a:latin typeface="Arial" pitchFamily="34" charset="0"/>
                <a:cs typeface="Arial" pitchFamily="34" charset="0"/>
              </a:rPr>
              <a:t> </a:t>
            </a:r>
            <a:r>
              <a:rPr lang="tr-TR" sz="2800" dirty="0" err="1" smtClean="0">
                <a:latin typeface="Arial" pitchFamily="34" charset="0"/>
                <a:cs typeface="Arial" pitchFamily="34" charset="0"/>
              </a:rPr>
              <a:t>Framework</a:t>
            </a:r>
            <a:r>
              <a:rPr lang="tr-TR" sz="2800" dirty="0" smtClean="0">
                <a:latin typeface="Arial" pitchFamily="34" charset="0"/>
                <a:cs typeface="Arial" pitchFamily="34" charset="0"/>
              </a:rPr>
              <a:t> in </a:t>
            </a:r>
            <a:r>
              <a:rPr lang="tr-TR" sz="2800" dirty="0" err="1" smtClean="0">
                <a:latin typeface="Arial" pitchFamily="34" charset="0"/>
                <a:cs typeface="Arial" pitchFamily="34" charset="0"/>
              </a:rPr>
              <a:t>the</a:t>
            </a:r>
            <a:r>
              <a:rPr lang="tr-TR" sz="2800" dirty="0" smtClean="0">
                <a:latin typeface="Arial" pitchFamily="34" charset="0"/>
                <a:cs typeface="Arial" pitchFamily="34" charset="0"/>
              </a:rPr>
              <a:t> </a:t>
            </a:r>
            <a:r>
              <a:rPr lang="tr-TR" sz="2800" dirty="0" err="1" smtClean="0">
                <a:latin typeface="Arial" pitchFamily="34" charset="0"/>
                <a:cs typeface="Arial" pitchFamily="34" charset="0"/>
              </a:rPr>
              <a:t>World</a:t>
            </a:r>
            <a:endParaRPr lang="en-US" sz="2800" dirty="0">
              <a:latin typeface="Arial" pitchFamily="34" charset="0"/>
              <a:cs typeface="Arial" pitchFamily="34" charset="0"/>
            </a:endParaRPr>
          </a:p>
        </p:txBody>
      </p:sp>
      <p:graphicFrame>
        <p:nvGraphicFramePr>
          <p:cNvPr id="4" name="Content Placeholder 3"/>
          <p:cNvGraphicFramePr>
            <a:graphicFrameLocks noGrp="1"/>
          </p:cNvGraphicFramePr>
          <p:nvPr>
            <p:ph idx="1"/>
          </p:nvPr>
        </p:nvGraphicFramePr>
        <p:xfrm>
          <a:off x="1403350" y="1341438"/>
          <a:ext cx="6553200" cy="4784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57290" y="274638"/>
            <a:ext cx="7283450" cy="777875"/>
          </a:xfrm>
        </p:spPr>
        <p:txBody>
          <a:bodyPr/>
          <a:lstStyle/>
          <a:p>
            <a:r>
              <a:rPr lang="en-US" sz="2800" dirty="0" smtClean="0">
                <a:latin typeface="Arial" pitchFamily="34" charset="0"/>
                <a:cs typeface="Arial" pitchFamily="34" charset="0"/>
              </a:rPr>
              <a:t>New Regulatory Reform Package</a:t>
            </a:r>
          </a:p>
        </p:txBody>
      </p:sp>
      <p:sp>
        <p:nvSpPr>
          <p:cNvPr id="3" name="Text Placeholder 2"/>
          <p:cNvSpPr>
            <a:spLocks noGrp="1"/>
          </p:cNvSpPr>
          <p:nvPr>
            <p:ph type="body" sz="half" idx="1"/>
          </p:nvPr>
        </p:nvSpPr>
        <p:spPr>
          <a:xfrm>
            <a:off x="1403350" y="1341438"/>
            <a:ext cx="7312025" cy="4784725"/>
          </a:xfrm>
        </p:spPr>
        <p:txBody>
          <a:bodyPr/>
          <a:lstStyle/>
          <a:p>
            <a:pPr lvl="1">
              <a:buNone/>
              <a:defRPr/>
            </a:pPr>
            <a:endParaRPr lang="tr-TR" dirty="0" smtClean="0"/>
          </a:p>
          <a:p>
            <a:pPr>
              <a:defRPr/>
            </a:pPr>
            <a:endParaRPr lang="tr-TR" dirty="0"/>
          </a:p>
        </p:txBody>
      </p:sp>
      <p:graphicFrame>
        <p:nvGraphicFramePr>
          <p:cNvPr id="4" name="Diagram 3"/>
          <p:cNvGraphicFramePr/>
          <p:nvPr/>
        </p:nvGraphicFramePr>
        <p:xfrm>
          <a:off x="1714480" y="1357298"/>
          <a:ext cx="6096000" cy="4786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214290"/>
            <a:ext cx="7715272" cy="777875"/>
          </a:xfrm>
        </p:spPr>
        <p:txBody>
          <a:bodyPr/>
          <a:lstStyle/>
          <a:p>
            <a:pPr lvl="0">
              <a:defRPr/>
            </a:pPr>
            <a:r>
              <a:rPr lang="en-US" sz="2800" dirty="0" smtClean="0">
                <a:solidFill>
                  <a:srgbClr val="1D2A63"/>
                </a:solidFill>
                <a:latin typeface="Arial" charset="0"/>
                <a:cs typeface="Arial" charset="0"/>
              </a:rPr>
              <a:t/>
            </a:r>
            <a:br>
              <a:rPr lang="en-US" sz="2800" dirty="0" smtClean="0">
                <a:solidFill>
                  <a:srgbClr val="1D2A63"/>
                </a:solidFill>
                <a:latin typeface="Arial" charset="0"/>
                <a:cs typeface="Arial" charset="0"/>
              </a:rPr>
            </a:br>
            <a:r>
              <a:rPr lang="en-US" sz="2800" dirty="0" err="1" smtClean="0">
                <a:solidFill>
                  <a:srgbClr val="1D2A63"/>
                </a:solidFill>
                <a:latin typeface="Arial" charset="0"/>
                <a:cs typeface="Arial" charset="0"/>
              </a:rPr>
              <a:t>Strenghtening</a:t>
            </a:r>
            <a:r>
              <a:rPr lang="en-US" sz="2800" dirty="0" smtClean="0">
                <a:solidFill>
                  <a:srgbClr val="1D2A63"/>
                </a:solidFill>
                <a:latin typeface="Arial" charset="0"/>
                <a:cs typeface="Arial" charset="0"/>
              </a:rPr>
              <a:t> the </a:t>
            </a:r>
            <a:r>
              <a:rPr lang="tr-TR" sz="2800" dirty="0" err="1" smtClean="0">
                <a:solidFill>
                  <a:srgbClr val="1D2A63"/>
                </a:solidFill>
                <a:latin typeface="Arial" charset="0"/>
                <a:cs typeface="Arial" charset="0"/>
              </a:rPr>
              <a:t>InterRegulatory</a:t>
            </a:r>
            <a:r>
              <a:rPr lang="tr-TR" sz="2800" dirty="0" smtClean="0">
                <a:solidFill>
                  <a:srgbClr val="1D2A63"/>
                </a:solidFill>
                <a:latin typeface="Arial" charset="0"/>
                <a:cs typeface="Arial" charset="0"/>
              </a:rPr>
              <a:t> </a:t>
            </a:r>
            <a:r>
              <a:rPr lang="en-US" sz="2800" dirty="0" smtClean="0">
                <a:solidFill>
                  <a:srgbClr val="1D2A63"/>
                </a:solidFill>
                <a:latin typeface="Arial" charset="0"/>
                <a:cs typeface="Arial" charset="0"/>
              </a:rPr>
              <a:t>Framework</a:t>
            </a:r>
            <a:r>
              <a:rPr lang="tr-TR" sz="2800" dirty="0" smtClean="0">
                <a:solidFill>
                  <a:srgbClr val="1D2A63"/>
                </a:solidFill>
                <a:latin typeface="Arial" charset="0"/>
                <a:cs typeface="Arial" charset="0"/>
              </a:rPr>
              <a:t> (I)</a:t>
            </a:r>
            <a:r>
              <a:rPr lang="en-US" sz="2800" dirty="0" smtClean="0">
                <a:solidFill>
                  <a:srgbClr val="1D2A63"/>
                </a:solidFill>
                <a:latin typeface="Arial" charset="0"/>
                <a:cs typeface="Arial" charset="0"/>
              </a:rPr>
              <a:t/>
            </a:r>
            <a:br>
              <a:rPr lang="en-US" sz="2800" dirty="0" smtClean="0">
                <a:solidFill>
                  <a:srgbClr val="1D2A63"/>
                </a:solidFill>
                <a:latin typeface="Arial" charset="0"/>
                <a:cs typeface="Arial" charset="0"/>
              </a:rPr>
            </a:br>
            <a:endParaRPr lang="en-US" sz="2800" dirty="0">
              <a:solidFill>
                <a:srgbClr val="1D2A63"/>
              </a:solidFill>
            </a:endParaRPr>
          </a:p>
        </p:txBody>
      </p:sp>
      <p:sp>
        <p:nvSpPr>
          <p:cNvPr id="3" name="Content Placeholder 2"/>
          <p:cNvSpPr>
            <a:spLocks noGrp="1"/>
          </p:cNvSpPr>
          <p:nvPr>
            <p:ph idx="1"/>
          </p:nvPr>
        </p:nvSpPr>
        <p:spPr>
          <a:xfrm>
            <a:off x="1285852" y="1071546"/>
            <a:ext cx="7643866" cy="4983179"/>
          </a:xfrm>
        </p:spPr>
        <p:txBody>
          <a:bodyPr/>
          <a:lstStyle/>
          <a:p>
            <a:pPr>
              <a:buFont typeface="Wingdings" pitchFamily="2" charset="2"/>
              <a:buChar char="§"/>
            </a:pPr>
            <a:endParaRPr lang="tr-TR" sz="1800" dirty="0" smtClean="0"/>
          </a:p>
          <a:p>
            <a:pPr algn="just">
              <a:buNone/>
            </a:pPr>
            <a:endParaRPr lang="tr-TR" sz="2200" dirty="0" smtClean="0"/>
          </a:p>
          <a:p>
            <a:pPr algn="just">
              <a:buFont typeface="Wingdings" pitchFamily="2" charset="2"/>
              <a:buChar char="§"/>
            </a:pPr>
            <a:endParaRPr lang="tr-TR" sz="1800" dirty="0" smtClean="0"/>
          </a:p>
          <a:p>
            <a:pPr algn="just">
              <a:buFont typeface="Wingdings" pitchFamily="2" charset="2"/>
              <a:buChar char="§"/>
            </a:pPr>
            <a:endParaRPr lang="tr-TR" sz="1800" dirty="0" smtClean="0"/>
          </a:p>
          <a:p>
            <a:pPr algn="just">
              <a:buFont typeface="Wingdings" pitchFamily="2" charset="2"/>
              <a:buChar char="§"/>
            </a:pPr>
            <a:endParaRPr lang="tr-TR" sz="1800" dirty="0" smtClean="0"/>
          </a:p>
          <a:p>
            <a:pPr algn="just">
              <a:buFont typeface="Wingdings" pitchFamily="2" charset="2"/>
              <a:buChar char="§"/>
            </a:pPr>
            <a:endParaRPr lang="tr-TR" sz="1800" dirty="0" smtClean="0"/>
          </a:p>
          <a:p>
            <a:pPr algn="just">
              <a:buFont typeface="Wingdings" pitchFamily="2" charset="2"/>
              <a:buChar char="§"/>
            </a:pPr>
            <a:endParaRPr lang="en-US" sz="1800" dirty="0" smtClean="0"/>
          </a:p>
          <a:p>
            <a:pPr indent="381000">
              <a:buFont typeface="Wingdings" pitchFamily="2" charset="2"/>
              <a:buChar char="Ø"/>
              <a:tabLst>
                <a:tab pos="444500" algn="l"/>
                <a:tab pos="533400" algn="l"/>
                <a:tab pos="622300" algn="l"/>
                <a:tab pos="901700" algn="l"/>
              </a:tabLst>
            </a:pPr>
            <a:endParaRPr lang="en-US" sz="1800" dirty="0" smtClean="0"/>
          </a:p>
        </p:txBody>
      </p:sp>
      <p:sp>
        <p:nvSpPr>
          <p:cNvPr id="9" name="Striped Right Arrow 8"/>
          <p:cNvSpPr/>
          <p:nvPr/>
        </p:nvSpPr>
        <p:spPr>
          <a:xfrm>
            <a:off x="4000496" y="1928802"/>
            <a:ext cx="500066" cy="214314"/>
          </a:xfrm>
          <a:prstGeom prst="stripedRightArrow">
            <a:avLst/>
          </a:prstGeom>
          <a:solidFill>
            <a:srgbClr val="1D2A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4572000" y="1285860"/>
            <a:ext cx="4357718" cy="1714512"/>
          </a:xfrm>
          <a:prstGeom prst="rect">
            <a:avLst/>
          </a:prstGeom>
          <a:solidFill>
            <a:schemeClr val="bg1"/>
          </a:solidFill>
          <a:ln w="28575" cap="flat">
            <a:solidFill>
              <a:srgbClr val="1D2A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tr-TR" sz="1100" dirty="0" smtClean="0">
              <a:solidFill>
                <a:srgbClr val="002060"/>
              </a:solidFill>
            </a:endParaRPr>
          </a:p>
          <a:p>
            <a:pPr algn="just">
              <a:spcBef>
                <a:spcPts val="1200"/>
              </a:spcBef>
            </a:pPr>
            <a:r>
              <a:rPr lang="en-US" dirty="0" smtClean="0">
                <a:solidFill>
                  <a:srgbClr val="002060"/>
                </a:solidFill>
                <a:latin typeface="Arial" pitchFamily="34" charset="0"/>
                <a:cs typeface="Arial" pitchFamily="34" charset="0"/>
              </a:rPr>
              <a:t>- </a:t>
            </a:r>
            <a:r>
              <a:rPr lang="en-US" sz="1400" b="1" dirty="0" smtClean="0">
                <a:solidFill>
                  <a:schemeClr val="tx1"/>
                </a:solidFill>
                <a:latin typeface="Arial" pitchFamily="34" charset="0"/>
                <a:cs typeface="Arial" pitchFamily="34" charset="0"/>
              </a:rPr>
              <a:t>Common Equity Tier 1 is the predominant form of  Tier 1 Capital= Common Shares + Retained Earnings</a:t>
            </a:r>
          </a:p>
          <a:p>
            <a:pPr algn="just"/>
            <a:r>
              <a:rPr lang="en-US" sz="1400" b="1" dirty="0" smtClean="0">
                <a:solidFill>
                  <a:schemeClr val="tx1"/>
                </a:solidFill>
                <a:latin typeface="Arial" pitchFamily="34" charset="0"/>
                <a:cs typeface="Arial" pitchFamily="34" charset="0"/>
              </a:rPr>
              <a:t>-Tier 2 capital instruments supplementary given the conditions met</a:t>
            </a:r>
            <a:r>
              <a:rPr lang="tr-TR" sz="1400" b="1" dirty="0" smtClean="0">
                <a:solidFill>
                  <a:schemeClr val="tx1"/>
                </a:solidFill>
                <a:latin typeface="Arial" pitchFamily="34" charset="0"/>
                <a:cs typeface="Arial" pitchFamily="34" charset="0"/>
              </a:rPr>
              <a:t>.</a:t>
            </a:r>
            <a:endParaRPr lang="en-US" sz="1400" b="1" dirty="0" smtClean="0">
              <a:solidFill>
                <a:schemeClr val="tx1"/>
              </a:solidFill>
              <a:latin typeface="Arial" pitchFamily="34" charset="0"/>
              <a:cs typeface="Arial" pitchFamily="34" charset="0"/>
            </a:endParaRPr>
          </a:p>
          <a:p>
            <a:pPr algn="just">
              <a:spcAft>
                <a:spcPts val="1200"/>
              </a:spcAft>
              <a:buFontTx/>
              <a:buChar char="-"/>
            </a:pPr>
            <a:r>
              <a:rPr lang="en-US" sz="1400" b="1" dirty="0" smtClean="0">
                <a:solidFill>
                  <a:schemeClr val="tx1"/>
                </a:solidFill>
                <a:latin typeface="Arial" pitchFamily="34" charset="0"/>
                <a:cs typeface="Arial" pitchFamily="34" charset="0"/>
              </a:rPr>
              <a:t>Tier 3 capital to be eliminated.</a:t>
            </a:r>
          </a:p>
          <a:p>
            <a:pPr algn="just"/>
            <a:endParaRPr lang="tr-TR" sz="1100" dirty="0">
              <a:solidFill>
                <a:srgbClr val="002060"/>
              </a:solidFill>
            </a:endParaRPr>
          </a:p>
        </p:txBody>
      </p:sp>
      <p:sp>
        <p:nvSpPr>
          <p:cNvPr id="13" name="Striped Right Arrow 12"/>
          <p:cNvSpPr/>
          <p:nvPr/>
        </p:nvSpPr>
        <p:spPr>
          <a:xfrm>
            <a:off x="4000496" y="3857628"/>
            <a:ext cx="500066" cy="214314"/>
          </a:xfrm>
          <a:prstGeom prst="stripedRightArrow">
            <a:avLst/>
          </a:prstGeom>
          <a:solidFill>
            <a:srgbClr val="1D2A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nvGrpSpPr>
          <p:cNvPr id="4" name="Group 14"/>
          <p:cNvGrpSpPr/>
          <p:nvPr/>
        </p:nvGrpSpPr>
        <p:grpSpPr>
          <a:xfrm>
            <a:off x="1357290" y="1428736"/>
            <a:ext cx="2597485" cy="1143008"/>
            <a:chOff x="214315" y="214312"/>
            <a:chExt cx="2597485" cy="943903"/>
          </a:xfrm>
        </p:grpSpPr>
        <p:sp>
          <p:nvSpPr>
            <p:cNvPr id="16" name="Rounded Rectangle 15"/>
            <p:cNvSpPr/>
            <p:nvPr/>
          </p:nvSpPr>
          <p:spPr>
            <a:xfrm>
              <a:off x="214315" y="214312"/>
              <a:ext cx="2597485" cy="943903"/>
            </a:xfrm>
            <a:prstGeom prst="roundRect">
              <a:avLst/>
            </a:prstGeom>
            <a:solidFill>
              <a:srgbClr val="1D2A6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Rounded Rectangle 4"/>
            <p:cNvSpPr/>
            <p:nvPr/>
          </p:nvSpPr>
          <p:spPr>
            <a:xfrm>
              <a:off x="260393" y="260390"/>
              <a:ext cx="2505329" cy="8517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a:lnSpc>
                  <a:spcPct val="90000"/>
                </a:lnSpc>
                <a:spcAft>
                  <a:spcPct val="35000"/>
                </a:spcAft>
              </a:pPr>
              <a:r>
                <a:rPr lang="en-US" b="1" dirty="0" smtClean="0">
                  <a:solidFill>
                    <a:schemeClr val="bg1"/>
                  </a:solidFill>
                  <a:latin typeface="Arial" pitchFamily="34" charset="0"/>
                  <a:cs typeface="Arial" pitchFamily="34" charset="0"/>
                </a:rPr>
                <a:t>Raising the quality, consistency and transparency of the capital base</a:t>
              </a:r>
            </a:p>
          </p:txBody>
        </p:sp>
      </p:grpSp>
      <p:grpSp>
        <p:nvGrpSpPr>
          <p:cNvPr id="5" name="Group 17"/>
          <p:cNvGrpSpPr/>
          <p:nvPr/>
        </p:nvGrpSpPr>
        <p:grpSpPr>
          <a:xfrm>
            <a:off x="1285852" y="3571876"/>
            <a:ext cx="2597485" cy="1158648"/>
            <a:chOff x="214315" y="155318"/>
            <a:chExt cx="2597485" cy="956819"/>
          </a:xfrm>
        </p:grpSpPr>
        <p:sp>
          <p:nvSpPr>
            <p:cNvPr id="19" name="Rounded Rectangle 18"/>
            <p:cNvSpPr/>
            <p:nvPr/>
          </p:nvSpPr>
          <p:spPr>
            <a:xfrm>
              <a:off x="214315" y="155318"/>
              <a:ext cx="2597485" cy="943903"/>
            </a:xfrm>
            <a:prstGeom prst="roundRect">
              <a:avLst/>
            </a:prstGeom>
            <a:solidFill>
              <a:srgbClr val="1D2A6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0" name="Rounded Rectangle 4"/>
            <p:cNvSpPr/>
            <p:nvPr/>
          </p:nvSpPr>
          <p:spPr>
            <a:xfrm>
              <a:off x="260393" y="260390"/>
              <a:ext cx="2505329" cy="8517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a:lnSpc>
                  <a:spcPct val="90000"/>
                </a:lnSpc>
                <a:spcAft>
                  <a:spcPct val="35000"/>
                </a:spcAft>
              </a:pPr>
              <a:r>
                <a:rPr lang="en-US" b="1" dirty="0" smtClean="0">
                  <a:solidFill>
                    <a:schemeClr val="bg1"/>
                  </a:solidFill>
                  <a:latin typeface="Arial" pitchFamily="34" charset="0"/>
                  <a:cs typeface="Arial" pitchFamily="34" charset="0"/>
                </a:rPr>
                <a:t>Introducing a global liquidity standard</a:t>
              </a:r>
            </a:p>
          </p:txBody>
        </p:sp>
      </p:grpSp>
      <p:sp>
        <p:nvSpPr>
          <p:cNvPr id="24" name="Rectangle 23"/>
          <p:cNvSpPr/>
          <p:nvPr/>
        </p:nvSpPr>
        <p:spPr>
          <a:xfrm>
            <a:off x="4500562" y="3643314"/>
            <a:ext cx="4357718" cy="1357322"/>
          </a:xfrm>
          <a:prstGeom prst="rect">
            <a:avLst/>
          </a:prstGeom>
          <a:solidFill>
            <a:schemeClr val="bg1"/>
          </a:solidFill>
          <a:ln w="28575" cap="flat">
            <a:solidFill>
              <a:srgbClr val="1D2A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eaLnBrk="0" hangingPunct="0">
              <a:spcBef>
                <a:spcPct val="20000"/>
              </a:spcBef>
              <a:buClr>
                <a:srgbClr val="993300"/>
              </a:buClr>
              <a:buSzPct val="125000"/>
            </a:pPr>
            <a:endParaRPr lang="tr-TR" sz="1100" dirty="0" smtClean="0">
              <a:solidFill>
                <a:srgbClr val="002060"/>
              </a:solidFill>
            </a:endParaRPr>
          </a:p>
          <a:p>
            <a:pPr marL="342900" indent="-342900" algn="ctr" eaLnBrk="0" hangingPunct="0">
              <a:spcBef>
                <a:spcPct val="20000"/>
              </a:spcBef>
              <a:buClr>
                <a:srgbClr val="993300"/>
              </a:buClr>
              <a:buSzPct val="125000"/>
            </a:pPr>
            <a:endParaRPr lang="tr-TR" sz="1100" b="1" dirty="0" smtClean="0">
              <a:solidFill>
                <a:srgbClr val="002060"/>
              </a:solidFill>
              <a:latin typeface="Arial" pitchFamily="34" charset="0"/>
              <a:cs typeface="Arial" pitchFamily="34" charset="0"/>
            </a:endParaRPr>
          </a:p>
          <a:p>
            <a:pPr marL="342900" indent="-342900" eaLnBrk="0" hangingPunct="0">
              <a:spcBef>
                <a:spcPct val="20000"/>
              </a:spcBef>
              <a:buClr>
                <a:srgbClr val="993300"/>
              </a:buClr>
              <a:buSzPct val="125000"/>
            </a:pPr>
            <a:r>
              <a:rPr lang="tr-TR" sz="1400" b="1" kern="0" dirty="0" smtClean="0">
                <a:solidFill>
                  <a:schemeClr val="tx1"/>
                </a:solidFill>
                <a:latin typeface="Arial" pitchFamily="34" charset="0"/>
                <a:cs typeface="Arial" pitchFamily="34" charset="0"/>
              </a:rPr>
              <a:t>	</a:t>
            </a:r>
            <a:endParaRPr lang="en-US" sz="1400" b="1" kern="0" dirty="0" smtClean="0">
              <a:solidFill>
                <a:schemeClr val="tx1"/>
              </a:solidFill>
              <a:latin typeface="Arial" pitchFamily="34" charset="0"/>
              <a:cs typeface="Arial" pitchFamily="34" charset="0"/>
            </a:endParaRPr>
          </a:p>
          <a:p>
            <a:pPr marL="342900" indent="-342900" eaLnBrk="0" hangingPunct="0">
              <a:spcBef>
                <a:spcPct val="20000"/>
              </a:spcBef>
              <a:buClr>
                <a:srgbClr val="993300"/>
              </a:buClr>
              <a:buSzPct val="125000"/>
            </a:pPr>
            <a:r>
              <a:rPr lang="en-US" sz="1400" b="1" kern="0" dirty="0" smtClean="0">
                <a:solidFill>
                  <a:schemeClr val="tx1"/>
                </a:solidFill>
                <a:latin typeface="Arial" pitchFamily="34" charset="0"/>
                <a:cs typeface="Arial" pitchFamily="34" charset="0"/>
              </a:rPr>
              <a:t>	</a:t>
            </a:r>
          </a:p>
          <a:p>
            <a:pPr algn="just">
              <a:spcBef>
                <a:spcPts val="1200"/>
              </a:spcBef>
            </a:pPr>
            <a:r>
              <a:rPr lang="tr-TR" sz="1400" b="1" dirty="0" smtClean="0">
                <a:solidFill>
                  <a:schemeClr val="tx1"/>
                </a:solidFill>
                <a:latin typeface="Arial" pitchFamily="34" charset="0"/>
                <a:cs typeface="Arial" pitchFamily="34" charset="0"/>
              </a:rPr>
              <a:t>NSFR=</a:t>
            </a:r>
          </a:p>
          <a:p>
            <a:pPr algn="just">
              <a:spcBef>
                <a:spcPts val="1200"/>
              </a:spcBef>
            </a:pPr>
            <a:endParaRPr lang="tr-TR" sz="1400" b="1" dirty="0">
              <a:solidFill>
                <a:schemeClr val="tx1"/>
              </a:solidFill>
              <a:latin typeface="Arial" pitchFamily="34" charset="0"/>
              <a:cs typeface="Arial" pitchFamily="34" charset="0"/>
            </a:endParaRPr>
          </a:p>
        </p:txBody>
      </p:sp>
      <p:cxnSp>
        <p:nvCxnSpPr>
          <p:cNvPr id="22" name="Straight Connector 21"/>
          <p:cNvCxnSpPr/>
          <p:nvPr/>
        </p:nvCxnSpPr>
        <p:spPr>
          <a:xfrm>
            <a:off x="5357818" y="3929066"/>
            <a:ext cx="1714512" cy="0"/>
          </a:xfrm>
          <a:prstGeom prst="line">
            <a:avLst/>
          </a:prstGeom>
          <a:ln w="22225">
            <a:solidFill>
              <a:srgbClr val="1D2A63"/>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357686" y="3786190"/>
            <a:ext cx="928694" cy="307777"/>
          </a:xfrm>
          <a:prstGeom prst="rect">
            <a:avLst/>
          </a:prstGeom>
          <a:noFill/>
        </p:spPr>
        <p:txBody>
          <a:bodyPr wrap="square" rtlCol="0">
            <a:spAutoFit/>
          </a:bodyPr>
          <a:lstStyle/>
          <a:p>
            <a:r>
              <a:rPr lang="tr-TR" sz="1400" b="1" dirty="0" smtClean="0">
                <a:latin typeface="Arial" pitchFamily="34" charset="0"/>
                <a:cs typeface="Arial" pitchFamily="34" charset="0"/>
              </a:rPr>
              <a:t>   LCR=</a:t>
            </a:r>
            <a:endParaRPr lang="en-US" sz="1400" dirty="0"/>
          </a:p>
        </p:txBody>
      </p:sp>
      <p:sp>
        <p:nvSpPr>
          <p:cNvPr id="27" name="Text Box 9"/>
          <p:cNvSpPr txBox="1">
            <a:spLocks noChangeArrowheads="1"/>
          </p:cNvSpPr>
          <p:nvPr/>
        </p:nvSpPr>
        <p:spPr bwMode="auto">
          <a:xfrm>
            <a:off x="7000892" y="3786190"/>
            <a:ext cx="1786693" cy="307777"/>
          </a:xfrm>
          <a:prstGeom prst="rect">
            <a:avLst/>
          </a:prstGeom>
          <a:noFill/>
          <a:ln w="9525">
            <a:noFill/>
            <a:miter lim="800000"/>
            <a:headEnd/>
            <a:tailEnd/>
          </a:ln>
        </p:spPr>
        <p:txBody>
          <a:bodyPr wrap="square">
            <a:spAutoFit/>
          </a:bodyPr>
          <a:lstStyle/>
          <a:p>
            <a:pPr>
              <a:spcBef>
                <a:spcPct val="50000"/>
              </a:spcBef>
            </a:pPr>
            <a:r>
              <a:rPr lang="en-US" sz="1400" b="1" dirty="0">
                <a:latin typeface="Arial" pitchFamily="34" charset="0"/>
                <a:cs typeface="Arial" pitchFamily="34" charset="0"/>
              </a:rPr>
              <a:t>≥ </a:t>
            </a:r>
            <a:r>
              <a:rPr lang="tr-TR" sz="1400" b="1" dirty="0">
                <a:latin typeface="Arial" pitchFamily="34" charset="0"/>
                <a:cs typeface="Arial" pitchFamily="34" charset="0"/>
              </a:rPr>
              <a:t>% 100</a:t>
            </a:r>
          </a:p>
        </p:txBody>
      </p:sp>
      <p:cxnSp>
        <p:nvCxnSpPr>
          <p:cNvPr id="28" name="Straight Connector 27"/>
          <p:cNvCxnSpPr/>
          <p:nvPr/>
        </p:nvCxnSpPr>
        <p:spPr>
          <a:xfrm>
            <a:off x="5214942" y="4643446"/>
            <a:ext cx="2143140" cy="0"/>
          </a:xfrm>
          <a:prstGeom prst="line">
            <a:avLst/>
          </a:prstGeom>
          <a:ln w="28575">
            <a:solidFill>
              <a:srgbClr val="1D2A63"/>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214942" y="3643314"/>
            <a:ext cx="1857388" cy="307777"/>
          </a:xfrm>
          <a:prstGeom prst="rect">
            <a:avLst/>
          </a:prstGeom>
          <a:noFill/>
        </p:spPr>
        <p:txBody>
          <a:bodyPr wrap="square" rtlCol="0">
            <a:spAutoFit/>
          </a:bodyPr>
          <a:lstStyle/>
          <a:p>
            <a:r>
              <a:rPr lang="en-US" sz="1400" b="1" kern="0" dirty="0" smtClean="0">
                <a:latin typeface="Arial" pitchFamily="34" charset="0"/>
                <a:cs typeface="Arial" pitchFamily="34" charset="0"/>
              </a:rPr>
              <a:t>HQ Liquid</a:t>
            </a:r>
            <a:r>
              <a:rPr lang="tr-TR" sz="1400" b="1" kern="0" dirty="0" smtClean="0">
                <a:latin typeface="Arial" pitchFamily="34" charset="0"/>
                <a:cs typeface="Arial" pitchFamily="34" charset="0"/>
              </a:rPr>
              <a:t> </a:t>
            </a:r>
            <a:r>
              <a:rPr lang="en-US" sz="1400" b="1" kern="0" dirty="0" smtClean="0">
                <a:latin typeface="Arial" pitchFamily="34" charset="0"/>
                <a:cs typeface="Arial" pitchFamily="34" charset="0"/>
              </a:rPr>
              <a:t>Assets</a:t>
            </a:r>
            <a:endParaRPr lang="en-US" sz="1400" dirty="0"/>
          </a:p>
        </p:txBody>
      </p:sp>
      <p:sp>
        <p:nvSpPr>
          <p:cNvPr id="30" name="TextBox 29"/>
          <p:cNvSpPr txBox="1"/>
          <p:nvPr/>
        </p:nvSpPr>
        <p:spPr>
          <a:xfrm>
            <a:off x="5286380" y="3929066"/>
            <a:ext cx="1857388" cy="307777"/>
          </a:xfrm>
          <a:prstGeom prst="rect">
            <a:avLst/>
          </a:prstGeom>
          <a:noFill/>
        </p:spPr>
        <p:txBody>
          <a:bodyPr wrap="square" rtlCol="0">
            <a:spAutoFit/>
          </a:bodyPr>
          <a:lstStyle/>
          <a:p>
            <a:r>
              <a:rPr lang="en-US" sz="1400" b="1" kern="0" dirty="0" smtClean="0">
                <a:latin typeface="Arial" pitchFamily="34" charset="0"/>
                <a:cs typeface="Arial" pitchFamily="34" charset="0"/>
              </a:rPr>
              <a:t>Net Cash Outflows</a:t>
            </a:r>
            <a:endParaRPr lang="en-US" sz="1400" dirty="0"/>
          </a:p>
        </p:txBody>
      </p:sp>
      <p:sp>
        <p:nvSpPr>
          <p:cNvPr id="31" name="Rectangle 30"/>
          <p:cNvSpPr/>
          <p:nvPr/>
        </p:nvSpPr>
        <p:spPr>
          <a:xfrm>
            <a:off x="5357818" y="4643446"/>
            <a:ext cx="2300630" cy="307777"/>
          </a:xfrm>
          <a:prstGeom prst="rect">
            <a:avLst/>
          </a:prstGeom>
        </p:spPr>
        <p:txBody>
          <a:bodyPr wrap="none">
            <a:spAutoFit/>
          </a:bodyPr>
          <a:lstStyle/>
          <a:p>
            <a:r>
              <a:rPr lang="tr-TR" sz="1400" b="1" kern="0" dirty="0" err="1" smtClean="0">
                <a:latin typeface="Arial" pitchFamily="34" charset="0"/>
                <a:cs typeface="Arial" pitchFamily="34" charset="0"/>
              </a:rPr>
              <a:t>Required</a:t>
            </a:r>
            <a:r>
              <a:rPr lang="tr-TR" sz="1400" b="1" kern="0" dirty="0" smtClean="0">
                <a:latin typeface="Arial" pitchFamily="34" charset="0"/>
                <a:cs typeface="Arial" pitchFamily="34" charset="0"/>
              </a:rPr>
              <a:t> </a:t>
            </a:r>
            <a:r>
              <a:rPr lang="tr-TR" sz="1400" b="1" kern="0" dirty="0" err="1" smtClean="0">
                <a:latin typeface="Arial" pitchFamily="34" charset="0"/>
                <a:cs typeface="Arial" pitchFamily="34" charset="0"/>
              </a:rPr>
              <a:t>Stable</a:t>
            </a:r>
            <a:r>
              <a:rPr lang="tr-TR" sz="1400" b="1" kern="0" dirty="0" smtClean="0">
                <a:latin typeface="Arial" pitchFamily="34" charset="0"/>
                <a:cs typeface="Arial" pitchFamily="34" charset="0"/>
              </a:rPr>
              <a:t> </a:t>
            </a:r>
            <a:r>
              <a:rPr lang="tr-TR" sz="1400" b="1" kern="0" dirty="0" err="1" smtClean="0">
                <a:latin typeface="Arial" pitchFamily="34" charset="0"/>
                <a:cs typeface="Arial" pitchFamily="34" charset="0"/>
              </a:rPr>
              <a:t>Funding</a:t>
            </a:r>
            <a:endParaRPr lang="en-US" sz="1400" dirty="0"/>
          </a:p>
        </p:txBody>
      </p:sp>
      <p:sp>
        <p:nvSpPr>
          <p:cNvPr id="32" name="Text Box 9"/>
          <p:cNvSpPr txBox="1">
            <a:spLocks noChangeArrowheads="1"/>
          </p:cNvSpPr>
          <p:nvPr/>
        </p:nvSpPr>
        <p:spPr bwMode="auto">
          <a:xfrm>
            <a:off x="7500958" y="4429132"/>
            <a:ext cx="1786693" cy="307777"/>
          </a:xfrm>
          <a:prstGeom prst="rect">
            <a:avLst/>
          </a:prstGeom>
          <a:noFill/>
          <a:ln w="9525">
            <a:noFill/>
            <a:miter lim="800000"/>
            <a:headEnd/>
            <a:tailEnd/>
          </a:ln>
        </p:spPr>
        <p:txBody>
          <a:bodyPr wrap="square">
            <a:spAutoFit/>
          </a:bodyPr>
          <a:lstStyle/>
          <a:p>
            <a:pPr>
              <a:spcBef>
                <a:spcPct val="50000"/>
              </a:spcBef>
            </a:pPr>
            <a:r>
              <a:rPr lang="en-US" sz="1400" b="1" dirty="0">
                <a:latin typeface="Arial" pitchFamily="34" charset="0"/>
                <a:cs typeface="Arial" pitchFamily="34" charset="0"/>
              </a:rPr>
              <a:t>≥ </a:t>
            </a:r>
            <a:r>
              <a:rPr lang="tr-TR" sz="1400" b="1" dirty="0">
                <a:latin typeface="Arial" pitchFamily="34" charset="0"/>
                <a:cs typeface="Arial" pitchFamily="34" charset="0"/>
              </a:rPr>
              <a:t>% 100</a:t>
            </a:r>
          </a:p>
        </p:txBody>
      </p:sp>
      <p:sp>
        <p:nvSpPr>
          <p:cNvPr id="33" name="Text Box 9"/>
          <p:cNvSpPr txBox="1">
            <a:spLocks noChangeArrowheads="1"/>
          </p:cNvSpPr>
          <p:nvPr/>
        </p:nvSpPr>
        <p:spPr bwMode="auto">
          <a:xfrm>
            <a:off x="5286380" y="4357694"/>
            <a:ext cx="2428892" cy="307777"/>
          </a:xfrm>
          <a:prstGeom prst="rect">
            <a:avLst/>
          </a:prstGeom>
          <a:noFill/>
          <a:ln w="9525">
            <a:noFill/>
            <a:miter lim="800000"/>
            <a:headEnd/>
            <a:tailEnd/>
          </a:ln>
        </p:spPr>
        <p:txBody>
          <a:bodyPr wrap="square">
            <a:spAutoFit/>
          </a:bodyPr>
          <a:lstStyle/>
          <a:p>
            <a:pPr>
              <a:spcBef>
                <a:spcPct val="50000"/>
              </a:spcBef>
            </a:pPr>
            <a:r>
              <a:rPr lang="tr-TR" sz="1400" b="1" dirty="0" err="1" smtClean="0">
                <a:latin typeface="Arial" pitchFamily="34" charset="0"/>
                <a:cs typeface="Arial" pitchFamily="34" charset="0"/>
              </a:rPr>
              <a:t>Available</a:t>
            </a:r>
            <a:r>
              <a:rPr lang="tr-TR" sz="1400" b="1" dirty="0" smtClean="0">
                <a:latin typeface="Arial" pitchFamily="34" charset="0"/>
                <a:cs typeface="Arial" pitchFamily="34" charset="0"/>
              </a:rPr>
              <a:t> </a:t>
            </a:r>
            <a:r>
              <a:rPr lang="tr-TR" sz="1400" b="1" dirty="0" err="1" smtClean="0">
                <a:latin typeface="Arial" pitchFamily="34" charset="0"/>
                <a:cs typeface="Arial" pitchFamily="34" charset="0"/>
              </a:rPr>
              <a:t>Stable</a:t>
            </a:r>
            <a:r>
              <a:rPr lang="tr-TR" sz="1400" b="1" dirty="0" smtClean="0">
                <a:latin typeface="Arial" pitchFamily="34" charset="0"/>
                <a:cs typeface="Arial" pitchFamily="34" charset="0"/>
              </a:rPr>
              <a:t> </a:t>
            </a:r>
            <a:r>
              <a:rPr lang="tr-TR" sz="1400" b="1" dirty="0" err="1" smtClean="0">
                <a:latin typeface="Arial" pitchFamily="34" charset="0"/>
                <a:cs typeface="Arial" pitchFamily="34" charset="0"/>
              </a:rPr>
              <a:t>Funding</a:t>
            </a:r>
            <a:endParaRPr lang="tr-TR" sz="1400" b="1" dirty="0">
              <a:latin typeface="Arial" pitchFamily="34" charset="0"/>
              <a:cs typeface="Arial" pitchFamily="34" charset="0"/>
            </a:endParaRPr>
          </a:p>
        </p:txBody>
      </p:sp>
      <p:sp>
        <p:nvSpPr>
          <p:cNvPr id="23"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214290"/>
            <a:ext cx="7858148" cy="777875"/>
          </a:xfrm>
        </p:spPr>
        <p:txBody>
          <a:bodyPr/>
          <a:lstStyle/>
          <a:p>
            <a:pPr lvl="0">
              <a:defRPr/>
            </a:pPr>
            <a:r>
              <a:rPr lang="en-US" sz="2800" dirty="0" smtClean="0">
                <a:solidFill>
                  <a:srgbClr val="1D2A63"/>
                </a:solidFill>
                <a:latin typeface="Arial" charset="0"/>
                <a:cs typeface="Arial" charset="0"/>
              </a:rPr>
              <a:t/>
            </a:r>
            <a:br>
              <a:rPr lang="en-US" sz="2800" dirty="0" smtClean="0">
                <a:solidFill>
                  <a:srgbClr val="1D2A63"/>
                </a:solidFill>
                <a:latin typeface="Arial" charset="0"/>
                <a:cs typeface="Arial" charset="0"/>
              </a:rPr>
            </a:br>
            <a:r>
              <a:rPr lang="en-US" sz="2800" dirty="0" err="1" smtClean="0">
                <a:solidFill>
                  <a:srgbClr val="1D2A63"/>
                </a:solidFill>
                <a:latin typeface="Arial" charset="0"/>
                <a:cs typeface="Arial" charset="0"/>
              </a:rPr>
              <a:t>Strenghtening</a:t>
            </a:r>
            <a:r>
              <a:rPr lang="en-US" sz="2800" dirty="0" smtClean="0">
                <a:solidFill>
                  <a:srgbClr val="1D2A63"/>
                </a:solidFill>
                <a:latin typeface="Arial" charset="0"/>
                <a:cs typeface="Arial" charset="0"/>
              </a:rPr>
              <a:t> the </a:t>
            </a:r>
            <a:r>
              <a:rPr lang="tr-TR" sz="2800" dirty="0" err="1" smtClean="0">
                <a:solidFill>
                  <a:srgbClr val="1D2A63"/>
                </a:solidFill>
                <a:latin typeface="Arial" charset="0"/>
                <a:cs typeface="Arial" charset="0"/>
              </a:rPr>
              <a:t>Regulatory</a:t>
            </a:r>
            <a:r>
              <a:rPr lang="tr-TR" sz="2800" dirty="0" smtClean="0">
                <a:solidFill>
                  <a:srgbClr val="1D2A63"/>
                </a:solidFill>
                <a:latin typeface="Arial" charset="0"/>
                <a:cs typeface="Arial" charset="0"/>
              </a:rPr>
              <a:t> </a:t>
            </a:r>
            <a:r>
              <a:rPr lang="en-US" sz="2800" dirty="0" smtClean="0">
                <a:solidFill>
                  <a:srgbClr val="1D2A63"/>
                </a:solidFill>
                <a:latin typeface="Arial" charset="0"/>
                <a:cs typeface="Arial" charset="0"/>
              </a:rPr>
              <a:t>Framework</a:t>
            </a:r>
            <a:r>
              <a:rPr lang="tr-TR" sz="2800" dirty="0" smtClean="0">
                <a:solidFill>
                  <a:srgbClr val="1D2A63"/>
                </a:solidFill>
                <a:latin typeface="Arial" charset="0"/>
                <a:cs typeface="Arial" charset="0"/>
              </a:rPr>
              <a:t> (II)</a:t>
            </a:r>
            <a:r>
              <a:rPr lang="en-US" sz="2800" dirty="0" smtClean="0">
                <a:solidFill>
                  <a:srgbClr val="1D2A63"/>
                </a:solidFill>
                <a:latin typeface="Arial" charset="0"/>
                <a:cs typeface="Arial" charset="0"/>
              </a:rPr>
              <a:t/>
            </a:r>
            <a:br>
              <a:rPr lang="en-US" sz="2800" dirty="0" smtClean="0">
                <a:solidFill>
                  <a:srgbClr val="1D2A63"/>
                </a:solidFill>
                <a:latin typeface="Arial" charset="0"/>
                <a:cs typeface="Arial" charset="0"/>
              </a:rPr>
            </a:br>
            <a:endParaRPr lang="en-US" sz="2800" dirty="0">
              <a:solidFill>
                <a:srgbClr val="1D2A63"/>
              </a:solidFill>
            </a:endParaRPr>
          </a:p>
        </p:txBody>
      </p:sp>
      <p:sp>
        <p:nvSpPr>
          <p:cNvPr id="3" name="Content Placeholder 2"/>
          <p:cNvSpPr>
            <a:spLocks noGrp="1"/>
          </p:cNvSpPr>
          <p:nvPr>
            <p:ph idx="1"/>
          </p:nvPr>
        </p:nvSpPr>
        <p:spPr>
          <a:xfrm>
            <a:off x="1285852" y="1071546"/>
            <a:ext cx="7643866" cy="4983179"/>
          </a:xfrm>
        </p:spPr>
        <p:txBody>
          <a:bodyPr/>
          <a:lstStyle/>
          <a:p>
            <a:pPr>
              <a:buFont typeface="Wingdings" pitchFamily="2" charset="2"/>
              <a:buChar char="§"/>
            </a:pPr>
            <a:endParaRPr lang="tr-TR" sz="1800" dirty="0" smtClean="0"/>
          </a:p>
          <a:p>
            <a:pPr algn="just">
              <a:buNone/>
            </a:pPr>
            <a:endParaRPr lang="tr-TR" sz="2200" dirty="0" smtClean="0"/>
          </a:p>
          <a:p>
            <a:pPr algn="just">
              <a:buFont typeface="Wingdings" pitchFamily="2" charset="2"/>
              <a:buChar char="§"/>
            </a:pPr>
            <a:endParaRPr lang="tr-TR" sz="1800" dirty="0" smtClean="0"/>
          </a:p>
          <a:p>
            <a:pPr algn="just">
              <a:buFont typeface="Wingdings" pitchFamily="2" charset="2"/>
              <a:buChar char="§"/>
            </a:pPr>
            <a:endParaRPr lang="tr-TR" sz="1800" dirty="0" smtClean="0"/>
          </a:p>
          <a:p>
            <a:pPr algn="just">
              <a:buFont typeface="Wingdings" pitchFamily="2" charset="2"/>
              <a:buChar char="§"/>
            </a:pPr>
            <a:endParaRPr lang="tr-TR" sz="1800" dirty="0" smtClean="0"/>
          </a:p>
          <a:p>
            <a:pPr algn="just">
              <a:buFont typeface="Wingdings" pitchFamily="2" charset="2"/>
              <a:buChar char="§"/>
            </a:pPr>
            <a:endParaRPr lang="tr-TR" sz="1800" dirty="0" smtClean="0"/>
          </a:p>
          <a:p>
            <a:pPr algn="just">
              <a:buFont typeface="Wingdings" pitchFamily="2" charset="2"/>
              <a:buChar char="§"/>
            </a:pPr>
            <a:endParaRPr lang="en-US" sz="1800" dirty="0" smtClean="0"/>
          </a:p>
          <a:p>
            <a:pPr indent="381000">
              <a:buFont typeface="Wingdings" pitchFamily="2" charset="2"/>
              <a:buChar char="Ø"/>
              <a:tabLst>
                <a:tab pos="444500" algn="l"/>
                <a:tab pos="533400" algn="l"/>
                <a:tab pos="622300" algn="l"/>
                <a:tab pos="901700" algn="l"/>
              </a:tabLst>
            </a:pPr>
            <a:endParaRPr lang="en-US" sz="1800" dirty="0" smtClean="0"/>
          </a:p>
        </p:txBody>
      </p:sp>
      <p:sp>
        <p:nvSpPr>
          <p:cNvPr id="9" name="Striped Right Arrow 8"/>
          <p:cNvSpPr/>
          <p:nvPr/>
        </p:nvSpPr>
        <p:spPr>
          <a:xfrm>
            <a:off x="4000496" y="2214554"/>
            <a:ext cx="500066" cy="214314"/>
          </a:xfrm>
          <a:prstGeom prst="stripedRightArrow">
            <a:avLst/>
          </a:prstGeom>
          <a:solidFill>
            <a:srgbClr val="1D2A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4500562" y="1214422"/>
            <a:ext cx="4357718" cy="2428892"/>
          </a:xfrm>
          <a:prstGeom prst="rect">
            <a:avLst/>
          </a:prstGeom>
          <a:solidFill>
            <a:schemeClr val="bg1"/>
          </a:solidFill>
          <a:ln w="28575" cap="flat">
            <a:solidFill>
              <a:srgbClr val="1D2A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tr-TR" sz="1100" dirty="0" smtClean="0">
              <a:solidFill>
                <a:srgbClr val="002060"/>
              </a:solidFill>
            </a:endParaRPr>
          </a:p>
          <a:p>
            <a:pPr algn="just">
              <a:spcBef>
                <a:spcPts val="1200"/>
              </a:spcBef>
            </a:pPr>
            <a:r>
              <a:rPr lang="en-US" dirty="0" smtClean="0">
                <a:solidFill>
                  <a:srgbClr val="002060"/>
                </a:solidFill>
                <a:latin typeface="Arial" pitchFamily="34" charset="0"/>
                <a:cs typeface="Arial" pitchFamily="34" charset="0"/>
              </a:rPr>
              <a:t>- </a:t>
            </a:r>
            <a:r>
              <a:rPr lang="en-US" sz="1400" b="1" dirty="0" smtClean="0">
                <a:solidFill>
                  <a:schemeClr val="tx1"/>
                </a:solidFill>
                <a:latin typeface="Arial" pitchFamily="34" charset="0"/>
                <a:cs typeface="Arial" pitchFamily="34" charset="0"/>
              </a:rPr>
              <a:t>Simple, transparent, non-risk based Leverage ratio as a supplementary measure to the Basel II risk-based framework. </a:t>
            </a:r>
          </a:p>
          <a:p>
            <a:pPr algn="just">
              <a:spcBef>
                <a:spcPts val="1200"/>
              </a:spcBef>
            </a:pPr>
            <a:r>
              <a:rPr lang="tr-TR" sz="1400" b="1" dirty="0" smtClean="0">
                <a:solidFill>
                  <a:schemeClr val="tx1"/>
                </a:solidFill>
                <a:latin typeface="Arial" pitchFamily="34" charset="0"/>
                <a:cs typeface="Arial" pitchFamily="34" charset="0"/>
              </a:rPr>
              <a:t>- </a:t>
            </a:r>
            <a:r>
              <a:rPr lang="en-US" sz="1400" b="1" dirty="0" smtClean="0">
                <a:solidFill>
                  <a:schemeClr val="tx1"/>
                </a:solidFill>
                <a:latin typeface="Arial" pitchFamily="34" charset="0"/>
                <a:cs typeface="Arial" pitchFamily="34" charset="0"/>
              </a:rPr>
              <a:t>Put a floor under the build-up of leverage in the banking system.</a:t>
            </a:r>
          </a:p>
          <a:p>
            <a:pPr algn="just">
              <a:spcBef>
                <a:spcPts val="1200"/>
              </a:spcBef>
            </a:pPr>
            <a:r>
              <a:rPr lang="tr-TR" sz="1400" b="1" dirty="0" smtClean="0">
                <a:solidFill>
                  <a:schemeClr val="tx1"/>
                </a:solidFill>
                <a:latin typeface="Arial" pitchFamily="34" charset="0"/>
                <a:cs typeface="Arial" pitchFamily="34" charset="0"/>
              </a:rPr>
              <a:t>- </a:t>
            </a:r>
            <a:endParaRPr lang="en-US" sz="1400" b="1" dirty="0" smtClean="0">
              <a:solidFill>
                <a:schemeClr val="tx1"/>
              </a:solidFill>
              <a:latin typeface="Arial" pitchFamily="34" charset="0"/>
              <a:cs typeface="Arial" pitchFamily="34" charset="0"/>
            </a:endParaRPr>
          </a:p>
          <a:p>
            <a:pPr algn="just"/>
            <a:endParaRPr lang="tr-TR" sz="1100" dirty="0">
              <a:solidFill>
                <a:srgbClr val="002060"/>
              </a:solidFill>
            </a:endParaRPr>
          </a:p>
        </p:txBody>
      </p:sp>
      <p:sp>
        <p:nvSpPr>
          <p:cNvPr id="13" name="Striped Right Arrow 12"/>
          <p:cNvSpPr/>
          <p:nvPr/>
        </p:nvSpPr>
        <p:spPr>
          <a:xfrm>
            <a:off x="4000496" y="4572008"/>
            <a:ext cx="500066" cy="214314"/>
          </a:xfrm>
          <a:prstGeom prst="stripedRightArrow">
            <a:avLst/>
          </a:prstGeom>
          <a:solidFill>
            <a:srgbClr val="1D2A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4572000" y="3786190"/>
            <a:ext cx="4214874" cy="2286016"/>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tr-TR" sz="1100" dirty="0" smtClean="0">
              <a:solidFill>
                <a:srgbClr val="002060"/>
              </a:solidFill>
            </a:endParaRPr>
          </a:p>
          <a:p>
            <a:pPr algn="just">
              <a:spcBef>
                <a:spcPts val="0"/>
              </a:spcBef>
            </a:pPr>
            <a:endParaRPr lang="tr-TR" sz="1100" dirty="0" smtClean="0">
              <a:solidFill>
                <a:srgbClr val="002060"/>
              </a:solidFill>
            </a:endParaRPr>
          </a:p>
          <a:p>
            <a:pPr algn="just">
              <a:spcBef>
                <a:spcPts val="0"/>
              </a:spcBef>
            </a:pPr>
            <a:r>
              <a:rPr lang="tr-TR" sz="1100" dirty="0" smtClean="0">
                <a:solidFill>
                  <a:srgbClr val="002060"/>
                </a:solidFill>
              </a:rPr>
              <a:t>- </a:t>
            </a:r>
            <a:r>
              <a:rPr lang="en-US" sz="1400" b="1" dirty="0" smtClean="0">
                <a:solidFill>
                  <a:schemeClr val="tx1"/>
                </a:solidFill>
                <a:latin typeface="Arial" pitchFamily="34" charset="0"/>
                <a:cs typeface="Arial" pitchFamily="34" charset="0"/>
              </a:rPr>
              <a:t>Raise capital requirements for the trading book and complex </a:t>
            </a:r>
            <a:r>
              <a:rPr lang="en-US" sz="1400" b="1" dirty="0" err="1" smtClean="0">
                <a:solidFill>
                  <a:schemeClr val="tx1"/>
                </a:solidFill>
                <a:latin typeface="Arial" pitchFamily="34" charset="0"/>
                <a:cs typeface="Arial" pitchFamily="34" charset="0"/>
              </a:rPr>
              <a:t>securitisation</a:t>
            </a:r>
            <a:r>
              <a:rPr lang="en-US" sz="1400" b="1" dirty="0" smtClean="0">
                <a:solidFill>
                  <a:schemeClr val="tx1"/>
                </a:solidFill>
                <a:latin typeface="Arial" pitchFamily="34" charset="0"/>
                <a:cs typeface="Arial" pitchFamily="34" charset="0"/>
              </a:rPr>
              <a:t>  exposures.</a:t>
            </a:r>
            <a:endParaRPr lang="tr-TR" sz="1400" b="1" dirty="0" smtClean="0">
              <a:solidFill>
                <a:schemeClr val="tx1"/>
              </a:solidFill>
              <a:latin typeface="Arial" pitchFamily="34" charset="0"/>
              <a:cs typeface="Arial" pitchFamily="34" charset="0"/>
            </a:endParaRPr>
          </a:p>
          <a:p>
            <a:pPr algn="just">
              <a:spcBef>
                <a:spcPts val="0"/>
              </a:spcBef>
            </a:pPr>
            <a:r>
              <a:rPr lang="tr-TR" sz="1400" b="1" dirty="0" smtClean="0">
                <a:solidFill>
                  <a:schemeClr val="tx1"/>
                </a:solidFill>
                <a:latin typeface="Arial" pitchFamily="34" charset="0"/>
                <a:cs typeface="Arial" pitchFamily="34" charset="0"/>
              </a:rPr>
              <a:t>- </a:t>
            </a:r>
            <a:r>
              <a:rPr lang="en-US" sz="1400" b="1" dirty="0" smtClean="0">
                <a:solidFill>
                  <a:schemeClr val="tx1"/>
                </a:solidFill>
                <a:latin typeface="Arial" pitchFamily="34" charset="0"/>
                <a:cs typeface="Arial" pitchFamily="34" charset="0"/>
              </a:rPr>
              <a:t>Strengthen the capital requirements for counterparty credit exposures arising from banks’ derivatives, repo and securities financing transactions</a:t>
            </a:r>
            <a:r>
              <a:rPr lang="tr-TR" sz="1400" b="1" dirty="0" smtClean="0">
                <a:solidFill>
                  <a:schemeClr val="tx1"/>
                </a:solidFill>
                <a:latin typeface="Arial" pitchFamily="34" charset="0"/>
                <a:cs typeface="Arial" pitchFamily="34" charset="0"/>
              </a:rPr>
              <a:t>.</a:t>
            </a:r>
            <a:endParaRPr lang="en-US" sz="1400" b="1" dirty="0" smtClean="0">
              <a:solidFill>
                <a:schemeClr val="tx1"/>
              </a:solidFill>
              <a:latin typeface="Arial" pitchFamily="34" charset="0"/>
              <a:cs typeface="Arial" pitchFamily="34" charset="0"/>
            </a:endParaRPr>
          </a:p>
          <a:p>
            <a:pPr algn="just">
              <a:spcBef>
                <a:spcPts val="0"/>
              </a:spcBef>
            </a:pPr>
            <a:r>
              <a:rPr lang="tr-TR" sz="1400" b="1" dirty="0" smtClean="0">
                <a:solidFill>
                  <a:schemeClr val="tx1"/>
                </a:solidFill>
                <a:latin typeface="Arial" pitchFamily="34" charset="0"/>
                <a:cs typeface="Arial" pitchFamily="34" charset="0"/>
              </a:rPr>
              <a:t>- </a:t>
            </a:r>
            <a:r>
              <a:rPr lang="en-US" sz="1400" b="1" dirty="0" smtClean="0">
                <a:solidFill>
                  <a:schemeClr val="tx1"/>
                </a:solidFill>
                <a:latin typeface="Arial" pitchFamily="34" charset="0"/>
                <a:cs typeface="Arial" pitchFamily="34" charset="0"/>
              </a:rPr>
              <a:t>Provide additional incentives to move OTC derivative contracts to central counterparties (probably clearing houses)</a:t>
            </a:r>
          </a:p>
          <a:p>
            <a:pPr algn="just">
              <a:spcBef>
                <a:spcPts val="1200"/>
              </a:spcBef>
            </a:pPr>
            <a:endParaRPr lang="tr-TR" sz="1100" dirty="0">
              <a:solidFill>
                <a:srgbClr val="002060"/>
              </a:solidFill>
            </a:endParaRPr>
          </a:p>
        </p:txBody>
      </p:sp>
      <p:grpSp>
        <p:nvGrpSpPr>
          <p:cNvPr id="4" name="Group 14"/>
          <p:cNvGrpSpPr/>
          <p:nvPr/>
        </p:nvGrpSpPr>
        <p:grpSpPr>
          <a:xfrm>
            <a:off x="1357290" y="1785926"/>
            <a:ext cx="2597485" cy="1143008"/>
            <a:chOff x="214315" y="214312"/>
            <a:chExt cx="2597485" cy="943903"/>
          </a:xfrm>
        </p:grpSpPr>
        <p:sp>
          <p:nvSpPr>
            <p:cNvPr id="16" name="Rounded Rectangle 15"/>
            <p:cNvSpPr/>
            <p:nvPr/>
          </p:nvSpPr>
          <p:spPr>
            <a:xfrm>
              <a:off x="214315" y="214312"/>
              <a:ext cx="2597485" cy="943903"/>
            </a:xfrm>
            <a:prstGeom prst="roundRect">
              <a:avLst/>
            </a:prstGeom>
            <a:solidFill>
              <a:srgbClr val="1D2A6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Rounded Rectangle 4"/>
            <p:cNvSpPr/>
            <p:nvPr/>
          </p:nvSpPr>
          <p:spPr>
            <a:xfrm>
              <a:off x="260393" y="260390"/>
              <a:ext cx="2505329" cy="8517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a:lnSpc>
                  <a:spcPct val="90000"/>
                </a:lnSpc>
                <a:spcAft>
                  <a:spcPct val="35000"/>
                </a:spcAft>
              </a:pPr>
              <a:r>
                <a:rPr lang="en-US" b="1" dirty="0" smtClean="0">
                  <a:solidFill>
                    <a:schemeClr val="bg1"/>
                  </a:solidFill>
                  <a:latin typeface="Arial" pitchFamily="34" charset="0"/>
                  <a:cs typeface="Arial" pitchFamily="34" charset="0"/>
                </a:rPr>
                <a:t>Supplementing the risk-based capital requirement with a leverage ratio</a:t>
              </a:r>
            </a:p>
          </p:txBody>
        </p:sp>
      </p:grpSp>
      <p:grpSp>
        <p:nvGrpSpPr>
          <p:cNvPr id="5" name="Group 17"/>
          <p:cNvGrpSpPr/>
          <p:nvPr/>
        </p:nvGrpSpPr>
        <p:grpSpPr>
          <a:xfrm>
            <a:off x="1285852" y="4357694"/>
            <a:ext cx="2597485" cy="1143008"/>
            <a:chOff x="214315" y="214312"/>
            <a:chExt cx="2597485" cy="943903"/>
          </a:xfrm>
        </p:grpSpPr>
        <p:sp>
          <p:nvSpPr>
            <p:cNvPr id="19" name="Rounded Rectangle 18"/>
            <p:cNvSpPr/>
            <p:nvPr/>
          </p:nvSpPr>
          <p:spPr>
            <a:xfrm>
              <a:off x="214315" y="214312"/>
              <a:ext cx="2597485" cy="943903"/>
            </a:xfrm>
            <a:prstGeom prst="roundRect">
              <a:avLst/>
            </a:prstGeom>
            <a:solidFill>
              <a:srgbClr val="1D2A6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0" name="Rounded Rectangle 4"/>
            <p:cNvSpPr/>
            <p:nvPr/>
          </p:nvSpPr>
          <p:spPr>
            <a:xfrm>
              <a:off x="260393" y="260390"/>
              <a:ext cx="2505329" cy="8517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a:lnSpc>
                  <a:spcPct val="90000"/>
                </a:lnSpc>
                <a:spcAft>
                  <a:spcPct val="35000"/>
                </a:spcAft>
              </a:pPr>
              <a:r>
                <a:rPr lang="en-US" b="1" dirty="0" smtClean="0">
                  <a:solidFill>
                    <a:schemeClr val="bg1"/>
                  </a:solidFill>
                  <a:latin typeface="Arial" pitchFamily="34" charset="0"/>
                  <a:cs typeface="Arial" pitchFamily="34" charset="0"/>
                </a:rPr>
                <a:t>Enhancing Risk Coverage</a:t>
              </a:r>
            </a:p>
          </p:txBody>
        </p:sp>
      </p:grpSp>
      <p:sp>
        <p:nvSpPr>
          <p:cNvPr id="15" name="Text Placeholder 8"/>
          <p:cNvSpPr txBox="1">
            <a:spLocks/>
          </p:cNvSpPr>
          <p:nvPr/>
        </p:nvSpPr>
        <p:spPr bwMode="auto">
          <a:xfrm>
            <a:off x="4786314" y="3000372"/>
            <a:ext cx="2928958" cy="600164"/>
          </a:xfrm>
          <a:prstGeom prst="rect">
            <a:avLst/>
          </a:prstGeom>
          <a:noFill/>
          <a:ln w="28575">
            <a:solidFill>
              <a:schemeClr val="bg1"/>
            </a:solidFill>
            <a:miter lim="800000"/>
            <a:headEnd/>
            <a:tailEnd/>
          </a:ln>
        </p:spPr>
        <p:txBody>
          <a:bodyPr vert="horz" wrap="square" lIns="91440" tIns="45720" rIns="91440" bIns="45720" numCol="1" rtlCol="0" anchor="t" anchorCtr="0" compatLnSpc="1">
            <a:prstTxWarp prst="textNoShape">
              <a:avLst/>
            </a:prstTxWarp>
            <a:spAutoFit/>
          </a:bodyPr>
          <a:lstStyle/>
          <a:p>
            <a:pPr marL="342900" indent="-342900" eaLnBrk="0" hangingPunct="0">
              <a:spcBef>
                <a:spcPct val="20000"/>
              </a:spcBef>
              <a:buClr>
                <a:srgbClr val="993300"/>
              </a:buClr>
              <a:buSzPct val="125000"/>
            </a:pPr>
            <a:r>
              <a:rPr lang="tr-TR" sz="1500" b="1" kern="0" dirty="0" err="1" smtClean="0">
                <a:latin typeface="Arial" pitchFamily="34" charset="0"/>
                <a:cs typeface="Arial" pitchFamily="34" charset="0"/>
              </a:rPr>
              <a:t>Tier</a:t>
            </a:r>
            <a:r>
              <a:rPr lang="tr-TR" sz="1500" b="1" kern="0" dirty="0" smtClean="0">
                <a:latin typeface="Arial" pitchFamily="34" charset="0"/>
                <a:cs typeface="Arial" pitchFamily="34" charset="0"/>
              </a:rPr>
              <a:t> 1 </a:t>
            </a:r>
            <a:r>
              <a:rPr lang="en-US" sz="1500" b="1" kern="0" dirty="0" smtClean="0">
                <a:latin typeface="Arial" pitchFamily="34" charset="0"/>
                <a:cs typeface="Arial" pitchFamily="34" charset="0"/>
              </a:rPr>
              <a:t>Cap</a:t>
            </a:r>
            <a:r>
              <a:rPr lang="tr-TR" sz="1500" b="1" kern="0" dirty="0" smtClean="0">
                <a:latin typeface="Arial" pitchFamily="34" charset="0"/>
                <a:cs typeface="Arial" pitchFamily="34" charset="0"/>
              </a:rPr>
              <a:t>.</a:t>
            </a:r>
            <a:endParaRPr lang="en-US" sz="1500" b="1" kern="0" dirty="0" smtClean="0">
              <a:latin typeface="Arial" pitchFamily="34" charset="0"/>
              <a:cs typeface="Arial" pitchFamily="34" charset="0"/>
            </a:endParaRPr>
          </a:p>
          <a:p>
            <a:pPr marL="342900" lvl="0" indent="-342900" eaLnBrk="0" hangingPunct="0">
              <a:spcBef>
                <a:spcPct val="20000"/>
              </a:spcBef>
              <a:buClr>
                <a:srgbClr val="993300"/>
              </a:buClr>
              <a:buSzPct val="125000"/>
            </a:pPr>
            <a:r>
              <a:rPr lang="en-US" sz="1500" b="1" kern="0" dirty="0" smtClean="0">
                <a:latin typeface="Arial" pitchFamily="34" charset="0"/>
                <a:cs typeface="Arial" pitchFamily="34" charset="0"/>
              </a:rPr>
              <a:t>Total R</a:t>
            </a:r>
            <a:r>
              <a:rPr lang="tr-TR" sz="1500" b="1" kern="0" dirty="0" smtClean="0">
                <a:latin typeface="Arial" pitchFamily="34" charset="0"/>
                <a:cs typeface="Arial" pitchFamily="34" charset="0"/>
              </a:rPr>
              <a:t>WA</a:t>
            </a:r>
            <a:endParaRPr lang="en-US" sz="1500" b="1" kern="0" dirty="0">
              <a:latin typeface="Arial" pitchFamily="34" charset="0"/>
              <a:cs typeface="Arial" pitchFamily="34" charset="0"/>
            </a:endParaRPr>
          </a:p>
        </p:txBody>
      </p:sp>
      <p:cxnSp>
        <p:nvCxnSpPr>
          <p:cNvPr id="21" name="Straight Connector 20"/>
          <p:cNvCxnSpPr/>
          <p:nvPr/>
        </p:nvCxnSpPr>
        <p:spPr>
          <a:xfrm>
            <a:off x="4857752" y="3286124"/>
            <a:ext cx="1214446" cy="4"/>
          </a:xfrm>
          <a:prstGeom prst="line">
            <a:avLst/>
          </a:prstGeom>
          <a:ln w="28575">
            <a:solidFill>
              <a:srgbClr val="1D2A63"/>
            </a:solidFill>
          </a:ln>
        </p:spPr>
        <p:style>
          <a:lnRef idx="1">
            <a:schemeClr val="accent1"/>
          </a:lnRef>
          <a:fillRef idx="0">
            <a:schemeClr val="accent1"/>
          </a:fillRef>
          <a:effectRef idx="0">
            <a:schemeClr val="accent1"/>
          </a:effectRef>
          <a:fontRef idx="minor">
            <a:schemeClr val="tx1"/>
          </a:fontRef>
        </p:style>
      </p:cxnSp>
      <p:sp>
        <p:nvSpPr>
          <p:cNvPr id="30" name="Text Box 19"/>
          <p:cNvSpPr txBox="1">
            <a:spLocks noChangeArrowheads="1"/>
          </p:cNvSpPr>
          <p:nvPr/>
        </p:nvSpPr>
        <p:spPr bwMode="auto">
          <a:xfrm>
            <a:off x="6072198" y="3143248"/>
            <a:ext cx="1071570" cy="323165"/>
          </a:xfrm>
          <a:prstGeom prst="rect">
            <a:avLst/>
          </a:prstGeom>
          <a:noFill/>
          <a:ln w="9525">
            <a:noFill/>
            <a:miter lim="800000"/>
            <a:headEnd/>
            <a:tailEnd/>
          </a:ln>
        </p:spPr>
        <p:txBody>
          <a:bodyPr wrap="square">
            <a:spAutoFit/>
          </a:bodyPr>
          <a:lstStyle/>
          <a:p>
            <a:pPr>
              <a:spcBef>
                <a:spcPct val="50000"/>
              </a:spcBef>
            </a:pPr>
            <a:r>
              <a:rPr lang="en-US" sz="1500" b="1" dirty="0" smtClean="0">
                <a:latin typeface="Arial" pitchFamily="34" charset="0"/>
                <a:cs typeface="Arial" pitchFamily="34" charset="0"/>
              </a:rPr>
              <a:t>≥ </a:t>
            </a:r>
            <a:r>
              <a:rPr lang="tr-TR" sz="1500" b="1" dirty="0" smtClean="0">
                <a:latin typeface="Arial" pitchFamily="34" charset="0"/>
                <a:cs typeface="Arial" pitchFamily="34" charset="0"/>
              </a:rPr>
              <a:t>% 3</a:t>
            </a:r>
            <a:endParaRPr lang="tr-TR" sz="1500" b="1" dirty="0">
              <a:latin typeface="Arial" pitchFamily="34" charset="0"/>
              <a:cs typeface="Arial" pitchFamily="34" charset="0"/>
            </a:endParaRPr>
          </a:p>
        </p:txBody>
      </p:sp>
      <p:sp>
        <p:nvSpPr>
          <p:cNvPr id="18"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214290"/>
            <a:ext cx="7858148" cy="777875"/>
          </a:xfrm>
        </p:spPr>
        <p:txBody>
          <a:bodyPr/>
          <a:lstStyle/>
          <a:p>
            <a:pPr lvl="0">
              <a:defRPr/>
            </a:pPr>
            <a:r>
              <a:rPr lang="en-US" sz="3000" dirty="0" smtClean="0">
                <a:solidFill>
                  <a:srgbClr val="1D2A63"/>
                </a:solidFill>
                <a:latin typeface="Arial" charset="0"/>
                <a:cs typeface="Arial" charset="0"/>
              </a:rPr>
              <a:t/>
            </a:r>
            <a:br>
              <a:rPr lang="en-US" sz="3000" dirty="0" smtClean="0">
                <a:solidFill>
                  <a:srgbClr val="1D2A63"/>
                </a:solidFill>
                <a:latin typeface="Arial" charset="0"/>
                <a:cs typeface="Arial" charset="0"/>
              </a:rPr>
            </a:br>
            <a:r>
              <a:rPr lang="en-US" sz="2800" dirty="0" err="1" smtClean="0">
                <a:solidFill>
                  <a:srgbClr val="1D2A63"/>
                </a:solidFill>
                <a:latin typeface="Arial" charset="0"/>
                <a:cs typeface="Arial" charset="0"/>
              </a:rPr>
              <a:t>Strenghtening</a:t>
            </a:r>
            <a:r>
              <a:rPr lang="en-US" sz="2800" dirty="0" smtClean="0">
                <a:solidFill>
                  <a:srgbClr val="1D2A63"/>
                </a:solidFill>
                <a:latin typeface="Arial" charset="0"/>
                <a:cs typeface="Arial" charset="0"/>
              </a:rPr>
              <a:t> the </a:t>
            </a:r>
            <a:r>
              <a:rPr lang="tr-TR" sz="2800" dirty="0" err="1" smtClean="0">
                <a:solidFill>
                  <a:srgbClr val="1D2A63"/>
                </a:solidFill>
                <a:latin typeface="Arial" charset="0"/>
                <a:cs typeface="Arial" charset="0"/>
              </a:rPr>
              <a:t>Regulatory</a:t>
            </a:r>
            <a:r>
              <a:rPr lang="tr-TR" sz="2800" dirty="0" smtClean="0">
                <a:solidFill>
                  <a:srgbClr val="1D2A63"/>
                </a:solidFill>
                <a:latin typeface="Arial" charset="0"/>
                <a:cs typeface="Arial" charset="0"/>
              </a:rPr>
              <a:t> </a:t>
            </a:r>
            <a:r>
              <a:rPr lang="en-US" sz="2800" dirty="0" smtClean="0">
                <a:solidFill>
                  <a:srgbClr val="1D2A63"/>
                </a:solidFill>
                <a:latin typeface="Arial" charset="0"/>
                <a:cs typeface="Arial" charset="0"/>
              </a:rPr>
              <a:t>Framework</a:t>
            </a:r>
            <a:r>
              <a:rPr lang="tr-TR" sz="2800" dirty="0" smtClean="0">
                <a:solidFill>
                  <a:srgbClr val="1D2A63"/>
                </a:solidFill>
                <a:latin typeface="Arial" charset="0"/>
                <a:cs typeface="Arial" charset="0"/>
              </a:rPr>
              <a:t> (III)</a:t>
            </a:r>
            <a:r>
              <a:rPr lang="en-US" sz="2800" dirty="0" smtClean="0">
                <a:solidFill>
                  <a:srgbClr val="1D2A63"/>
                </a:solidFill>
                <a:latin typeface="Arial" charset="0"/>
                <a:cs typeface="Arial" charset="0"/>
              </a:rPr>
              <a:t/>
            </a:r>
            <a:br>
              <a:rPr lang="en-US" sz="2800" dirty="0" smtClean="0">
                <a:solidFill>
                  <a:srgbClr val="1D2A63"/>
                </a:solidFill>
                <a:latin typeface="Arial" charset="0"/>
                <a:cs typeface="Arial" charset="0"/>
              </a:rPr>
            </a:br>
            <a:endParaRPr lang="en-US" sz="3000" dirty="0">
              <a:solidFill>
                <a:srgbClr val="1D2A63"/>
              </a:solidFill>
            </a:endParaRPr>
          </a:p>
        </p:txBody>
      </p:sp>
      <p:sp>
        <p:nvSpPr>
          <p:cNvPr id="3" name="Content Placeholder 2"/>
          <p:cNvSpPr>
            <a:spLocks noGrp="1"/>
          </p:cNvSpPr>
          <p:nvPr>
            <p:ph idx="1"/>
          </p:nvPr>
        </p:nvSpPr>
        <p:spPr>
          <a:xfrm>
            <a:off x="1285852" y="1071546"/>
            <a:ext cx="7643866" cy="4983179"/>
          </a:xfrm>
        </p:spPr>
        <p:txBody>
          <a:bodyPr/>
          <a:lstStyle/>
          <a:p>
            <a:pPr>
              <a:buFont typeface="Wingdings" pitchFamily="2" charset="2"/>
              <a:buChar char="§"/>
            </a:pPr>
            <a:endParaRPr lang="tr-TR" sz="1800" dirty="0" smtClean="0"/>
          </a:p>
          <a:p>
            <a:pPr algn="just">
              <a:buNone/>
            </a:pPr>
            <a:endParaRPr lang="tr-TR" sz="2200" dirty="0" smtClean="0"/>
          </a:p>
          <a:p>
            <a:pPr algn="just">
              <a:buFont typeface="Wingdings" pitchFamily="2" charset="2"/>
              <a:buChar char="§"/>
            </a:pPr>
            <a:endParaRPr lang="tr-TR" sz="1800" dirty="0" smtClean="0"/>
          </a:p>
          <a:p>
            <a:pPr algn="just">
              <a:buFont typeface="Wingdings" pitchFamily="2" charset="2"/>
              <a:buChar char="§"/>
            </a:pPr>
            <a:endParaRPr lang="tr-TR" sz="1800" dirty="0" smtClean="0"/>
          </a:p>
          <a:p>
            <a:pPr algn="just">
              <a:buFont typeface="Wingdings" pitchFamily="2" charset="2"/>
              <a:buChar char="§"/>
            </a:pPr>
            <a:endParaRPr lang="tr-TR" sz="1800" dirty="0" smtClean="0"/>
          </a:p>
          <a:p>
            <a:pPr algn="just">
              <a:buFont typeface="Wingdings" pitchFamily="2" charset="2"/>
              <a:buChar char="§"/>
            </a:pPr>
            <a:endParaRPr lang="tr-TR" sz="1800" dirty="0" smtClean="0"/>
          </a:p>
          <a:p>
            <a:pPr algn="just">
              <a:buFont typeface="Wingdings" pitchFamily="2" charset="2"/>
              <a:buChar char="§"/>
            </a:pPr>
            <a:endParaRPr lang="en-US" sz="1800" dirty="0" smtClean="0"/>
          </a:p>
          <a:p>
            <a:pPr indent="381000">
              <a:buFont typeface="Wingdings" pitchFamily="2" charset="2"/>
              <a:buChar char="Ø"/>
              <a:tabLst>
                <a:tab pos="444500" algn="l"/>
                <a:tab pos="533400" algn="l"/>
                <a:tab pos="622300" algn="l"/>
                <a:tab pos="901700" algn="l"/>
              </a:tabLst>
            </a:pPr>
            <a:endParaRPr lang="en-US" sz="1800" dirty="0" smtClean="0"/>
          </a:p>
        </p:txBody>
      </p:sp>
      <p:sp>
        <p:nvSpPr>
          <p:cNvPr id="9" name="Striped Right Arrow 8"/>
          <p:cNvSpPr/>
          <p:nvPr/>
        </p:nvSpPr>
        <p:spPr>
          <a:xfrm>
            <a:off x="4000496" y="1928802"/>
            <a:ext cx="500066" cy="214314"/>
          </a:xfrm>
          <a:prstGeom prst="stripedRightArrow">
            <a:avLst/>
          </a:prstGeom>
          <a:solidFill>
            <a:srgbClr val="1D2A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4572000" y="1285860"/>
            <a:ext cx="4357718" cy="2786082"/>
          </a:xfrm>
          <a:prstGeom prst="rect">
            <a:avLst/>
          </a:prstGeom>
          <a:solidFill>
            <a:schemeClr val="bg1"/>
          </a:solidFill>
          <a:ln w="28575" cap="flat">
            <a:solidFill>
              <a:srgbClr val="1D2A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tr-TR" sz="1100" b="1" dirty="0" smtClean="0">
              <a:solidFill>
                <a:srgbClr val="002060"/>
              </a:solidFill>
              <a:latin typeface="Arial" pitchFamily="34" charset="0"/>
              <a:cs typeface="Arial" pitchFamily="34" charset="0"/>
            </a:endParaRPr>
          </a:p>
          <a:p>
            <a:pPr algn="just"/>
            <a:r>
              <a:rPr lang="tr-TR" sz="1100" b="1" dirty="0" smtClean="0">
                <a:solidFill>
                  <a:srgbClr val="002060"/>
                </a:solidFill>
                <a:latin typeface="Arial" pitchFamily="34" charset="0"/>
                <a:cs typeface="Arial" pitchFamily="34" charset="0"/>
              </a:rPr>
              <a:t>- </a:t>
            </a:r>
            <a:r>
              <a:rPr lang="en-US" sz="1400" b="1" dirty="0" smtClean="0">
                <a:solidFill>
                  <a:schemeClr val="tx1"/>
                </a:solidFill>
                <a:latin typeface="Arial" pitchFamily="34" charset="0"/>
                <a:cs typeface="Arial" pitchFamily="34" charset="0"/>
              </a:rPr>
              <a:t>Dampen any excess cyclicality of the minimum capital requirement, cyclicality add on (to be positive in growth and reverse in contraction;</a:t>
            </a:r>
          </a:p>
          <a:p>
            <a:pPr algn="just"/>
            <a:r>
              <a:rPr lang="tr-TR" sz="1400" b="1" dirty="0" smtClean="0">
                <a:solidFill>
                  <a:schemeClr val="tx1"/>
                </a:solidFill>
                <a:latin typeface="Arial" pitchFamily="34" charset="0"/>
                <a:cs typeface="Arial" pitchFamily="34" charset="0"/>
              </a:rPr>
              <a:t>- </a:t>
            </a:r>
            <a:r>
              <a:rPr lang="en-US" sz="1400" b="1" dirty="0" smtClean="0">
                <a:solidFill>
                  <a:schemeClr val="tx1"/>
                </a:solidFill>
                <a:latin typeface="Arial" pitchFamily="34" charset="0"/>
                <a:cs typeface="Arial" pitchFamily="34" charset="0"/>
              </a:rPr>
              <a:t>Promote more forward looking provisions;</a:t>
            </a:r>
          </a:p>
          <a:p>
            <a:pPr algn="just"/>
            <a:r>
              <a:rPr lang="tr-TR" sz="1400" b="1" dirty="0" smtClean="0">
                <a:solidFill>
                  <a:schemeClr val="tx1"/>
                </a:solidFill>
                <a:latin typeface="Arial" pitchFamily="34" charset="0"/>
                <a:cs typeface="Arial" pitchFamily="34" charset="0"/>
              </a:rPr>
              <a:t>- </a:t>
            </a:r>
            <a:r>
              <a:rPr lang="en-US" sz="1400" b="1" dirty="0" smtClean="0">
                <a:solidFill>
                  <a:schemeClr val="tx1"/>
                </a:solidFill>
                <a:latin typeface="Arial" pitchFamily="34" charset="0"/>
                <a:cs typeface="Arial" pitchFamily="34" charset="0"/>
              </a:rPr>
              <a:t>Conserve capital to build buffers at individual banks and the banking sector that can be used in stress; </a:t>
            </a:r>
          </a:p>
          <a:p>
            <a:pPr algn="just"/>
            <a:r>
              <a:rPr lang="tr-TR" sz="1400" b="1" dirty="0" smtClean="0">
                <a:solidFill>
                  <a:schemeClr val="tx1"/>
                </a:solidFill>
                <a:latin typeface="Arial" pitchFamily="34" charset="0"/>
                <a:cs typeface="Arial" pitchFamily="34" charset="0"/>
              </a:rPr>
              <a:t>- </a:t>
            </a:r>
            <a:r>
              <a:rPr lang="en-US" sz="1400" b="1" dirty="0" smtClean="0">
                <a:solidFill>
                  <a:schemeClr val="tx1"/>
                </a:solidFill>
                <a:latin typeface="Arial" pitchFamily="34" charset="0"/>
                <a:cs typeface="Arial" pitchFamily="34" charset="0"/>
              </a:rPr>
              <a:t>Achieve the broader macro prudential goal of protecting the banking sector from periods of excess credit growth. </a:t>
            </a:r>
          </a:p>
          <a:p>
            <a:pPr algn="just"/>
            <a:r>
              <a:rPr lang="tr-TR" sz="1400" b="1" dirty="0" smtClean="0">
                <a:solidFill>
                  <a:schemeClr val="tx1"/>
                </a:solidFill>
                <a:latin typeface="Arial" pitchFamily="34" charset="0"/>
                <a:cs typeface="Arial" pitchFamily="34" charset="0"/>
              </a:rPr>
              <a:t>- </a:t>
            </a:r>
            <a:r>
              <a:rPr lang="en-US" sz="1400" b="1" dirty="0" smtClean="0">
                <a:solidFill>
                  <a:schemeClr val="tx1"/>
                </a:solidFill>
                <a:latin typeface="Arial" pitchFamily="34" charset="0"/>
                <a:cs typeface="Arial" pitchFamily="34" charset="0"/>
              </a:rPr>
              <a:t>Raise the capital buffers backing these exposures</a:t>
            </a:r>
          </a:p>
          <a:p>
            <a:pPr algn="just"/>
            <a:endParaRPr lang="tr-TR" sz="1100" dirty="0">
              <a:solidFill>
                <a:srgbClr val="002060"/>
              </a:solidFill>
            </a:endParaRPr>
          </a:p>
        </p:txBody>
      </p:sp>
      <p:grpSp>
        <p:nvGrpSpPr>
          <p:cNvPr id="4" name="Group 14"/>
          <p:cNvGrpSpPr/>
          <p:nvPr/>
        </p:nvGrpSpPr>
        <p:grpSpPr>
          <a:xfrm>
            <a:off x="1357290" y="1428736"/>
            <a:ext cx="2597485" cy="1500198"/>
            <a:chOff x="214315" y="214312"/>
            <a:chExt cx="2597485" cy="943903"/>
          </a:xfrm>
        </p:grpSpPr>
        <p:sp>
          <p:nvSpPr>
            <p:cNvPr id="16" name="Rounded Rectangle 15"/>
            <p:cNvSpPr/>
            <p:nvPr/>
          </p:nvSpPr>
          <p:spPr>
            <a:xfrm>
              <a:off x="214315" y="214312"/>
              <a:ext cx="2597485" cy="943903"/>
            </a:xfrm>
            <a:prstGeom prst="roundRect">
              <a:avLst/>
            </a:prstGeom>
            <a:solidFill>
              <a:srgbClr val="1D2A6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Rounded Rectangle 4"/>
            <p:cNvSpPr/>
            <p:nvPr/>
          </p:nvSpPr>
          <p:spPr>
            <a:xfrm>
              <a:off x="260393" y="260390"/>
              <a:ext cx="2505329" cy="8517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algn="ctr"/>
              <a:r>
                <a:rPr lang="en-US" b="1" dirty="0" smtClean="0">
                  <a:solidFill>
                    <a:schemeClr val="bg1"/>
                  </a:solidFill>
                  <a:latin typeface="Arial" pitchFamily="34" charset="0"/>
                  <a:cs typeface="Arial" pitchFamily="34" charset="0"/>
                </a:rPr>
                <a:t>Reducing </a:t>
              </a:r>
              <a:r>
                <a:rPr lang="en-US" b="1" dirty="0" err="1" smtClean="0">
                  <a:solidFill>
                    <a:schemeClr val="bg1"/>
                  </a:solidFill>
                  <a:latin typeface="Arial" pitchFamily="34" charset="0"/>
                  <a:cs typeface="Arial" pitchFamily="34" charset="0"/>
                </a:rPr>
                <a:t>procyclicality</a:t>
              </a:r>
              <a:r>
                <a:rPr lang="en-US" b="1" dirty="0" smtClean="0">
                  <a:solidFill>
                    <a:schemeClr val="bg1"/>
                  </a:solidFill>
                  <a:latin typeface="Arial" pitchFamily="34" charset="0"/>
                  <a:cs typeface="Arial" pitchFamily="34" charset="0"/>
                </a:rPr>
                <a:t> and promoting </a:t>
              </a:r>
              <a:r>
                <a:rPr lang="en-US" b="1" dirty="0" err="1" smtClean="0">
                  <a:solidFill>
                    <a:schemeClr val="bg1"/>
                  </a:solidFill>
                  <a:latin typeface="Arial" pitchFamily="34" charset="0"/>
                  <a:cs typeface="Arial" pitchFamily="34" charset="0"/>
                </a:rPr>
                <a:t>countercycyclical</a:t>
              </a:r>
              <a:r>
                <a:rPr lang="en-US" b="1" dirty="0" smtClean="0">
                  <a:solidFill>
                    <a:schemeClr val="bg1"/>
                  </a:solidFill>
                  <a:latin typeface="Arial" pitchFamily="34" charset="0"/>
                  <a:cs typeface="Arial" pitchFamily="34" charset="0"/>
                </a:rPr>
                <a:t> buffers</a:t>
              </a:r>
            </a:p>
          </p:txBody>
        </p:sp>
      </p:grpSp>
      <p:grpSp>
        <p:nvGrpSpPr>
          <p:cNvPr id="5" name="Group 24"/>
          <p:cNvGrpSpPr/>
          <p:nvPr/>
        </p:nvGrpSpPr>
        <p:grpSpPr>
          <a:xfrm>
            <a:off x="1357290" y="4286256"/>
            <a:ext cx="2597485" cy="1143008"/>
            <a:chOff x="214315" y="214312"/>
            <a:chExt cx="2597485" cy="943903"/>
          </a:xfrm>
        </p:grpSpPr>
        <p:sp>
          <p:nvSpPr>
            <p:cNvPr id="26" name="Rounded Rectangle 25"/>
            <p:cNvSpPr/>
            <p:nvPr/>
          </p:nvSpPr>
          <p:spPr>
            <a:xfrm>
              <a:off x="214315" y="214312"/>
              <a:ext cx="2597485" cy="943903"/>
            </a:xfrm>
            <a:prstGeom prst="roundRect">
              <a:avLst/>
            </a:prstGeom>
            <a:solidFill>
              <a:srgbClr val="1D2A6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7" name="Rounded Rectangle 4"/>
            <p:cNvSpPr/>
            <p:nvPr/>
          </p:nvSpPr>
          <p:spPr>
            <a:xfrm>
              <a:off x="260393" y="260390"/>
              <a:ext cx="2505329" cy="8517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a:lnSpc>
                  <a:spcPct val="90000"/>
                </a:lnSpc>
                <a:spcAft>
                  <a:spcPct val="35000"/>
                </a:spcAft>
              </a:pPr>
              <a:r>
                <a:rPr lang="en-US" b="1" dirty="0" smtClean="0">
                  <a:solidFill>
                    <a:schemeClr val="bg1"/>
                  </a:solidFill>
                  <a:latin typeface="Arial" pitchFamily="34" charset="0"/>
                  <a:cs typeface="Arial" pitchFamily="34" charset="0"/>
                </a:rPr>
                <a:t>Addressing systemic risk and interconnectedness</a:t>
              </a:r>
            </a:p>
          </p:txBody>
        </p:sp>
      </p:grpSp>
      <p:sp>
        <p:nvSpPr>
          <p:cNvPr id="28" name="Rectangle 27"/>
          <p:cNvSpPr/>
          <p:nvPr/>
        </p:nvSpPr>
        <p:spPr>
          <a:xfrm>
            <a:off x="4643438" y="4429132"/>
            <a:ext cx="4143436" cy="928694"/>
          </a:xfrm>
          <a:prstGeom prst="rect">
            <a:avLst/>
          </a:prstGeom>
          <a:solidFill>
            <a:schemeClr val="bg1"/>
          </a:solidFill>
          <a:ln w="28575" cap="flat">
            <a:solidFill>
              <a:srgbClr val="1D2A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200"/>
              </a:spcBef>
            </a:pPr>
            <a:r>
              <a:rPr lang="en-US" dirty="0" smtClean="0">
                <a:solidFill>
                  <a:srgbClr val="002060"/>
                </a:solidFill>
                <a:latin typeface="Arial" pitchFamily="34" charset="0"/>
                <a:cs typeface="Arial" pitchFamily="34" charset="0"/>
              </a:rPr>
              <a:t> </a:t>
            </a:r>
            <a:r>
              <a:rPr lang="en-US" sz="1400" b="1" dirty="0" smtClean="0">
                <a:solidFill>
                  <a:schemeClr val="tx1"/>
                </a:solidFill>
                <a:latin typeface="Arial" pitchFamily="34" charset="0"/>
                <a:cs typeface="Arial" pitchFamily="34" charset="0"/>
              </a:rPr>
              <a:t>Possible capital and liquidity surcharge for systemically important banks</a:t>
            </a:r>
          </a:p>
        </p:txBody>
      </p:sp>
      <p:sp>
        <p:nvSpPr>
          <p:cNvPr id="29" name="Striped Right Arrow 28"/>
          <p:cNvSpPr/>
          <p:nvPr/>
        </p:nvSpPr>
        <p:spPr>
          <a:xfrm>
            <a:off x="4143372" y="4857760"/>
            <a:ext cx="500066" cy="214314"/>
          </a:xfrm>
          <a:prstGeom prst="stripedRightArrow">
            <a:avLst/>
          </a:prstGeom>
          <a:solidFill>
            <a:srgbClr val="1D2A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214290"/>
            <a:ext cx="7283450" cy="777875"/>
          </a:xfrm>
        </p:spPr>
        <p:txBody>
          <a:bodyPr/>
          <a:lstStyle/>
          <a:p>
            <a:pPr lvl="0">
              <a:defRPr/>
            </a:pPr>
            <a:r>
              <a:rPr lang="en-US" sz="2800" dirty="0" smtClean="0">
                <a:solidFill>
                  <a:srgbClr val="1D2A63"/>
                </a:solidFill>
                <a:latin typeface="Arial" charset="0"/>
                <a:cs typeface="Arial" charset="0"/>
              </a:rPr>
              <a:t/>
            </a:r>
            <a:br>
              <a:rPr lang="en-US" sz="2800" dirty="0" smtClean="0">
                <a:solidFill>
                  <a:srgbClr val="1D2A63"/>
                </a:solidFill>
                <a:latin typeface="Arial" charset="0"/>
                <a:cs typeface="Arial" charset="0"/>
              </a:rPr>
            </a:br>
            <a:r>
              <a:rPr lang="en-US" sz="2800" dirty="0" smtClean="0">
                <a:solidFill>
                  <a:srgbClr val="1D2A63"/>
                </a:solidFill>
                <a:latin typeface="Arial" charset="0"/>
                <a:cs typeface="Arial" charset="0"/>
              </a:rPr>
              <a:t>New Calibration of C</a:t>
            </a:r>
            <a:r>
              <a:rPr lang="tr-TR" sz="2800" dirty="0" smtClean="0">
                <a:solidFill>
                  <a:srgbClr val="1D2A63"/>
                </a:solidFill>
                <a:latin typeface="Arial" charset="0"/>
                <a:cs typeface="Arial" charset="0"/>
              </a:rPr>
              <a:t>AR</a:t>
            </a:r>
            <a:r>
              <a:rPr lang="en-US" sz="2800" dirty="0" smtClean="0">
                <a:solidFill>
                  <a:srgbClr val="1D2A63"/>
                </a:solidFill>
                <a:latin typeface="Arial" charset="0"/>
                <a:cs typeface="Arial" charset="0"/>
              </a:rPr>
              <a:t/>
            </a:r>
            <a:br>
              <a:rPr lang="en-US" sz="2800" dirty="0" smtClean="0">
                <a:solidFill>
                  <a:srgbClr val="1D2A63"/>
                </a:solidFill>
                <a:latin typeface="Arial" charset="0"/>
                <a:cs typeface="Arial" charset="0"/>
              </a:rPr>
            </a:br>
            <a:endParaRPr lang="en-US" sz="2800" dirty="0">
              <a:solidFill>
                <a:srgbClr val="1D2A63"/>
              </a:solidFill>
            </a:endParaRPr>
          </a:p>
        </p:txBody>
      </p:sp>
      <p:graphicFrame>
        <p:nvGraphicFramePr>
          <p:cNvPr id="12" name="Table 11"/>
          <p:cNvGraphicFramePr>
            <a:graphicFrameLocks noGrp="1"/>
          </p:cNvGraphicFramePr>
          <p:nvPr/>
        </p:nvGraphicFramePr>
        <p:xfrm>
          <a:off x="1524000" y="1397000"/>
          <a:ext cx="6619900" cy="4408231"/>
        </p:xfrm>
        <a:graphic>
          <a:graphicData uri="http://schemas.openxmlformats.org/drawingml/2006/table">
            <a:tbl>
              <a:tblPr firstRow="1" bandRow="1">
                <a:tableStyleId>{5C22544A-7EE6-4342-B048-85BDC9FD1C3A}</a:tableStyleId>
              </a:tblPr>
              <a:tblGrid>
                <a:gridCol w="3309950"/>
                <a:gridCol w="1666876"/>
                <a:gridCol w="1643074"/>
              </a:tblGrid>
              <a:tr h="370840">
                <a:tc>
                  <a:txBody>
                    <a:bodyPr/>
                    <a:lstStyle/>
                    <a:p>
                      <a:pPr algn="ctr"/>
                      <a:r>
                        <a:rPr lang="tr-TR" dirty="0" smtClean="0"/>
                        <a:t>%</a:t>
                      </a:r>
                      <a:endParaRPr lang="en-US" dirty="0"/>
                    </a:p>
                  </a:txBody>
                  <a:tcPr>
                    <a:solidFill>
                      <a:srgbClr val="1D2A63"/>
                    </a:solidFill>
                  </a:tcPr>
                </a:tc>
                <a:tc>
                  <a:txBody>
                    <a:bodyPr/>
                    <a:lstStyle/>
                    <a:p>
                      <a:pPr algn="ctr"/>
                      <a:r>
                        <a:rPr lang="tr-TR" sz="1800" b="1" kern="1200" dirty="0" smtClean="0">
                          <a:solidFill>
                            <a:schemeClr val="lt1"/>
                          </a:solidFill>
                          <a:latin typeface="Arial" pitchFamily="34" charset="0"/>
                          <a:ea typeface="+mn-ea"/>
                          <a:cs typeface="Arial" pitchFamily="34" charset="0"/>
                        </a:rPr>
                        <a:t>Basel III</a:t>
                      </a:r>
                      <a:endParaRPr lang="en-US" sz="1800" b="1" kern="1200" dirty="0">
                        <a:solidFill>
                          <a:schemeClr val="lt1"/>
                        </a:solidFill>
                        <a:latin typeface="Arial" pitchFamily="34" charset="0"/>
                        <a:ea typeface="+mn-ea"/>
                        <a:cs typeface="Arial" pitchFamily="34" charset="0"/>
                      </a:endParaRPr>
                    </a:p>
                  </a:txBody>
                  <a:tcPr>
                    <a:solidFill>
                      <a:srgbClr val="1D2A63"/>
                    </a:solidFill>
                  </a:tcPr>
                </a:tc>
                <a:tc>
                  <a:txBody>
                    <a:bodyPr/>
                    <a:lstStyle/>
                    <a:p>
                      <a:pPr algn="ctr"/>
                      <a:r>
                        <a:rPr lang="tr-TR" sz="1800" b="1" kern="1200" dirty="0" smtClean="0">
                          <a:solidFill>
                            <a:schemeClr val="lt1"/>
                          </a:solidFill>
                          <a:latin typeface="Arial" pitchFamily="34" charset="0"/>
                          <a:ea typeface="+mn-ea"/>
                          <a:cs typeface="Arial" pitchFamily="34" charset="0"/>
                        </a:rPr>
                        <a:t>Basel</a:t>
                      </a:r>
                      <a:r>
                        <a:rPr lang="tr-TR" sz="1800" b="1" kern="1200" baseline="0" dirty="0" smtClean="0">
                          <a:solidFill>
                            <a:schemeClr val="lt1"/>
                          </a:solidFill>
                          <a:latin typeface="Arial" pitchFamily="34" charset="0"/>
                          <a:ea typeface="+mn-ea"/>
                          <a:cs typeface="Arial" pitchFamily="34" charset="0"/>
                        </a:rPr>
                        <a:t> I-II</a:t>
                      </a:r>
                      <a:endParaRPr lang="en-US" sz="1800" b="1" kern="1200" dirty="0">
                        <a:solidFill>
                          <a:schemeClr val="lt1"/>
                        </a:solidFill>
                        <a:latin typeface="Arial" pitchFamily="34" charset="0"/>
                        <a:ea typeface="+mn-ea"/>
                        <a:cs typeface="Arial" pitchFamily="34" charset="0"/>
                      </a:endParaRPr>
                    </a:p>
                  </a:txBody>
                  <a:tcPr>
                    <a:solidFill>
                      <a:srgbClr val="1D2A63"/>
                    </a:solidFill>
                  </a:tcPr>
                </a:tc>
              </a:tr>
              <a:tr h="370840">
                <a:tc>
                  <a:txBody>
                    <a:bodyPr/>
                    <a:lstStyle/>
                    <a:p>
                      <a:pPr algn="l">
                        <a:lnSpc>
                          <a:spcPct val="115000"/>
                        </a:lnSpc>
                        <a:spcAft>
                          <a:spcPts val="0"/>
                        </a:spcAft>
                      </a:pPr>
                      <a:r>
                        <a:rPr lang="en-GB" sz="1800" dirty="0">
                          <a:latin typeface="Arial" pitchFamily="34" charset="0"/>
                          <a:ea typeface="Calibri"/>
                          <a:cs typeface="Arial" pitchFamily="34" charset="0"/>
                        </a:rPr>
                        <a:t>Common Equity Tier </a:t>
                      </a:r>
                      <a:r>
                        <a:rPr lang="en-GB" sz="1800" dirty="0" smtClean="0">
                          <a:latin typeface="Arial" pitchFamily="34" charset="0"/>
                          <a:ea typeface="Calibri"/>
                          <a:cs typeface="Arial" pitchFamily="34" charset="0"/>
                        </a:rPr>
                        <a:t>1(CET1</a:t>
                      </a:r>
                      <a:r>
                        <a:rPr lang="en-GB" sz="1800" dirty="0">
                          <a:latin typeface="Arial" pitchFamily="34" charset="0"/>
                          <a:ea typeface="Calibri"/>
                          <a:cs typeface="Arial" pitchFamily="34" charset="0"/>
                        </a:rPr>
                        <a:t>)</a:t>
                      </a:r>
                      <a:endParaRPr lang="tr-TR" sz="1800" dirty="0">
                        <a:latin typeface="Arial" pitchFamily="34" charset="0"/>
                        <a:ea typeface="Calibri"/>
                        <a:cs typeface="Arial" pitchFamily="34" charset="0"/>
                      </a:endParaRPr>
                    </a:p>
                  </a:txBody>
                  <a:tcPr marL="68580" marR="68580" marT="0" marB="0">
                    <a:solidFill>
                      <a:schemeClr val="accent5"/>
                    </a:solidFill>
                  </a:tcPr>
                </a:tc>
                <a:tc>
                  <a:txBody>
                    <a:bodyPr/>
                    <a:lstStyle/>
                    <a:p>
                      <a:pPr algn="ctr"/>
                      <a:r>
                        <a:rPr lang="tr-TR" sz="1800" dirty="0" smtClean="0">
                          <a:latin typeface="Arial" pitchFamily="34" charset="0"/>
                          <a:cs typeface="Arial" pitchFamily="34" charset="0"/>
                        </a:rPr>
                        <a:t>4,5</a:t>
                      </a:r>
                      <a:endParaRPr lang="en-US" sz="1800" dirty="0">
                        <a:latin typeface="Arial" pitchFamily="34" charset="0"/>
                        <a:cs typeface="Arial" pitchFamily="34" charset="0"/>
                      </a:endParaRPr>
                    </a:p>
                  </a:txBody>
                  <a:tcPr>
                    <a:solidFill>
                      <a:schemeClr val="accent5"/>
                    </a:solidFill>
                  </a:tcPr>
                </a:tc>
                <a:tc>
                  <a:txBody>
                    <a:bodyPr/>
                    <a:lstStyle/>
                    <a:p>
                      <a:pPr algn="ctr"/>
                      <a:r>
                        <a:rPr lang="tr-TR" sz="1800" dirty="0" smtClean="0">
                          <a:latin typeface="Arial" pitchFamily="34" charset="0"/>
                          <a:cs typeface="Arial" pitchFamily="34" charset="0"/>
                        </a:rPr>
                        <a:t>2</a:t>
                      </a:r>
                      <a:endParaRPr lang="en-US" sz="1800" dirty="0">
                        <a:latin typeface="Arial" pitchFamily="34" charset="0"/>
                        <a:cs typeface="Arial" pitchFamily="34" charset="0"/>
                      </a:endParaRPr>
                    </a:p>
                  </a:txBody>
                  <a:tcPr>
                    <a:solidFill>
                      <a:schemeClr val="accent5"/>
                    </a:solidFill>
                  </a:tcPr>
                </a:tc>
              </a:tr>
              <a:tr h="699831">
                <a:tc>
                  <a:txBody>
                    <a:bodyPr/>
                    <a:lstStyle/>
                    <a:p>
                      <a:pPr algn="l"/>
                      <a:r>
                        <a:rPr lang="en-GB" sz="1800" kern="1200" dirty="0" smtClean="0">
                          <a:solidFill>
                            <a:schemeClr val="dk1"/>
                          </a:solidFill>
                          <a:latin typeface="Arial" pitchFamily="34" charset="0"/>
                          <a:ea typeface="+mn-ea"/>
                          <a:cs typeface="Arial" pitchFamily="34" charset="0"/>
                        </a:rPr>
                        <a:t>Capital Conservation Buffer (CCB)</a:t>
                      </a:r>
                      <a:endParaRPr lang="en-US" sz="1800" dirty="0">
                        <a:latin typeface="Arial" pitchFamily="34" charset="0"/>
                        <a:cs typeface="Arial" pitchFamily="34" charset="0"/>
                      </a:endParaRPr>
                    </a:p>
                  </a:txBody>
                  <a:tcPr/>
                </a:tc>
                <a:tc>
                  <a:txBody>
                    <a:bodyPr/>
                    <a:lstStyle/>
                    <a:p>
                      <a:pPr algn="ctr"/>
                      <a:r>
                        <a:rPr lang="tr-TR" sz="1800" dirty="0" smtClean="0">
                          <a:latin typeface="Arial" pitchFamily="34" charset="0"/>
                          <a:cs typeface="Arial" pitchFamily="34" charset="0"/>
                        </a:rPr>
                        <a:t>2,5</a:t>
                      </a:r>
                      <a:endParaRPr lang="en-US" sz="1800" dirty="0">
                        <a:latin typeface="Arial" pitchFamily="34" charset="0"/>
                        <a:cs typeface="Arial" pitchFamily="34" charset="0"/>
                      </a:endParaRPr>
                    </a:p>
                  </a:txBody>
                  <a:tcPr/>
                </a:tc>
                <a:tc>
                  <a:txBody>
                    <a:bodyPr/>
                    <a:lstStyle/>
                    <a:p>
                      <a:pPr algn="ctr"/>
                      <a:endParaRPr lang="en-US" sz="1800" dirty="0">
                        <a:latin typeface="Arial" pitchFamily="34" charset="0"/>
                        <a:cs typeface="Arial" pitchFamily="34" charset="0"/>
                      </a:endParaRPr>
                    </a:p>
                  </a:txBody>
                  <a:tcPr/>
                </a:tc>
              </a:tr>
              <a:tr h="370840">
                <a:tc>
                  <a:txBody>
                    <a:bodyPr/>
                    <a:lstStyle/>
                    <a:p>
                      <a:pPr algn="l"/>
                      <a:r>
                        <a:rPr lang="en-GB" sz="1800" b="0" kern="1200" dirty="0" smtClean="0">
                          <a:solidFill>
                            <a:schemeClr val="dk1"/>
                          </a:solidFill>
                          <a:latin typeface="Arial" pitchFamily="34" charset="0"/>
                          <a:ea typeface="+mn-ea"/>
                          <a:cs typeface="Arial" pitchFamily="34" charset="0"/>
                        </a:rPr>
                        <a:t>CET1+CCB</a:t>
                      </a:r>
                      <a:endParaRPr lang="en-US" sz="1800" b="0" dirty="0">
                        <a:latin typeface="Arial" pitchFamily="34" charset="0"/>
                        <a:cs typeface="Arial" pitchFamily="34" charset="0"/>
                      </a:endParaRPr>
                    </a:p>
                  </a:txBody>
                  <a:tcPr/>
                </a:tc>
                <a:tc>
                  <a:txBody>
                    <a:bodyPr/>
                    <a:lstStyle/>
                    <a:p>
                      <a:pPr algn="ctr"/>
                      <a:r>
                        <a:rPr lang="tr-TR" sz="1800" b="0" dirty="0" smtClean="0">
                          <a:latin typeface="Arial" pitchFamily="34" charset="0"/>
                          <a:cs typeface="Arial" pitchFamily="34" charset="0"/>
                        </a:rPr>
                        <a:t>7</a:t>
                      </a:r>
                      <a:endParaRPr lang="en-US" sz="1800" b="0" dirty="0">
                        <a:latin typeface="Arial" pitchFamily="34" charset="0"/>
                        <a:cs typeface="Arial" pitchFamily="34" charset="0"/>
                      </a:endParaRPr>
                    </a:p>
                  </a:txBody>
                  <a:tcPr/>
                </a:tc>
                <a:tc>
                  <a:txBody>
                    <a:bodyPr/>
                    <a:lstStyle/>
                    <a:p>
                      <a:pPr algn="ctr"/>
                      <a:endParaRPr lang="en-US" sz="1800" b="0" dirty="0">
                        <a:latin typeface="Arial" pitchFamily="34" charset="0"/>
                        <a:cs typeface="Arial" pitchFamily="34" charset="0"/>
                      </a:endParaRPr>
                    </a:p>
                  </a:txBody>
                  <a:tcPr/>
                </a:tc>
              </a:tr>
              <a:tr h="370840">
                <a:tc>
                  <a:txBody>
                    <a:bodyPr/>
                    <a:lstStyle/>
                    <a:p>
                      <a:pPr algn="l">
                        <a:lnSpc>
                          <a:spcPct val="115000"/>
                        </a:lnSpc>
                        <a:spcAft>
                          <a:spcPts val="0"/>
                        </a:spcAft>
                      </a:pPr>
                      <a:r>
                        <a:rPr lang="en-GB" sz="1800" b="1" dirty="0">
                          <a:latin typeface="Arial" pitchFamily="34" charset="0"/>
                          <a:ea typeface="Calibri"/>
                          <a:cs typeface="Arial" pitchFamily="34" charset="0"/>
                        </a:rPr>
                        <a:t>TIER  1 CAPITAL </a:t>
                      </a:r>
                      <a:endParaRPr lang="tr-TR" sz="1800" dirty="0">
                        <a:latin typeface="Arial" pitchFamily="34" charset="0"/>
                        <a:ea typeface="Calibri"/>
                        <a:cs typeface="Arial" pitchFamily="34" charset="0"/>
                      </a:endParaRPr>
                    </a:p>
                  </a:txBody>
                  <a:tcPr marL="68580" marR="68580" marT="0" marB="0"/>
                </a:tc>
                <a:tc>
                  <a:txBody>
                    <a:bodyPr/>
                    <a:lstStyle/>
                    <a:p>
                      <a:pPr algn="ctr"/>
                      <a:r>
                        <a:rPr lang="tr-TR" sz="1800" b="1" dirty="0" smtClean="0">
                          <a:latin typeface="Arial" pitchFamily="34" charset="0"/>
                          <a:cs typeface="Arial" pitchFamily="34" charset="0"/>
                        </a:rPr>
                        <a:t>6</a:t>
                      </a:r>
                      <a:endParaRPr lang="en-US" sz="1800" b="1" dirty="0">
                        <a:latin typeface="Arial" pitchFamily="34" charset="0"/>
                        <a:cs typeface="Arial" pitchFamily="34" charset="0"/>
                      </a:endParaRPr>
                    </a:p>
                  </a:txBody>
                  <a:tcPr/>
                </a:tc>
                <a:tc>
                  <a:txBody>
                    <a:bodyPr/>
                    <a:lstStyle/>
                    <a:p>
                      <a:pPr algn="ctr"/>
                      <a:r>
                        <a:rPr lang="tr-TR" sz="1800" b="1" dirty="0" smtClean="0">
                          <a:latin typeface="Arial" pitchFamily="34" charset="0"/>
                          <a:cs typeface="Arial" pitchFamily="34" charset="0"/>
                        </a:rPr>
                        <a:t>4</a:t>
                      </a:r>
                      <a:endParaRPr lang="en-US" sz="1800" b="1" dirty="0">
                        <a:latin typeface="Arial" pitchFamily="34" charset="0"/>
                        <a:cs typeface="Arial" pitchFamily="34" charset="0"/>
                      </a:endParaRPr>
                    </a:p>
                  </a:txBody>
                  <a:tcPr/>
                </a:tc>
              </a:tr>
              <a:tr h="370840">
                <a:tc>
                  <a:txBody>
                    <a:bodyPr/>
                    <a:lstStyle/>
                    <a:p>
                      <a:pPr algn="l">
                        <a:lnSpc>
                          <a:spcPct val="115000"/>
                        </a:lnSpc>
                        <a:spcAft>
                          <a:spcPts val="0"/>
                        </a:spcAft>
                      </a:pPr>
                      <a:r>
                        <a:rPr lang="en-GB" sz="1800" dirty="0">
                          <a:latin typeface="Arial" pitchFamily="34" charset="0"/>
                          <a:ea typeface="Calibri"/>
                          <a:cs typeface="Arial" pitchFamily="34" charset="0"/>
                        </a:rPr>
                        <a:t> +CET1</a:t>
                      </a:r>
                      <a:endParaRPr lang="tr-TR" sz="1800" dirty="0">
                        <a:latin typeface="Arial" pitchFamily="34" charset="0"/>
                        <a:ea typeface="Calibri"/>
                        <a:cs typeface="Arial" pitchFamily="34" charset="0"/>
                      </a:endParaRPr>
                    </a:p>
                  </a:txBody>
                  <a:tcPr marL="68580" marR="68580" marT="0" marB="0"/>
                </a:tc>
                <a:tc>
                  <a:txBody>
                    <a:bodyPr/>
                    <a:lstStyle/>
                    <a:p>
                      <a:pPr algn="ctr"/>
                      <a:r>
                        <a:rPr lang="tr-TR" sz="1800" dirty="0" smtClean="0">
                          <a:latin typeface="Arial" pitchFamily="34" charset="0"/>
                          <a:cs typeface="Arial" pitchFamily="34" charset="0"/>
                        </a:rPr>
                        <a:t>4,5</a:t>
                      </a:r>
                      <a:endParaRPr lang="en-US" sz="1800" dirty="0">
                        <a:latin typeface="Arial" pitchFamily="34" charset="0"/>
                        <a:cs typeface="Arial" pitchFamily="34" charset="0"/>
                      </a:endParaRPr>
                    </a:p>
                  </a:txBody>
                  <a:tcPr/>
                </a:tc>
                <a:tc>
                  <a:txBody>
                    <a:bodyPr/>
                    <a:lstStyle/>
                    <a:p>
                      <a:pPr algn="ctr"/>
                      <a:r>
                        <a:rPr lang="tr-TR" sz="1800" dirty="0" smtClean="0">
                          <a:latin typeface="Arial" pitchFamily="34" charset="0"/>
                          <a:cs typeface="Arial" pitchFamily="34" charset="0"/>
                        </a:rPr>
                        <a:t>2</a:t>
                      </a:r>
                      <a:endParaRPr lang="en-US" sz="1800" dirty="0">
                        <a:latin typeface="Arial" pitchFamily="34" charset="0"/>
                        <a:cs typeface="Arial" pitchFamily="34" charset="0"/>
                      </a:endParaRPr>
                    </a:p>
                  </a:txBody>
                  <a:tcPr/>
                </a:tc>
              </a:tr>
              <a:tr h="370840">
                <a:tc>
                  <a:txBody>
                    <a:bodyPr/>
                    <a:lstStyle/>
                    <a:p>
                      <a:pPr algn="l">
                        <a:lnSpc>
                          <a:spcPct val="115000"/>
                        </a:lnSpc>
                        <a:spcAft>
                          <a:spcPts val="0"/>
                        </a:spcAft>
                      </a:pPr>
                      <a:r>
                        <a:rPr lang="en-GB" sz="1800" dirty="0">
                          <a:latin typeface="Arial" pitchFamily="34" charset="0"/>
                          <a:ea typeface="Calibri"/>
                          <a:cs typeface="Arial" pitchFamily="34" charset="0"/>
                        </a:rPr>
                        <a:t>+Additional Tier 1</a:t>
                      </a:r>
                      <a:endParaRPr lang="tr-TR" sz="1800" dirty="0">
                        <a:latin typeface="Arial" pitchFamily="34" charset="0"/>
                        <a:ea typeface="Calibri"/>
                        <a:cs typeface="Arial" pitchFamily="34" charset="0"/>
                      </a:endParaRPr>
                    </a:p>
                  </a:txBody>
                  <a:tcPr marL="68580" marR="68580" marT="0" marB="0"/>
                </a:tc>
                <a:tc>
                  <a:txBody>
                    <a:bodyPr/>
                    <a:lstStyle/>
                    <a:p>
                      <a:pPr algn="ctr"/>
                      <a:endParaRPr lang="en-US" sz="1800" dirty="0">
                        <a:latin typeface="Arial" pitchFamily="34" charset="0"/>
                        <a:cs typeface="Arial" pitchFamily="34" charset="0"/>
                      </a:endParaRPr>
                    </a:p>
                  </a:txBody>
                  <a:tcPr/>
                </a:tc>
                <a:tc>
                  <a:txBody>
                    <a:bodyPr/>
                    <a:lstStyle/>
                    <a:p>
                      <a:pPr algn="ctr"/>
                      <a:endParaRPr lang="en-US" sz="1800" dirty="0">
                        <a:latin typeface="Arial" pitchFamily="34" charset="0"/>
                        <a:cs typeface="Arial" pitchFamily="34" charset="0"/>
                      </a:endParaRPr>
                    </a:p>
                  </a:txBody>
                  <a:tcPr/>
                </a:tc>
              </a:tr>
              <a:tr h="370840">
                <a:tc>
                  <a:txBody>
                    <a:bodyPr/>
                    <a:lstStyle/>
                    <a:p>
                      <a:pPr algn="l">
                        <a:lnSpc>
                          <a:spcPct val="115000"/>
                        </a:lnSpc>
                        <a:spcAft>
                          <a:spcPts val="0"/>
                        </a:spcAft>
                      </a:pPr>
                      <a:r>
                        <a:rPr lang="en-GB" sz="1800" dirty="0">
                          <a:latin typeface="Arial" pitchFamily="34" charset="0"/>
                          <a:ea typeface="Calibri"/>
                          <a:cs typeface="Arial" pitchFamily="34" charset="0"/>
                        </a:rPr>
                        <a:t>-CCB</a:t>
                      </a:r>
                      <a:endParaRPr lang="tr-TR" sz="1800" dirty="0">
                        <a:latin typeface="Arial" pitchFamily="34" charset="0"/>
                        <a:ea typeface="Calibri"/>
                        <a:cs typeface="Arial" pitchFamily="34" charset="0"/>
                      </a:endParaRPr>
                    </a:p>
                  </a:txBody>
                  <a:tcPr marL="68580" marR="68580" marT="0" marB="0"/>
                </a:tc>
                <a:tc>
                  <a:txBody>
                    <a:bodyPr/>
                    <a:lstStyle/>
                    <a:p>
                      <a:pPr algn="ctr"/>
                      <a:endParaRPr lang="en-US" sz="1800" dirty="0">
                        <a:latin typeface="Arial" pitchFamily="34" charset="0"/>
                        <a:cs typeface="Arial" pitchFamily="34" charset="0"/>
                      </a:endParaRPr>
                    </a:p>
                  </a:txBody>
                  <a:tcPr/>
                </a:tc>
                <a:tc>
                  <a:txBody>
                    <a:bodyPr/>
                    <a:lstStyle/>
                    <a:p>
                      <a:pPr algn="ctr"/>
                      <a:endParaRPr lang="en-US" sz="1800" dirty="0">
                        <a:latin typeface="Arial" pitchFamily="34" charset="0"/>
                        <a:cs typeface="Arial" pitchFamily="34" charset="0"/>
                      </a:endParaRPr>
                    </a:p>
                  </a:txBody>
                  <a:tcPr/>
                </a:tc>
              </a:tr>
              <a:tr h="370840">
                <a:tc>
                  <a:txBody>
                    <a:bodyPr/>
                    <a:lstStyle/>
                    <a:p>
                      <a:pPr algn="l">
                        <a:lnSpc>
                          <a:spcPct val="115000"/>
                        </a:lnSpc>
                        <a:spcAft>
                          <a:spcPts val="0"/>
                        </a:spcAft>
                      </a:pPr>
                      <a:r>
                        <a:rPr lang="en-GB" sz="1800" b="1" dirty="0">
                          <a:latin typeface="Arial" pitchFamily="34" charset="0"/>
                          <a:ea typeface="Calibri"/>
                          <a:cs typeface="Arial" pitchFamily="34" charset="0"/>
                        </a:rPr>
                        <a:t>TOTAL  CAPITAL</a:t>
                      </a:r>
                      <a:endParaRPr lang="tr-TR" sz="1800" dirty="0">
                        <a:latin typeface="Arial" pitchFamily="34" charset="0"/>
                        <a:ea typeface="Calibri"/>
                        <a:cs typeface="Arial" pitchFamily="34" charset="0"/>
                      </a:endParaRPr>
                    </a:p>
                  </a:txBody>
                  <a:tcPr marL="68580" marR="68580" marT="0" marB="0"/>
                </a:tc>
                <a:tc>
                  <a:txBody>
                    <a:bodyPr/>
                    <a:lstStyle/>
                    <a:p>
                      <a:pPr algn="ctr"/>
                      <a:r>
                        <a:rPr lang="tr-TR" sz="1800" b="1" dirty="0" smtClean="0">
                          <a:latin typeface="Arial" pitchFamily="34" charset="0"/>
                          <a:cs typeface="Arial" pitchFamily="34" charset="0"/>
                        </a:rPr>
                        <a:t>8</a:t>
                      </a:r>
                      <a:endParaRPr lang="en-US" sz="1800" b="1" dirty="0">
                        <a:latin typeface="Arial" pitchFamily="34" charset="0"/>
                        <a:cs typeface="Arial" pitchFamily="34" charset="0"/>
                      </a:endParaRPr>
                    </a:p>
                  </a:txBody>
                  <a:tcPr/>
                </a:tc>
                <a:tc>
                  <a:txBody>
                    <a:bodyPr/>
                    <a:lstStyle/>
                    <a:p>
                      <a:pPr algn="ctr"/>
                      <a:r>
                        <a:rPr lang="tr-TR" sz="1800" b="1" dirty="0" smtClean="0">
                          <a:latin typeface="Arial" pitchFamily="34" charset="0"/>
                          <a:cs typeface="Arial" pitchFamily="34" charset="0"/>
                        </a:rPr>
                        <a:t>8</a:t>
                      </a:r>
                      <a:endParaRPr lang="en-US" sz="1800" b="1" dirty="0">
                        <a:latin typeface="Arial" pitchFamily="34" charset="0"/>
                        <a:cs typeface="Arial" pitchFamily="34" charset="0"/>
                      </a:endParaRPr>
                    </a:p>
                  </a:txBody>
                  <a:tcPr/>
                </a:tc>
              </a:tr>
              <a:tr h="370840">
                <a:tc>
                  <a:txBody>
                    <a:bodyPr/>
                    <a:lstStyle/>
                    <a:p>
                      <a:pPr algn="l">
                        <a:lnSpc>
                          <a:spcPct val="115000"/>
                        </a:lnSpc>
                        <a:spcAft>
                          <a:spcPts val="0"/>
                        </a:spcAft>
                      </a:pPr>
                      <a:r>
                        <a:rPr lang="en-GB" sz="1800" dirty="0">
                          <a:latin typeface="Arial" pitchFamily="34" charset="0"/>
                          <a:ea typeface="Calibri"/>
                          <a:cs typeface="Arial" pitchFamily="34" charset="0"/>
                        </a:rPr>
                        <a:t>+CCB (in good times)</a:t>
                      </a:r>
                      <a:endParaRPr lang="tr-TR" sz="1800" dirty="0">
                        <a:latin typeface="Arial" pitchFamily="34" charset="0"/>
                        <a:ea typeface="Calibri"/>
                        <a:cs typeface="Arial" pitchFamily="34" charset="0"/>
                      </a:endParaRPr>
                    </a:p>
                  </a:txBody>
                  <a:tcPr marL="68580" marR="68580" marT="0" marB="0"/>
                </a:tc>
                <a:tc>
                  <a:txBody>
                    <a:bodyPr/>
                    <a:lstStyle/>
                    <a:p>
                      <a:pPr algn="ctr"/>
                      <a:r>
                        <a:rPr lang="tr-TR" sz="1800" dirty="0" smtClean="0">
                          <a:latin typeface="Arial" pitchFamily="34" charset="0"/>
                          <a:cs typeface="Arial" pitchFamily="34" charset="0"/>
                        </a:rPr>
                        <a:t>2,5</a:t>
                      </a:r>
                      <a:endParaRPr lang="en-US" sz="1800" dirty="0">
                        <a:latin typeface="Arial" pitchFamily="34" charset="0"/>
                        <a:cs typeface="Arial" pitchFamily="34" charset="0"/>
                      </a:endParaRPr>
                    </a:p>
                  </a:txBody>
                  <a:tcPr/>
                </a:tc>
                <a:tc>
                  <a:txBody>
                    <a:bodyPr/>
                    <a:lstStyle/>
                    <a:p>
                      <a:pPr algn="ctr"/>
                      <a:r>
                        <a:rPr lang="tr-TR" sz="1800" dirty="0" smtClean="0">
                          <a:latin typeface="Arial" pitchFamily="34" charset="0"/>
                          <a:cs typeface="Arial" pitchFamily="34" charset="0"/>
                        </a:rPr>
                        <a:t>-</a:t>
                      </a:r>
                      <a:endParaRPr lang="en-US" sz="1800" dirty="0">
                        <a:latin typeface="Arial" pitchFamily="34" charset="0"/>
                        <a:cs typeface="Arial" pitchFamily="34" charset="0"/>
                      </a:endParaRPr>
                    </a:p>
                  </a:txBody>
                  <a:tcPr/>
                </a:tc>
              </a:tr>
              <a:tr h="370840">
                <a:tc>
                  <a:txBody>
                    <a:bodyPr/>
                    <a:lstStyle/>
                    <a:p>
                      <a:pPr algn="l">
                        <a:lnSpc>
                          <a:spcPct val="115000"/>
                        </a:lnSpc>
                        <a:spcAft>
                          <a:spcPts val="0"/>
                        </a:spcAft>
                      </a:pPr>
                      <a:r>
                        <a:rPr lang="en-GB" sz="1800" b="1" dirty="0">
                          <a:latin typeface="Arial" pitchFamily="34" charset="0"/>
                          <a:ea typeface="Calibri"/>
                          <a:cs typeface="Arial" pitchFamily="34" charset="0"/>
                        </a:rPr>
                        <a:t>MİN. </a:t>
                      </a:r>
                      <a:r>
                        <a:rPr lang="en-GB" sz="1800" b="1" dirty="0" smtClean="0">
                          <a:latin typeface="Arial" pitchFamily="34" charset="0"/>
                          <a:ea typeface="Calibri"/>
                          <a:cs typeface="Arial" pitchFamily="34" charset="0"/>
                        </a:rPr>
                        <a:t>CAPITAL</a:t>
                      </a:r>
                      <a:r>
                        <a:rPr lang="tr-TR" sz="1800" b="1" dirty="0" smtClean="0">
                          <a:latin typeface="Arial" pitchFamily="34" charset="0"/>
                          <a:ea typeface="Calibri"/>
                          <a:cs typeface="Arial" pitchFamily="34" charset="0"/>
                        </a:rPr>
                        <a:t>+CCB</a:t>
                      </a:r>
                      <a:endParaRPr lang="tr-TR" sz="1800" dirty="0">
                        <a:latin typeface="Arial" pitchFamily="34" charset="0"/>
                        <a:ea typeface="Calibri"/>
                        <a:cs typeface="Arial" pitchFamily="34" charset="0"/>
                      </a:endParaRPr>
                    </a:p>
                  </a:txBody>
                  <a:tcPr marL="68580" marR="68580" marT="0" marB="0"/>
                </a:tc>
                <a:tc>
                  <a:txBody>
                    <a:bodyPr/>
                    <a:lstStyle/>
                    <a:p>
                      <a:pPr algn="ctr"/>
                      <a:r>
                        <a:rPr lang="tr-TR" sz="1800" dirty="0" smtClean="0">
                          <a:latin typeface="Arial" pitchFamily="34" charset="0"/>
                          <a:cs typeface="Arial" pitchFamily="34" charset="0"/>
                        </a:rPr>
                        <a:t>10,5</a:t>
                      </a:r>
                      <a:endParaRPr lang="en-US" sz="1800" dirty="0">
                        <a:latin typeface="Arial" pitchFamily="34" charset="0"/>
                        <a:cs typeface="Arial" pitchFamily="34" charset="0"/>
                      </a:endParaRPr>
                    </a:p>
                  </a:txBody>
                  <a:tcPr/>
                </a:tc>
                <a:tc>
                  <a:txBody>
                    <a:bodyPr/>
                    <a:lstStyle/>
                    <a:p>
                      <a:pPr algn="ctr"/>
                      <a:r>
                        <a:rPr lang="tr-TR" sz="1800" dirty="0" smtClean="0">
                          <a:latin typeface="Arial" pitchFamily="34" charset="0"/>
                          <a:cs typeface="Arial" pitchFamily="34" charset="0"/>
                        </a:rPr>
                        <a:t>8</a:t>
                      </a:r>
                      <a:endParaRPr lang="en-US" sz="1800" dirty="0">
                        <a:latin typeface="Arial" pitchFamily="34" charset="0"/>
                        <a:cs typeface="Arial" pitchFamily="34" charset="0"/>
                      </a:endParaRPr>
                    </a:p>
                  </a:txBody>
                  <a:tcPr/>
                </a:tc>
              </a:tr>
            </a:tbl>
          </a:graphicData>
        </a:graphic>
      </p:graphicFrame>
      <p:sp>
        <p:nvSpPr>
          <p:cNvPr id="4"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3000" dirty="0" smtClean="0">
                <a:latin typeface="Arial" pitchFamily="34" charset="0"/>
                <a:cs typeface="Arial" pitchFamily="34" charset="0"/>
              </a:rPr>
              <a:t>Outline</a:t>
            </a:r>
            <a:endParaRPr lang="en-US" sz="3000" dirty="0" smtClean="0">
              <a:latin typeface="Arial" pitchFamily="34" charset="0"/>
              <a:cs typeface="Arial" pitchFamily="34" charset="0"/>
            </a:endParaRPr>
          </a:p>
        </p:txBody>
      </p:sp>
      <p:sp>
        <p:nvSpPr>
          <p:cNvPr id="3" name="Content Placeholder 2"/>
          <p:cNvSpPr>
            <a:spLocks noGrp="1"/>
          </p:cNvSpPr>
          <p:nvPr>
            <p:ph idx="1"/>
          </p:nvPr>
        </p:nvSpPr>
        <p:spPr/>
        <p:txBody>
          <a:bodyPr/>
          <a:lstStyle/>
          <a:p>
            <a:pPr marL="0">
              <a:lnSpc>
                <a:spcPct val="200000"/>
              </a:lnSpc>
              <a:spcBef>
                <a:spcPts val="0"/>
              </a:spcBef>
              <a:buClr>
                <a:srgbClr val="FF0000"/>
              </a:buClr>
              <a:buFont typeface="Wingdings" pitchFamily="2" charset="2"/>
              <a:buChar char="§"/>
              <a:defRPr/>
            </a:pPr>
            <a:r>
              <a:rPr lang="en-US" sz="2400" b="1" kern="1200" dirty="0" smtClean="0">
                <a:latin typeface="Arial" pitchFamily="34" charset="0"/>
                <a:cs typeface="Arial" pitchFamily="34" charset="0"/>
              </a:rPr>
              <a:t>Introduction</a:t>
            </a:r>
          </a:p>
          <a:p>
            <a:pPr marL="0">
              <a:lnSpc>
                <a:spcPct val="200000"/>
              </a:lnSpc>
              <a:spcBef>
                <a:spcPts val="0"/>
              </a:spcBef>
              <a:buClr>
                <a:srgbClr val="FF0000"/>
              </a:buClr>
              <a:buFont typeface="Wingdings" pitchFamily="2" charset="2"/>
              <a:buChar char="§"/>
              <a:defRPr/>
            </a:pPr>
            <a:r>
              <a:rPr lang="en-US" sz="2400" b="1" kern="1200" dirty="0" smtClean="0">
                <a:latin typeface="Arial" pitchFamily="34" charset="0"/>
                <a:cs typeface="Arial" pitchFamily="34" charset="0"/>
              </a:rPr>
              <a:t>Current Regulatory Framework in Turkey</a:t>
            </a:r>
          </a:p>
          <a:p>
            <a:pPr marL="0">
              <a:lnSpc>
                <a:spcPct val="200000"/>
              </a:lnSpc>
              <a:spcBef>
                <a:spcPts val="0"/>
              </a:spcBef>
              <a:buClr>
                <a:srgbClr val="FF0000"/>
              </a:buClr>
              <a:buFont typeface="Wingdings" pitchFamily="2" charset="2"/>
              <a:buChar char="§"/>
              <a:defRPr/>
            </a:pPr>
            <a:r>
              <a:rPr lang="en-US" sz="2400" b="1" kern="1200" dirty="0" smtClean="0">
                <a:latin typeface="Arial" pitchFamily="34" charset="0"/>
                <a:cs typeface="Arial" pitchFamily="34" charset="0"/>
              </a:rPr>
              <a:t>New Regulatory Framework in the World</a:t>
            </a:r>
          </a:p>
          <a:p>
            <a:pPr marL="0">
              <a:lnSpc>
                <a:spcPct val="200000"/>
              </a:lnSpc>
              <a:spcBef>
                <a:spcPts val="0"/>
              </a:spcBef>
              <a:buClr>
                <a:srgbClr val="FF0000"/>
              </a:buClr>
              <a:buFont typeface="Wingdings" pitchFamily="2" charset="2"/>
              <a:buChar char="§"/>
              <a:defRPr/>
            </a:pPr>
            <a:r>
              <a:rPr lang="en-US" sz="2400" b="1" kern="1200" dirty="0" smtClean="0">
                <a:solidFill>
                  <a:srgbClr val="FF0000"/>
                </a:solidFill>
                <a:latin typeface="Arial" pitchFamily="34" charset="0"/>
                <a:cs typeface="Arial" pitchFamily="34" charset="0"/>
              </a:rPr>
              <a:t>Latest Regulations and Amendments</a:t>
            </a:r>
          </a:p>
          <a:p>
            <a:pPr marL="0">
              <a:lnSpc>
                <a:spcPct val="200000"/>
              </a:lnSpc>
              <a:spcBef>
                <a:spcPts val="0"/>
              </a:spcBef>
              <a:buFont typeface="Wingdings" pitchFamily="2" charset="2"/>
              <a:buChar char="§"/>
              <a:defRPr/>
            </a:pPr>
            <a:endParaRPr lang="en-US" sz="2400" b="1" kern="1200" dirty="0" smtClean="0">
              <a:latin typeface="Arial" pitchFamily="34" charset="0"/>
              <a:cs typeface="Arial" pitchFamily="34" charset="0"/>
            </a:endParaRPr>
          </a:p>
          <a:p>
            <a:pPr>
              <a:buFont typeface="Wingdings" pitchFamily="2" charset="2"/>
              <a:buChar char="§"/>
              <a:defRPr/>
            </a:pPr>
            <a:endParaRPr lang="tr-TR" b="1" kern="1200" dirty="0" smtClean="0">
              <a:latin typeface="Arial" pitchFamily="34" charset="0"/>
              <a:cs typeface="Arial" pitchFamily="34" charset="0"/>
            </a:endParaRPr>
          </a:p>
          <a:p>
            <a:pPr>
              <a:buFont typeface="Wingdings" pitchFamily="2" charset="2"/>
              <a:buChar char="§"/>
              <a:defRPr/>
            </a:pPr>
            <a:endParaRPr lang="tr-TR" b="1" kern="1200" dirty="0" smtClean="0">
              <a:latin typeface="Arial" pitchFamily="34" charset="0"/>
              <a:cs typeface="Arial" pitchFamily="34" charset="0"/>
            </a:endParaRPr>
          </a:p>
          <a:p>
            <a:pPr>
              <a:buFont typeface="Wingdings" pitchFamily="2" charset="2"/>
              <a:buChar char="§"/>
              <a:defRPr/>
            </a:pPr>
            <a:endParaRPr lang="en-US" b="1" kern="1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285728"/>
            <a:ext cx="7283450" cy="777875"/>
          </a:xfrm>
        </p:spPr>
        <p:txBody>
          <a:bodyPr/>
          <a:lstStyle/>
          <a:p>
            <a:pPr lvl="0"/>
            <a:r>
              <a:rPr lang="en-US" sz="2500" dirty="0" smtClean="0">
                <a:latin typeface="Arial" pitchFamily="34" charset="0"/>
                <a:cs typeface="Arial" pitchFamily="34" charset="0"/>
              </a:rPr>
              <a:t>Latest Regulations and Amendments</a:t>
            </a:r>
            <a:r>
              <a:rPr lang="tr-TR" sz="2500" dirty="0" smtClean="0">
                <a:latin typeface="Arial" pitchFamily="34" charset="0"/>
                <a:cs typeface="Arial" pitchFamily="34" charset="0"/>
              </a:rPr>
              <a:t> in </a:t>
            </a:r>
            <a:r>
              <a:rPr lang="tr-TR" sz="2500" dirty="0" err="1" smtClean="0">
                <a:latin typeface="Arial" pitchFamily="34" charset="0"/>
                <a:cs typeface="Arial" pitchFamily="34" charset="0"/>
              </a:rPr>
              <a:t>Turkey</a:t>
            </a:r>
            <a:endParaRPr lang="en-US" sz="2500" dirty="0" smtClean="0">
              <a:solidFill>
                <a:srgbClr val="1D2A63"/>
              </a:solidFill>
              <a:latin typeface="Arial" pitchFamily="34" charset="0"/>
              <a:cs typeface="Arial" pitchFamily="34" charset="0"/>
            </a:endParaRPr>
          </a:p>
        </p:txBody>
      </p:sp>
      <p:sp>
        <p:nvSpPr>
          <p:cNvPr id="3" name="Content Placeholder 2"/>
          <p:cNvSpPr>
            <a:spLocks noGrp="1"/>
          </p:cNvSpPr>
          <p:nvPr>
            <p:ph idx="1"/>
          </p:nvPr>
        </p:nvSpPr>
        <p:spPr>
          <a:xfrm>
            <a:off x="1500166" y="1071546"/>
            <a:ext cx="6883426" cy="5072098"/>
          </a:xfrm>
        </p:spPr>
        <p:txBody>
          <a:bodyPr/>
          <a:lstStyle/>
          <a:p>
            <a:pPr algn="just">
              <a:spcBef>
                <a:spcPts val="1200"/>
              </a:spcBef>
              <a:buNone/>
            </a:pPr>
            <a:endParaRPr lang="en-US" sz="1800" dirty="0" smtClean="0"/>
          </a:p>
        </p:txBody>
      </p:sp>
      <p:sp>
        <p:nvSpPr>
          <p:cNvPr id="5" name="TextBox 4"/>
          <p:cNvSpPr txBox="1"/>
          <p:nvPr/>
        </p:nvSpPr>
        <p:spPr>
          <a:xfrm>
            <a:off x="2857488" y="1214422"/>
            <a:ext cx="1015663" cy="1852024"/>
          </a:xfrm>
          <a:prstGeom prst="rect">
            <a:avLst/>
          </a:prstGeom>
          <a:noFill/>
        </p:spPr>
        <p:txBody>
          <a:bodyPr vert="vert270" wrap="square" rtlCol="0">
            <a:spAutoFit/>
          </a:bodyPr>
          <a:lstStyle/>
          <a:p>
            <a:pPr algn="ctr"/>
            <a:r>
              <a:rPr lang="en-US" dirty="0" smtClean="0">
                <a:solidFill>
                  <a:schemeClr val="bg1"/>
                </a:solidFill>
              </a:rPr>
              <a:t>Compliance with the International Standards</a:t>
            </a:r>
            <a:endParaRPr lang="en-US" dirty="0">
              <a:solidFill>
                <a:schemeClr val="bg1"/>
              </a:solidFill>
            </a:endParaRPr>
          </a:p>
        </p:txBody>
      </p:sp>
      <p:graphicFrame>
        <p:nvGraphicFramePr>
          <p:cNvPr id="7" name="Diagram 6"/>
          <p:cNvGraphicFramePr/>
          <p:nvPr/>
        </p:nvGraphicFramePr>
        <p:xfrm>
          <a:off x="1428728" y="1643050"/>
          <a:ext cx="733428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Up Arrow 11"/>
          <p:cNvSpPr/>
          <p:nvPr/>
        </p:nvSpPr>
        <p:spPr>
          <a:xfrm rot="16200000">
            <a:off x="5742276" y="3687484"/>
            <a:ext cx="1711402" cy="3194698"/>
          </a:xfrm>
          <a:prstGeom prst="upArrow">
            <a:avLst>
              <a:gd name="adj1" fmla="val 54970"/>
              <a:gd name="adj2" fmla="val 50000"/>
            </a:avLst>
          </a:prstGeom>
          <a:solidFill>
            <a:srgbClr val="1D2A63"/>
          </a:solidFill>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vert="vert"/>
          <a:lstStyle/>
          <a:p>
            <a:pPr algn="ctr"/>
            <a:r>
              <a:rPr lang="en-US" b="1" dirty="0" smtClean="0">
                <a:latin typeface="Arial" pitchFamily="34" charset="0"/>
                <a:cs typeface="Arial" pitchFamily="34" charset="0"/>
              </a:rPr>
              <a:t>Amendments  </a:t>
            </a:r>
            <a:endParaRPr lang="tr-TR" b="1" dirty="0" smtClean="0">
              <a:latin typeface="Arial" pitchFamily="34" charset="0"/>
              <a:cs typeface="Arial" pitchFamily="34" charset="0"/>
            </a:endParaRPr>
          </a:p>
          <a:p>
            <a:pPr algn="ctr"/>
            <a:r>
              <a:rPr lang="tr-TR" b="1" dirty="0" err="1" smtClean="0">
                <a:latin typeface="Arial" pitchFamily="34" charset="0"/>
                <a:cs typeface="Arial" pitchFamily="34" charset="0"/>
              </a:rPr>
              <a:t>Made</a:t>
            </a:r>
            <a:r>
              <a:rPr lang="tr-TR" b="1" dirty="0" smtClean="0">
                <a:latin typeface="Arial" pitchFamily="34" charset="0"/>
                <a:cs typeface="Arial" pitchFamily="34" charset="0"/>
              </a:rPr>
              <a:t> </a:t>
            </a:r>
            <a:r>
              <a:rPr lang="tr-TR" b="1" dirty="0" err="1" smtClean="0">
                <a:latin typeface="Arial" pitchFamily="34" charset="0"/>
                <a:cs typeface="Arial" pitchFamily="34" charset="0"/>
              </a:rPr>
              <a:t>to</a:t>
            </a:r>
            <a:r>
              <a:rPr lang="tr-TR" b="1" dirty="0" smtClean="0">
                <a:latin typeface="Arial" pitchFamily="34" charset="0"/>
                <a:cs typeface="Arial" pitchFamily="34" charset="0"/>
              </a:rPr>
              <a:t> </a:t>
            </a:r>
            <a:r>
              <a:rPr lang="tr-TR" b="1" dirty="0" err="1" smtClean="0">
                <a:latin typeface="Arial" pitchFamily="34" charset="0"/>
                <a:cs typeface="Arial" pitchFamily="34" charset="0"/>
              </a:rPr>
              <a:t>Meet</a:t>
            </a:r>
            <a:r>
              <a:rPr lang="tr-TR" b="1" dirty="0" smtClean="0">
                <a:latin typeface="Arial" pitchFamily="34" charset="0"/>
                <a:cs typeface="Arial" pitchFamily="34" charset="0"/>
              </a:rPr>
              <a:t> LOCAL </a:t>
            </a:r>
            <a:r>
              <a:rPr lang="en-US" b="1" dirty="0" smtClean="0">
                <a:latin typeface="Arial" pitchFamily="34" charset="0"/>
                <a:cs typeface="Arial" pitchFamily="34" charset="0"/>
              </a:rPr>
              <a:t>Needs</a:t>
            </a:r>
          </a:p>
          <a:p>
            <a:endParaRPr lang="en-US" dirty="0"/>
          </a:p>
        </p:txBody>
      </p:sp>
      <p:sp>
        <p:nvSpPr>
          <p:cNvPr id="20" name="Up Arrow 19"/>
          <p:cNvSpPr/>
          <p:nvPr/>
        </p:nvSpPr>
        <p:spPr>
          <a:xfrm rot="5400000">
            <a:off x="1966068" y="891396"/>
            <a:ext cx="2068592" cy="3000396"/>
          </a:xfrm>
          <a:prstGeom prst="upArrow">
            <a:avLst/>
          </a:prstGeom>
          <a:solidFill>
            <a:srgbClr val="1D2A63"/>
          </a:solidFill>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vert="vert270"/>
          <a:lstStyle/>
          <a:p>
            <a:pPr algn="ctr"/>
            <a:r>
              <a:rPr lang="en-US" b="1" dirty="0" smtClean="0">
                <a:latin typeface="Arial" pitchFamily="34" charset="0"/>
                <a:cs typeface="Arial" pitchFamily="34" charset="0"/>
              </a:rPr>
              <a:t>Compliance with </a:t>
            </a:r>
            <a:r>
              <a:rPr lang="tr-TR" b="1" dirty="0" smtClean="0">
                <a:latin typeface="Arial" pitchFamily="34" charset="0"/>
                <a:cs typeface="Arial" pitchFamily="34" charset="0"/>
              </a:rPr>
              <a:t>GLOBAL </a:t>
            </a:r>
            <a:r>
              <a:rPr lang="en-US" b="1" dirty="0" smtClean="0">
                <a:latin typeface="Arial" pitchFamily="34" charset="0"/>
                <a:cs typeface="Arial" pitchFamily="34" charset="0"/>
              </a:rPr>
              <a:t>Standards</a:t>
            </a:r>
          </a:p>
          <a:p>
            <a:endParaRPr lang="en-US" dirty="0"/>
          </a:p>
        </p:txBody>
      </p:sp>
      <p:sp>
        <p:nvSpPr>
          <p:cNvPr id="8"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
        <p:nvSpPr>
          <p:cNvPr id="10" name="Text Placeholder 8"/>
          <p:cNvSpPr txBox="1">
            <a:spLocks/>
          </p:cNvSpPr>
          <p:nvPr/>
        </p:nvSpPr>
        <p:spPr bwMode="auto">
          <a:xfrm>
            <a:off x="4643438" y="1071546"/>
            <a:ext cx="3786214" cy="3108543"/>
          </a:xfrm>
          <a:prstGeom prst="rect">
            <a:avLst/>
          </a:prstGeom>
          <a:noFill/>
          <a:ln w="31750">
            <a:solidFill>
              <a:srgbClr val="1D2A63"/>
            </a:solidFill>
            <a:miter lim="800000"/>
            <a:headEnd/>
            <a:tailEnd/>
          </a:ln>
        </p:spPr>
        <p:txBody>
          <a:bodyPr vert="horz" wrap="square" lIns="91440" tIns="45720" rIns="91440" bIns="45720" numCol="1" rtlCol="0" anchor="t" anchorCtr="0" compatLnSpc="1">
            <a:prstTxWarp prst="textNoShape">
              <a:avLst/>
            </a:prstTxWarp>
            <a:spAutoFit/>
          </a:bodyPr>
          <a:lstStyle/>
          <a:p>
            <a:pPr lvl="0"/>
            <a:r>
              <a:rPr lang="tr-TR" sz="1500" b="1" u="sng" dirty="0" smtClean="0">
                <a:latin typeface="Arial" pitchFamily="34" charset="0"/>
                <a:cs typeface="Arial" pitchFamily="34" charset="0"/>
              </a:rPr>
              <a:t>New </a:t>
            </a:r>
            <a:r>
              <a:rPr lang="tr-TR" sz="1500" b="1" u="sng" dirty="0" err="1" smtClean="0">
                <a:latin typeface="Arial" pitchFamily="34" charset="0"/>
                <a:cs typeface="Arial" pitchFamily="34" charset="0"/>
              </a:rPr>
              <a:t>Regulations</a:t>
            </a:r>
            <a:endParaRPr lang="tr-TR" sz="1500" b="1" u="sng" dirty="0" smtClean="0">
              <a:latin typeface="Arial" pitchFamily="34" charset="0"/>
              <a:cs typeface="Arial" pitchFamily="34" charset="0"/>
            </a:endParaRPr>
          </a:p>
          <a:p>
            <a:pPr lvl="0">
              <a:buFontTx/>
              <a:buChar char="-"/>
            </a:pPr>
            <a:r>
              <a:rPr lang="tr-TR" sz="1500" dirty="0" err="1" smtClean="0">
                <a:latin typeface="Arial" pitchFamily="34" charset="0"/>
                <a:cs typeface="Arial" pitchFamily="34" charset="0"/>
              </a:rPr>
              <a:t>Reg</a:t>
            </a:r>
            <a:r>
              <a:rPr lang="tr-TR" sz="1500" dirty="0" smtClean="0">
                <a:latin typeface="Arial" pitchFamily="34" charset="0"/>
                <a:cs typeface="Arial" pitchFamily="34" charset="0"/>
              </a:rPr>
              <a:t>. on </a:t>
            </a:r>
            <a:r>
              <a:rPr lang="en-US" sz="1500" dirty="0" smtClean="0">
                <a:latin typeface="Arial" pitchFamily="34" charset="0"/>
                <a:cs typeface="Arial" pitchFamily="34" charset="0"/>
              </a:rPr>
              <a:t>Interest Rate Risk in the Banking Book</a:t>
            </a:r>
            <a:endParaRPr lang="tr-TR" sz="1500" dirty="0" smtClean="0">
              <a:latin typeface="Arial" pitchFamily="34" charset="0"/>
              <a:cs typeface="Arial" pitchFamily="34" charset="0"/>
            </a:endParaRPr>
          </a:p>
          <a:p>
            <a:pPr lvl="0">
              <a:buFontTx/>
              <a:buChar char="-"/>
            </a:pPr>
            <a:r>
              <a:rPr lang="tr-TR" sz="1500" dirty="0" smtClean="0">
                <a:latin typeface="Arial" pitchFamily="34" charset="0"/>
                <a:cs typeface="Arial" pitchFamily="34" charset="0"/>
              </a:rPr>
              <a:t> </a:t>
            </a:r>
            <a:r>
              <a:rPr lang="tr-TR" sz="1500" dirty="0" err="1" smtClean="0">
                <a:latin typeface="Arial" pitchFamily="34" charset="0"/>
                <a:cs typeface="Arial" pitchFamily="34" charset="0"/>
              </a:rPr>
              <a:t>Draft</a:t>
            </a:r>
            <a:r>
              <a:rPr lang="tr-TR" sz="1500" dirty="0" smtClean="0">
                <a:latin typeface="Arial" pitchFamily="34" charset="0"/>
                <a:cs typeface="Arial" pitchFamily="34" charset="0"/>
              </a:rPr>
              <a:t> </a:t>
            </a:r>
            <a:r>
              <a:rPr lang="tr-TR" sz="1500" dirty="0" err="1" smtClean="0">
                <a:latin typeface="Arial" pitchFamily="34" charset="0"/>
                <a:cs typeface="Arial" pitchFamily="34" charset="0"/>
              </a:rPr>
              <a:t>Reg</a:t>
            </a:r>
            <a:r>
              <a:rPr lang="tr-TR" sz="1500" dirty="0" smtClean="0">
                <a:latin typeface="Arial" pitchFamily="34" charset="0"/>
                <a:cs typeface="Arial" pitchFamily="34" charset="0"/>
              </a:rPr>
              <a:t>. on </a:t>
            </a:r>
            <a:r>
              <a:rPr lang="en-US" sz="1500" dirty="0" smtClean="0">
                <a:latin typeface="Arial" pitchFamily="34" charset="0"/>
                <a:cs typeface="Arial" pitchFamily="34" charset="0"/>
              </a:rPr>
              <a:t>Management of Credit Risk</a:t>
            </a:r>
            <a:endParaRPr lang="tr-TR" sz="1500" dirty="0" smtClean="0">
              <a:latin typeface="Arial" pitchFamily="34" charset="0"/>
              <a:cs typeface="Arial" pitchFamily="34" charset="0"/>
            </a:endParaRPr>
          </a:p>
          <a:p>
            <a:pPr lvl="0">
              <a:lnSpc>
                <a:spcPct val="150000"/>
              </a:lnSpc>
              <a:buFontTx/>
              <a:buChar char="-"/>
            </a:pPr>
            <a:r>
              <a:rPr lang="tr-TR" sz="1500" dirty="0" smtClean="0">
                <a:latin typeface="Arial" pitchFamily="34" charset="0"/>
                <a:cs typeface="Arial" pitchFamily="34" charset="0"/>
              </a:rPr>
              <a:t>Basel II </a:t>
            </a:r>
            <a:r>
              <a:rPr lang="tr-TR" sz="1500" dirty="0" err="1" smtClean="0">
                <a:latin typeface="Arial" pitchFamily="34" charset="0"/>
                <a:cs typeface="Arial" pitchFamily="34" charset="0"/>
              </a:rPr>
              <a:t>and</a:t>
            </a:r>
            <a:r>
              <a:rPr lang="tr-TR" sz="1500" dirty="0" smtClean="0">
                <a:latin typeface="Arial" pitchFamily="34" charset="0"/>
                <a:cs typeface="Arial" pitchFamily="34" charset="0"/>
              </a:rPr>
              <a:t> II,5 </a:t>
            </a:r>
            <a:r>
              <a:rPr lang="tr-TR" sz="1500" dirty="0" err="1" smtClean="0">
                <a:latin typeface="Arial" pitchFamily="34" charset="0"/>
                <a:cs typeface="Arial" pitchFamily="34" charset="0"/>
              </a:rPr>
              <a:t>Drafts</a:t>
            </a:r>
            <a:endParaRPr lang="tr-TR" sz="1500" dirty="0" smtClean="0">
              <a:latin typeface="Arial" pitchFamily="34" charset="0"/>
              <a:cs typeface="Arial" pitchFamily="34" charset="0"/>
            </a:endParaRPr>
          </a:p>
          <a:p>
            <a:pPr lvl="0" defTabSz="533400">
              <a:lnSpc>
                <a:spcPct val="150000"/>
              </a:lnSpc>
              <a:spcAft>
                <a:spcPts val="0"/>
              </a:spcAft>
            </a:pPr>
            <a:r>
              <a:rPr lang="en-US" sz="1500" b="1" u="sng" dirty="0" smtClean="0">
                <a:latin typeface="Arial" pitchFamily="34" charset="0"/>
                <a:cs typeface="Arial" pitchFamily="34" charset="0"/>
              </a:rPr>
              <a:t>Amendment</a:t>
            </a:r>
            <a:r>
              <a:rPr lang="tr-TR" sz="1500" b="1" u="sng" dirty="0" smtClean="0">
                <a:latin typeface="Arial" pitchFamily="34" charset="0"/>
                <a:cs typeface="Arial" pitchFamily="34" charset="0"/>
              </a:rPr>
              <a:t>s</a:t>
            </a:r>
            <a:r>
              <a:rPr lang="en-US" sz="1500" b="1" u="sng" dirty="0" smtClean="0">
                <a:latin typeface="Arial" pitchFamily="34" charset="0"/>
                <a:cs typeface="Arial" pitchFamily="34" charset="0"/>
              </a:rPr>
              <a:t> </a:t>
            </a:r>
            <a:endParaRPr lang="tr-TR" sz="1500" b="1" u="sng" dirty="0" smtClean="0">
              <a:latin typeface="Arial" pitchFamily="34" charset="0"/>
              <a:cs typeface="Arial" pitchFamily="34" charset="0"/>
            </a:endParaRPr>
          </a:p>
          <a:p>
            <a:pPr lvl="0" defTabSz="533400">
              <a:spcAft>
                <a:spcPts val="0"/>
              </a:spcAft>
            </a:pPr>
            <a:r>
              <a:rPr lang="tr-TR" sz="1500" dirty="0" smtClean="0">
                <a:latin typeface="Arial" pitchFamily="34" charset="0"/>
                <a:cs typeface="Arial" pitchFamily="34" charset="0"/>
              </a:rPr>
              <a:t>- </a:t>
            </a:r>
            <a:r>
              <a:rPr lang="en-US" sz="1500" dirty="0" smtClean="0">
                <a:latin typeface="Arial" pitchFamily="34" charset="0"/>
                <a:cs typeface="Arial" pitchFamily="34" charset="0"/>
              </a:rPr>
              <a:t>Own Funds Regulation</a:t>
            </a:r>
            <a:endParaRPr lang="tr-TR" sz="1500" dirty="0" smtClean="0">
              <a:latin typeface="Arial" pitchFamily="34" charset="0"/>
              <a:cs typeface="Arial" pitchFamily="34" charset="0"/>
            </a:endParaRPr>
          </a:p>
          <a:p>
            <a:pPr lvl="0" defTabSz="533400">
              <a:spcAft>
                <a:spcPts val="0"/>
              </a:spcAft>
            </a:pPr>
            <a:r>
              <a:rPr lang="tr-TR" sz="1500" dirty="0" smtClean="0">
                <a:latin typeface="Arial" pitchFamily="34" charset="0"/>
                <a:cs typeface="Arial" pitchFamily="34" charset="0"/>
              </a:rPr>
              <a:t>- </a:t>
            </a:r>
            <a:r>
              <a:rPr lang="en-US" sz="1500" dirty="0" smtClean="0">
                <a:latin typeface="Arial" pitchFamily="34" charset="0"/>
                <a:cs typeface="Arial" pitchFamily="34" charset="0"/>
              </a:rPr>
              <a:t>Banks</a:t>
            </a:r>
            <a:r>
              <a:rPr lang="tr-TR" sz="1500" dirty="0" smtClean="0">
                <a:latin typeface="Arial" pitchFamily="34" charset="0"/>
                <a:cs typeface="Arial" pitchFamily="34" charset="0"/>
              </a:rPr>
              <a:t>’</a:t>
            </a:r>
            <a:r>
              <a:rPr lang="en-US" sz="1500" dirty="0" smtClean="0">
                <a:latin typeface="Arial" pitchFamily="34" charset="0"/>
                <a:cs typeface="Arial" pitchFamily="34" charset="0"/>
              </a:rPr>
              <a:t> Corporate Management  </a:t>
            </a:r>
            <a:r>
              <a:rPr lang="en-US" sz="1500" dirty="0" err="1" smtClean="0">
                <a:latin typeface="Arial" pitchFamily="34" charset="0"/>
                <a:cs typeface="Arial" pitchFamily="34" charset="0"/>
              </a:rPr>
              <a:t>Princ</a:t>
            </a:r>
            <a:r>
              <a:rPr lang="tr-TR" sz="1500" dirty="0" smtClean="0">
                <a:latin typeface="Arial" pitchFamily="34" charset="0"/>
                <a:cs typeface="Arial" pitchFamily="34" charset="0"/>
              </a:rPr>
              <a:t>. </a:t>
            </a:r>
            <a:r>
              <a:rPr lang="tr-TR" sz="1500" dirty="0" err="1" smtClean="0">
                <a:latin typeface="Arial" pitchFamily="34" charset="0"/>
                <a:cs typeface="Arial" pitchFamily="34" charset="0"/>
              </a:rPr>
              <a:t>Reg</a:t>
            </a:r>
            <a:r>
              <a:rPr lang="tr-TR" sz="1500" dirty="0" smtClean="0">
                <a:latin typeface="Arial" pitchFamily="34" charset="0"/>
                <a:cs typeface="Arial" pitchFamily="34" charset="0"/>
              </a:rPr>
              <a:t>.</a:t>
            </a:r>
            <a:endParaRPr lang="en-US" sz="1500" dirty="0" smtClean="0">
              <a:latin typeface="Arial" pitchFamily="34" charset="0"/>
              <a:cs typeface="Arial" pitchFamily="34" charset="0"/>
            </a:endParaRPr>
          </a:p>
          <a:p>
            <a:pPr lvl="0" defTabSz="533400">
              <a:spcAft>
                <a:spcPts val="0"/>
              </a:spcAft>
            </a:pPr>
            <a:r>
              <a:rPr lang="tr-TR" sz="1500" dirty="0" smtClean="0">
                <a:latin typeface="Arial" pitchFamily="34" charset="0"/>
                <a:cs typeface="Arial" pitchFamily="34" charset="0"/>
              </a:rPr>
              <a:t>- </a:t>
            </a:r>
            <a:r>
              <a:rPr lang="en-US" sz="1500" dirty="0" smtClean="0">
                <a:latin typeface="Arial" pitchFamily="34" charset="0"/>
                <a:cs typeface="Arial" pitchFamily="34" charset="0"/>
              </a:rPr>
              <a:t>Rating Agencies</a:t>
            </a:r>
            <a:r>
              <a:rPr lang="tr-TR" sz="1500" dirty="0" smtClean="0">
                <a:latin typeface="Arial" pitchFamily="34" charset="0"/>
                <a:cs typeface="Arial" pitchFamily="34" charset="0"/>
              </a:rPr>
              <a:t> </a:t>
            </a:r>
            <a:r>
              <a:rPr lang="tr-TR" sz="1500" dirty="0" err="1" smtClean="0">
                <a:latin typeface="Arial" pitchFamily="34" charset="0"/>
                <a:cs typeface="Arial" pitchFamily="34" charset="0"/>
              </a:rPr>
              <a:t>Regulation</a:t>
            </a:r>
            <a:endParaRPr lang="en-US" sz="1500" dirty="0" smtClean="0">
              <a:latin typeface="Arial" pitchFamily="34" charset="0"/>
              <a:cs typeface="Arial" pitchFamily="34" charset="0"/>
            </a:endParaRPr>
          </a:p>
          <a:p>
            <a:pPr lvl="0">
              <a:buFontTx/>
              <a:buChar char="-"/>
            </a:pPr>
            <a:endParaRPr lang="en-US" sz="1600" dirty="0"/>
          </a:p>
        </p:txBody>
      </p:sp>
      <p:sp>
        <p:nvSpPr>
          <p:cNvPr id="13" name="Text Placeholder 8"/>
          <p:cNvSpPr txBox="1">
            <a:spLocks/>
          </p:cNvSpPr>
          <p:nvPr/>
        </p:nvSpPr>
        <p:spPr bwMode="auto">
          <a:xfrm>
            <a:off x="1500166" y="4572008"/>
            <a:ext cx="3214710" cy="1815882"/>
          </a:xfrm>
          <a:prstGeom prst="rect">
            <a:avLst/>
          </a:prstGeom>
          <a:noFill/>
          <a:ln w="31750">
            <a:solidFill>
              <a:srgbClr val="1D2A63"/>
            </a:solidFill>
            <a:miter lim="800000"/>
            <a:headEnd/>
            <a:tailEnd/>
          </a:ln>
        </p:spPr>
        <p:txBody>
          <a:bodyPr vert="horz" wrap="square" lIns="91440" tIns="45720" rIns="91440" bIns="45720" numCol="1" rtlCol="0" anchor="t" anchorCtr="0" compatLnSpc="1">
            <a:prstTxWarp prst="textNoShape">
              <a:avLst/>
            </a:prstTxWarp>
            <a:spAutoFit/>
          </a:bodyPr>
          <a:lstStyle/>
          <a:p>
            <a:pPr lvl="0"/>
            <a:r>
              <a:rPr lang="tr-TR" sz="1600" b="1" u="sng" dirty="0" smtClean="0">
                <a:latin typeface="Arial" pitchFamily="34" charset="0"/>
                <a:cs typeface="Arial" pitchFamily="34" charset="0"/>
              </a:rPr>
              <a:t>New </a:t>
            </a:r>
            <a:r>
              <a:rPr lang="tr-TR" sz="1600" b="1" u="sng" dirty="0" err="1" smtClean="0">
                <a:latin typeface="Arial" pitchFamily="34" charset="0"/>
                <a:cs typeface="Arial" pitchFamily="34" charset="0"/>
              </a:rPr>
              <a:t>Regulation</a:t>
            </a:r>
            <a:endParaRPr lang="tr-TR" sz="1600" b="1" u="sng" dirty="0" smtClean="0">
              <a:latin typeface="Arial" pitchFamily="34" charset="0"/>
              <a:cs typeface="Arial" pitchFamily="34" charset="0"/>
            </a:endParaRPr>
          </a:p>
          <a:p>
            <a:pPr lvl="0"/>
            <a:r>
              <a:rPr lang="tr-TR" sz="1600" dirty="0" smtClean="0">
                <a:latin typeface="Arial" pitchFamily="34" charset="0"/>
                <a:cs typeface="Arial" pitchFamily="34" charset="0"/>
              </a:rPr>
              <a:t>- Board </a:t>
            </a:r>
            <a:r>
              <a:rPr lang="tr-TR" sz="1600" dirty="0" err="1" smtClean="0">
                <a:latin typeface="Arial" pitchFamily="34" charset="0"/>
                <a:cs typeface="Arial" pitchFamily="34" charset="0"/>
              </a:rPr>
              <a:t>Resolution</a:t>
            </a:r>
            <a:r>
              <a:rPr lang="tr-TR" sz="1600" dirty="0" smtClean="0">
                <a:latin typeface="Arial" pitchFamily="34" charset="0"/>
                <a:cs typeface="Arial" pitchFamily="34" charset="0"/>
              </a:rPr>
              <a:t> on </a:t>
            </a:r>
            <a:r>
              <a:rPr lang="tr-TR" sz="1600" dirty="0" err="1" smtClean="0">
                <a:latin typeface="Arial" pitchFamily="34" charset="0"/>
                <a:cs typeface="Arial" pitchFamily="34" charset="0"/>
              </a:rPr>
              <a:t>Loan</a:t>
            </a:r>
            <a:r>
              <a:rPr lang="tr-TR" sz="1600" dirty="0" smtClean="0">
                <a:latin typeface="Arial" pitchFamily="34" charset="0"/>
                <a:cs typeface="Arial" pitchFamily="34" charset="0"/>
              </a:rPr>
              <a:t> </a:t>
            </a:r>
            <a:r>
              <a:rPr lang="tr-TR" sz="1600" dirty="0" err="1" smtClean="0">
                <a:latin typeface="Arial" pitchFamily="34" charset="0"/>
                <a:cs typeface="Arial" pitchFamily="34" charset="0"/>
              </a:rPr>
              <a:t>to</a:t>
            </a:r>
            <a:r>
              <a:rPr lang="tr-TR" sz="1600" dirty="0" smtClean="0">
                <a:latin typeface="Arial" pitchFamily="34" charset="0"/>
                <a:cs typeface="Arial" pitchFamily="34" charset="0"/>
              </a:rPr>
              <a:t> </a:t>
            </a:r>
            <a:r>
              <a:rPr lang="tr-TR" sz="1600" dirty="0" err="1" smtClean="0">
                <a:latin typeface="Arial" pitchFamily="34" charset="0"/>
                <a:cs typeface="Arial" pitchFamily="34" charset="0"/>
              </a:rPr>
              <a:t>Value</a:t>
            </a:r>
            <a:r>
              <a:rPr lang="tr-TR" sz="1600" dirty="0" smtClean="0">
                <a:latin typeface="Arial" pitchFamily="34" charset="0"/>
                <a:cs typeface="Arial" pitchFamily="34" charset="0"/>
              </a:rPr>
              <a:t> </a:t>
            </a:r>
            <a:r>
              <a:rPr lang="tr-TR" sz="1600" dirty="0" err="1" smtClean="0">
                <a:latin typeface="Arial" pitchFamily="34" charset="0"/>
                <a:cs typeface="Arial" pitchFamily="34" charset="0"/>
              </a:rPr>
              <a:t>Ratio</a:t>
            </a:r>
            <a:endParaRPr lang="tr-TR" sz="1600" dirty="0" smtClean="0">
              <a:latin typeface="Arial" pitchFamily="34" charset="0"/>
              <a:cs typeface="Arial" pitchFamily="34" charset="0"/>
            </a:endParaRPr>
          </a:p>
          <a:p>
            <a:pPr lvl="0"/>
            <a:r>
              <a:rPr lang="en-US" sz="1600" b="1" u="sng" dirty="0" smtClean="0">
                <a:latin typeface="Arial" pitchFamily="34" charset="0"/>
                <a:cs typeface="Arial" pitchFamily="34" charset="0"/>
              </a:rPr>
              <a:t>Amendment</a:t>
            </a:r>
            <a:r>
              <a:rPr lang="tr-TR" sz="1600" b="1" u="sng" dirty="0" smtClean="0">
                <a:latin typeface="Arial" pitchFamily="34" charset="0"/>
                <a:cs typeface="Arial" pitchFamily="34" charset="0"/>
              </a:rPr>
              <a:t>s</a:t>
            </a:r>
            <a:r>
              <a:rPr lang="en-US" sz="1600" b="1" u="sng" dirty="0" smtClean="0">
                <a:latin typeface="Arial" pitchFamily="34" charset="0"/>
                <a:cs typeface="Arial" pitchFamily="34" charset="0"/>
              </a:rPr>
              <a:t> </a:t>
            </a:r>
            <a:endParaRPr lang="tr-TR" sz="1600" b="1" u="sng" dirty="0" smtClean="0">
              <a:latin typeface="Arial" pitchFamily="34" charset="0"/>
              <a:cs typeface="Arial" pitchFamily="34" charset="0"/>
            </a:endParaRPr>
          </a:p>
          <a:p>
            <a:pPr lvl="0"/>
            <a:r>
              <a:rPr lang="tr-TR" sz="1600" dirty="0" smtClean="0">
                <a:latin typeface="Arial" pitchFamily="34" charset="0"/>
                <a:cs typeface="Arial" pitchFamily="34" charset="0"/>
              </a:rPr>
              <a:t>- </a:t>
            </a:r>
            <a:r>
              <a:rPr lang="en-US" sz="1600" dirty="0" smtClean="0">
                <a:latin typeface="Arial" pitchFamily="34" charset="0"/>
                <a:cs typeface="Arial" pitchFamily="34" charset="0"/>
              </a:rPr>
              <a:t>Capital</a:t>
            </a:r>
            <a:r>
              <a:rPr lang="tr-TR" sz="1600" dirty="0" smtClean="0">
                <a:latin typeface="Arial" pitchFamily="34" charset="0"/>
                <a:cs typeface="Arial" pitchFamily="34" charset="0"/>
              </a:rPr>
              <a:t> </a:t>
            </a:r>
            <a:r>
              <a:rPr lang="en-US" sz="1600" dirty="0" smtClean="0">
                <a:latin typeface="Arial" pitchFamily="34" charset="0"/>
                <a:cs typeface="Arial" pitchFamily="34" charset="0"/>
              </a:rPr>
              <a:t>Adequacy</a:t>
            </a:r>
            <a:r>
              <a:rPr lang="tr-TR" sz="1600" dirty="0" smtClean="0">
                <a:latin typeface="Arial" pitchFamily="34" charset="0"/>
                <a:cs typeface="Arial" pitchFamily="34" charset="0"/>
              </a:rPr>
              <a:t> </a:t>
            </a:r>
            <a:r>
              <a:rPr lang="en-US" sz="1600" dirty="0" smtClean="0">
                <a:latin typeface="Arial" pitchFamily="34" charset="0"/>
                <a:cs typeface="Arial" pitchFamily="34" charset="0"/>
              </a:rPr>
              <a:t>Regulation </a:t>
            </a:r>
          </a:p>
          <a:p>
            <a:pPr lvl="0"/>
            <a:r>
              <a:rPr lang="tr-TR" sz="1600" dirty="0" smtClean="0">
                <a:latin typeface="Arial" pitchFamily="34" charset="0"/>
                <a:cs typeface="Arial" pitchFamily="34" charset="0"/>
              </a:rPr>
              <a:t>- </a:t>
            </a:r>
            <a:r>
              <a:rPr lang="en-US" sz="1600" dirty="0" smtClean="0">
                <a:latin typeface="Arial" pitchFamily="34" charset="0"/>
                <a:cs typeface="Arial" pitchFamily="34" charset="0"/>
              </a:rPr>
              <a:t>Provision Regulation </a:t>
            </a:r>
            <a:endParaRPr lang="en-US" sz="1600" dirty="0" smtClean="0"/>
          </a:p>
          <a:p>
            <a:pPr lvl="0">
              <a:buFontTx/>
              <a:buChar char="-"/>
            </a:pPr>
            <a:endParaRPr lang="en-US" sz="1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214290"/>
            <a:ext cx="7283450" cy="777875"/>
          </a:xfrm>
        </p:spPr>
        <p:txBody>
          <a:bodyPr/>
          <a:lstStyle/>
          <a:p>
            <a:r>
              <a:rPr lang="en-US" sz="2800" dirty="0" smtClean="0">
                <a:latin typeface="Arial" pitchFamily="34" charset="0"/>
                <a:cs typeface="Arial" pitchFamily="34" charset="0"/>
              </a:rPr>
              <a:t>Latest Regulations and Amendments</a:t>
            </a:r>
            <a:r>
              <a:rPr lang="tr-TR" sz="2800" dirty="0" smtClean="0">
                <a:latin typeface="Arial" pitchFamily="34" charset="0"/>
                <a:cs typeface="Arial" pitchFamily="34" charset="0"/>
              </a:rPr>
              <a:t> (I)</a:t>
            </a:r>
            <a:endParaRPr lang="en-US" sz="2800" dirty="0">
              <a:latin typeface="Arial" pitchFamily="34" charset="0"/>
              <a:cs typeface="Arial" pitchFamily="34" charset="0"/>
            </a:endParaRPr>
          </a:p>
        </p:txBody>
      </p:sp>
      <p:sp>
        <p:nvSpPr>
          <p:cNvPr id="3" name="Content Placeholder 2"/>
          <p:cNvSpPr>
            <a:spLocks noGrp="1"/>
          </p:cNvSpPr>
          <p:nvPr>
            <p:ph idx="1"/>
          </p:nvPr>
        </p:nvSpPr>
        <p:spPr>
          <a:xfrm>
            <a:off x="1285852" y="1270000"/>
            <a:ext cx="7858148" cy="4784725"/>
          </a:xfrm>
        </p:spPr>
        <p:txBody>
          <a:bodyPr/>
          <a:lstStyle/>
          <a:p>
            <a:pPr lvl="0">
              <a:buNone/>
              <a:defRPr/>
            </a:pPr>
            <a:r>
              <a:rPr lang="tr-TR" b="1" u="sng" dirty="0" smtClean="0">
                <a:solidFill>
                  <a:srgbClr val="C00000"/>
                </a:solidFill>
                <a:latin typeface="Arial" pitchFamily="34" charset="0"/>
                <a:cs typeface="Arial" pitchFamily="34" charset="0"/>
              </a:rPr>
              <a:t>Board </a:t>
            </a:r>
            <a:r>
              <a:rPr lang="tr-TR" b="1" u="sng" dirty="0" err="1" smtClean="0">
                <a:solidFill>
                  <a:srgbClr val="C00000"/>
                </a:solidFill>
                <a:latin typeface="Arial" pitchFamily="34" charset="0"/>
                <a:cs typeface="Arial" pitchFamily="34" charset="0"/>
              </a:rPr>
              <a:t>Resolution</a:t>
            </a:r>
            <a:r>
              <a:rPr lang="tr-TR" b="1" u="sng" dirty="0" smtClean="0">
                <a:solidFill>
                  <a:srgbClr val="C00000"/>
                </a:solidFill>
                <a:latin typeface="Arial" pitchFamily="34" charset="0"/>
                <a:cs typeface="Arial" pitchFamily="34" charset="0"/>
              </a:rPr>
              <a:t> on LOAN TO VALUE RATIO (LTV</a:t>
            </a:r>
            <a:r>
              <a:rPr lang="tr-TR" b="1" dirty="0" smtClean="0">
                <a:solidFill>
                  <a:srgbClr val="C00000"/>
                </a:solidFill>
                <a:latin typeface="Arial" pitchFamily="34" charset="0"/>
                <a:cs typeface="Arial" pitchFamily="34" charset="0"/>
              </a:rPr>
              <a:t>)</a:t>
            </a:r>
            <a:r>
              <a:rPr lang="en-US" b="1" dirty="0" smtClean="0">
                <a:solidFill>
                  <a:srgbClr val="C00000"/>
                </a:solidFill>
                <a:latin typeface="Arial" pitchFamily="34" charset="0"/>
                <a:cs typeface="Arial" pitchFamily="34" charset="0"/>
              </a:rPr>
              <a:t>:</a:t>
            </a:r>
            <a:r>
              <a:rPr lang="tr-TR" b="1" dirty="0" smtClean="0">
                <a:solidFill>
                  <a:srgbClr val="C00000"/>
                </a:solidFill>
                <a:latin typeface="Arial" pitchFamily="34" charset="0"/>
                <a:cs typeface="Arial" pitchFamily="34" charset="0"/>
              </a:rPr>
              <a:t> </a:t>
            </a:r>
            <a:r>
              <a:rPr lang="tr-TR" b="1" kern="1200" dirty="0" smtClean="0">
                <a:latin typeface="Arial" pitchFamily="34" charset="0"/>
                <a:cs typeface="Arial" pitchFamily="34" charset="0"/>
              </a:rPr>
              <a:t>(17/12/2010)</a:t>
            </a:r>
          </a:p>
          <a:p>
            <a:pPr lvl="0">
              <a:buNone/>
              <a:defRPr/>
            </a:pPr>
            <a:endParaRPr lang="tr-TR" b="1" kern="1200" dirty="0" smtClean="0">
              <a:latin typeface="Arial" pitchFamily="34" charset="0"/>
              <a:cs typeface="Arial" pitchFamily="34" charset="0"/>
            </a:endParaRPr>
          </a:p>
          <a:p>
            <a:pPr lvl="0">
              <a:buNone/>
              <a:defRPr/>
            </a:pPr>
            <a:endParaRPr lang="tr-TR" b="1" kern="1200" dirty="0" smtClean="0">
              <a:latin typeface="Arial" pitchFamily="34" charset="0"/>
              <a:cs typeface="Arial" pitchFamily="34" charset="0"/>
            </a:endParaRPr>
          </a:p>
          <a:p>
            <a:pPr algn="just" defTabSz="533400">
              <a:lnSpc>
                <a:spcPct val="90000"/>
              </a:lnSpc>
              <a:spcBef>
                <a:spcPct val="0"/>
              </a:spcBef>
              <a:spcAft>
                <a:spcPct val="35000"/>
              </a:spcAft>
              <a:buFont typeface="Wingdings" pitchFamily="2" charset="2"/>
              <a:buChar char="§"/>
            </a:pPr>
            <a:endParaRPr lang="en-US" b="1" dirty="0" smtClean="0">
              <a:latin typeface="Arial" pitchFamily="34" charset="0"/>
              <a:cs typeface="Arial" pitchFamily="34" charset="0"/>
            </a:endParaRPr>
          </a:p>
          <a:p>
            <a:pPr algn="just" defTabSz="533400">
              <a:lnSpc>
                <a:spcPct val="90000"/>
              </a:lnSpc>
              <a:spcBef>
                <a:spcPct val="0"/>
              </a:spcBef>
              <a:spcAft>
                <a:spcPct val="35000"/>
              </a:spcAft>
              <a:buNone/>
            </a:pPr>
            <a:r>
              <a:rPr lang="en-US" b="1" dirty="0" smtClean="0">
                <a:latin typeface="Arial" pitchFamily="34" charset="0"/>
                <a:cs typeface="Arial" pitchFamily="34" charset="0"/>
              </a:rPr>
              <a:t>	    </a:t>
            </a:r>
          </a:p>
          <a:p>
            <a:pPr algn="just" defTabSz="533400">
              <a:lnSpc>
                <a:spcPct val="90000"/>
              </a:lnSpc>
              <a:spcBef>
                <a:spcPct val="0"/>
              </a:spcBef>
              <a:spcAft>
                <a:spcPct val="35000"/>
              </a:spcAft>
              <a:buNone/>
            </a:pPr>
            <a:endParaRPr lang="en-US" b="1" dirty="0" smtClean="0">
              <a:latin typeface="Arial" pitchFamily="34" charset="0"/>
              <a:cs typeface="Arial" pitchFamily="34" charset="0"/>
            </a:endParaRPr>
          </a:p>
          <a:p>
            <a:pPr algn="just" defTabSz="533400">
              <a:lnSpc>
                <a:spcPct val="90000"/>
              </a:lnSpc>
              <a:spcBef>
                <a:spcPct val="0"/>
              </a:spcBef>
              <a:spcAft>
                <a:spcPct val="35000"/>
              </a:spcAft>
              <a:buFont typeface="Wingdings" pitchFamily="2" charset="2"/>
              <a:buChar char="§"/>
            </a:pPr>
            <a:endParaRPr lang="en-US" b="1" dirty="0" smtClean="0">
              <a:latin typeface="Arial" pitchFamily="34" charset="0"/>
              <a:cs typeface="Arial" pitchFamily="34" charset="0"/>
            </a:endParaRPr>
          </a:p>
          <a:p>
            <a:pPr algn="just" defTabSz="533400">
              <a:lnSpc>
                <a:spcPct val="90000"/>
              </a:lnSpc>
              <a:spcBef>
                <a:spcPct val="0"/>
              </a:spcBef>
              <a:spcAft>
                <a:spcPct val="35000"/>
              </a:spcAft>
              <a:buFont typeface="Wingdings" pitchFamily="2" charset="2"/>
              <a:buChar char="§"/>
            </a:pPr>
            <a:endParaRPr lang="en-US" b="1" dirty="0" smtClean="0">
              <a:latin typeface="Arial" pitchFamily="34" charset="0"/>
              <a:cs typeface="Arial" pitchFamily="34" charset="0"/>
            </a:endParaRPr>
          </a:p>
          <a:p>
            <a:pPr algn="just" defTabSz="533400">
              <a:lnSpc>
                <a:spcPct val="90000"/>
              </a:lnSpc>
              <a:spcBef>
                <a:spcPct val="0"/>
              </a:spcBef>
              <a:spcAft>
                <a:spcPct val="35000"/>
              </a:spcAft>
              <a:buNone/>
            </a:pPr>
            <a:endParaRPr lang="tr-TR" b="1" dirty="0" smtClean="0">
              <a:latin typeface="Arial" pitchFamily="34" charset="0"/>
              <a:cs typeface="Arial" pitchFamily="34" charset="0"/>
            </a:endParaRPr>
          </a:p>
          <a:p>
            <a:pPr algn="just" defTabSz="533400">
              <a:lnSpc>
                <a:spcPct val="90000"/>
              </a:lnSpc>
              <a:spcBef>
                <a:spcPct val="0"/>
              </a:spcBef>
              <a:spcAft>
                <a:spcPct val="35000"/>
              </a:spcAft>
              <a:buNone/>
            </a:pPr>
            <a:endParaRPr lang="tr-TR" b="1" u="sng" dirty="0" smtClean="0">
              <a:solidFill>
                <a:srgbClr val="C00000"/>
              </a:solidFill>
              <a:latin typeface="Arial" pitchFamily="34" charset="0"/>
              <a:cs typeface="Arial" pitchFamily="34" charset="0"/>
            </a:endParaRPr>
          </a:p>
        </p:txBody>
      </p:sp>
      <p:cxnSp>
        <p:nvCxnSpPr>
          <p:cNvPr id="7" name="Straight Arrow Connector 6"/>
          <p:cNvCxnSpPr/>
          <p:nvPr/>
        </p:nvCxnSpPr>
        <p:spPr>
          <a:xfrm>
            <a:off x="5500694" y="2571744"/>
            <a:ext cx="571504" cy="1588"/>
          </a:xfrm>
          <a:prstGeom prst="straightConnector1">
            <a:avLst/>
          </a:prstGeom>
          <a:ln w="31750">
            <a:solidFill>
              <a:srgbClr val="1D2A63"/>
            </a:solidFill>
            <a:tailEnd type="arrow"/>
          </a:ln>
        </p:spPr>
        <p:style>
          <a:lnRef idx="1">
            <a:schemeClr val="accent1"/>
          </a:lnRef>
          <a:fillRef idx="0">
            <a:schemeClr val="accent1"/>
          </a:fillRef>
          <a:effectRef idx="0">
            <a:schemeClr val="accent1"/>
          </a:effectRef>
          <a:fontRef idx="minor">
            <a:schemeClr val="tx1"/>
          </a:fontRef>
        </p:style>
      </p:cxnSp>
      <p:sp>
        <p:nvSpPr>
          <p:cNvPr id="13" name="Text Placeholder 8"/>
          <p:cNvSpPr txBox="1">
            <a:spLocks/>
          </p:cNvSpPr>
          <p:nvPr/>
        </p:nvSpPr>
        <p:spPr bwMode="auto">
          <a:xfrm>
            <a:off x="6143636" y="2428868"/>
            <a:ext cx="2500330" cy="33855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342900" lvl="0" indent="-342900" eaLnBrk="0" hangingPunct="0">
              <a:spcBef>
                <a:spcPct val="20000"/>
              </a:spcBef>
              <a:buClr>
                <a:srgbClr val="993300"/>
              </a:buClr>
              <a:buSzPct val="125000"/>
              <a:defRPr/>
            </a:pPr>
            <a:r>
              <a:rPr lang="tr-TR" sz="1600" b="1" dirty="0" err="1" smtClean="0">
                <a:latin typeface="Arial" pitchFamily="34" charset="0"/>
                <a:cs typeface="Arial" pitchFamily="34" charset="0"/>
              </a:rPr>
              <a:t>Residential</a:t>
            </a:r>
            <a:r>
              <a:rPr lang="tr-TR" sz="1600" b="1" dirty="0" smtClean="0">
                <a:latin typeface="Arial" pitchFamily="34" charset="0"/>
                <a:cs typeface="Arial" pitchFamily="34" charset="0"/>
              </a:rPr>
              <a:t> </a:t>
            </a:r>
            <a:r>
              <a:rPr lang="tr-TR" sz="1600" b="1" dirty="0" err="1" smtClean="0">
                <a:latin typeface="Arial" pitchFamily="34" charset="0"/>
                <a:cs typeface="Arial" pitchFamily="34" charset="0"/>
              </a:rPr>
              <a:t>Mortgages</a:t>
            </a:r>
            <a:endPar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endParaRPr>
          </a:p>
        </p:txBody>
      </p:sp>
      <p:sp>
        <p:nvSpPr>
          <p:cNvPr id="16" name="Text Placeholder 8"/>
          <p:cNvSpPr txBox="1">
            <a:spLocks/>
          </p:cNvSpPr>
          <p:nvPr/>
        </p:nvSpPr>
        <p:spPr bwMode="auto">
          <a:xfrm>
            <a:off x="8215338" y="1571612"/>
            <a:ext cx="2500330" cy="33855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342900" lvl="0" indent="-342900" eaLnBrk="0" hangingPunct="0">
              <a:spcBef>
                <a:spcPct val="20000"/>
              </a:spcBef>
              <a:buClr>
                <a:srgbClr val="993300"/>
              </a:buClr>
              <a:buSzPct val="125000"/>
              <a:defRPr/>
            </a:pPr>
            <a:r>
              <a:rPr lang="tr-TR" sz="1600" dirty="0" smtClean="0">
                <a:latin typeface="Arial" pitchFamily="34" charset="0"/>
                <a:cs typeface="Arial" pitchFamily="34" charset="0"/>
              </a:rPr>
              <a:t> </a:t>
            </a:r>
            <a:endPar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endParaRPr>
          </a:p>
        </p:txBody>
      </p:sp>
      <p:sp>
        <p:nvSpPr>
          <p:cNvPr id="19" name="Text Placeholder 8"/>
          <p:cNvSpPr txBox="1">
            <a:spLocks/>
          </p:cNvSpPr>
          <p:nvPr/>
        </p:nvSpPr>
        <p:spPr bwMode="auto">
          <a:xfrm>
            <a:off x="6215074" y="3714752"/>
            <a:ext cx="2500330" cy="63402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342900" lvl="0" indent="-342900" eaLnBrk="0" hangingPunct="0">
              <a:spcBef>
                <a:spcPct val="20000"/>
              </a:spcBef>
              <a:buClr>
                <a:srgbClr val="993300"/>
              </a:buClr>
              <a:buSzPct val="125000"/>
              <a:defRPr/>
            </a:pPr>
            <a:r>
              <a:rPr lang="tr-TR" sz="1600" b="1" dirty="0" err="1" smtClean="0">
                <a:latin typeface="Arial" pitchFamily="34" charset="0"/>
                <a:cs typeface="Arial" pitchFamily="34" charset="0"/>
              </a:rPr>
              <a:t>Commercial</a:t>
            </a:r>
            <a:r>
              <a:rPr lang="tr-TR" sz="1600" b="1" dirty="0" smtClean="0">
                <a:latin typeface="Arial" pitchFamily="34" charset="0"/>
                <a:cs typeface="Arial" pitchFamily="34" charset="0"/>
              </a:rPr>
              <a:t> </a:t>
            </a:r>
            <a:r>
              <a:rPr lang="tr-TR" sz="1600" b="1" dirty="0" err="1" smtClean="0">
                <a:latin typeface="Arial" pitchFamily="34" charset="0"/>
                <a:cs typeface="Arial" pitchFamily="34" charset="0"/>
              </a:rPr>
              <a:t>Mortgages</a:t>
            </a:r>
            <a:endParaRPr lang="tr-TR" sz="1600" b="1" kern="0" dirty="0" smtClean="0">
              <a:solidFill>
                <a:srgbClr val="1D2A63"/>
              </a:solidFill>
              <a:latin typeface="Arial" pitchFamily="34" charset="0"/>
              <a:cs typeface="Arial" pitchFamily="34" charset="0"/>
            </a:endParaRPr>
          </a:p>
          <a:p>
            <a:pPr marL="342900" lvl="0" indent="-342900" eaLnBrk="0" hangingPunct="0">
              <a:spcBef>
                <a:spcPct val="20000"/>
              </a:spcBef>
              <a:buClr>
                <a:srgbClr val="993300"/>
              </a:buClr>
              <a:buSzPct val="125000"/>
              <a:defRPr/>
            </a:pPr>
            <a:endPar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endParaRPr>
          </a:p>
        </p:txBody>
      </p:sp>
      <p:cxnSp>
        <p:nvCxnSpPr>
          <p:cNvPr id="23" name="Straight Arrow Connector 22"/>
          <p:cNvCxnSpPr/>
          <p:nvPr/>
        </p:nvCxnSpPr>
        <p:spPr>
          <a:xfrm>
            <a:off x="5500694" y="3929066"/>
            <a:ext cx="642942" cy="1588"/>
          </a:xfrm>
          <a:prstGeom prst="straightConnector1">
            <a:avLst/>
          </a:prstGeom>
          <a:ln w="31750">
            <a:solidFill>
              <a:srgbClr val="1D2A63"/>
            </a:solidFill>
            <a:tailEnd type="arrow"/>
          </a:ln>
        </p:spPr>
        <p:style>
          <a:lnRef idx="1">
            <a:schemeClr val="accent1"/>
          </a:lnRef>
          <a:fillRef idx="0">
            <a:schemeClr val="accent1"/>
          </a:fillRef>
          <a:effectRef idx="0">
            <a:schemeClr val="accent1"/>
          </a:effectRef>
          <a:fontRef idx="minor">
            <a:schemeClr val="tx1"/>
          </a:fontRef>
        </p:style>
      </p:cxnSp>
      <p:sp>
        <p:nvSpPr>
          <p:cNvPr id="21" name="Text Placeholder 8"/>
          <p:cNvSpPr txBox="1">
            <a:spLocks/>
          </p:cNvSpPr>
          <p:nvPr/>
        </p:nvSpPr>
        <p:spPr bwMode="auto">
          <a:xfrm>
            <a:off x="1428728" y="2428868"/>
            <a:ext cx="3857652" cy="338554"/>
          </a:xfrm>
          <a:prstGeom prst="rect">
            <a:avLst/>
          </a:prstGeom>
          <a:noFill/>
          <a:ln w="31750">
            <a:solidFill>
              <a:srgbClr val="1D2A63"/>
            </a:solidFill>
            <a:miter lim="800000"/>
            <a:headEnd/>
            <a:tailEnd/>
          </a:ln>
        </p:spPr>
        <p:txBody>
          <a:bodyPr vert="horz" wrap="square" lIns="91440" tIns="45720" rIns="91440" bIns="45720" numCol="1" rtlCol="0" anchor="t" anchorCtr="0" compatLnSpc="1">
            <a:prstTxWarp prst="textNoShape">
              <a:avLst/>
            </a:prstTxWarp>
            <a:spAutoFit/>
          </a:bodyPr>
          <a:lstStyle/>
          <a:p>
            <a:pPr marL="342900" lvl="0" indent="-342900" eaLnBrk="0" hangingPunct="0">
              <a:spcBef>
                <a:spcPct val="20000"/>
              </a:spcBef>
              <a:buClr>
                <a:srgbClr val="993300"/>
              </a:buClr>
              <a:buSzPct val="125000"/>
              <a:defRPr/>
            </a:pPr>
            <a:r>
              <a:rPr lang="en-US" sz="1600" b="1" dirty="0" smtClean="0">
                <a:latin typeface="Arial" pitchFamily="34" charset="0"/>
                <a:cs typeface="Arial" pitchFamily="34" charset="0"/>
              </a:rPr>
              <a:t>Loan / Value of </a:t>
            </a:r>
            <a:r>
              <a:rPr lang="en-US" sz="1600" b="1" dirty="0" err="1" smtClean="0">
                <a:latin typeface="Arial" pitchFamily="34" charset="0"/>
                <a:cs typeface="Arial" pitchFamily="34" charset="0"/>
              </a:rPr>
              <a:t>Colleteral</a:t>
            </a:r>
            <a:r>
              <a:rPr lang="en-US" sz="1600" b="1" dirty="0" smtClean="0">
                <a:latin typeface="Arial" pitchFamily="34" charset="0"/>
                <a:cs typeface="Arial" pitchFamily="34" charset="0"/>
              </a:rPr>
              <a:t> ≤ %75</a:t>
            </a:r>
            <a:endParaRPr kumimoji="0" lang="en-US" sz="1600" b="1" i="0" u="none" strike="noStrike" kern="0" cap="none" spc="0" normalizeH="0" baseline="0" dirty="0" smtClean="0">
              <a:ln>
                <a:noFill/>
              </a:ln>
              <a:solidFill>
                <a:srgbClr val="1D2A63"/>
              </a:solidFill>
              <a:effectLst/>
              <a:uLnTx/>
              <a:uFillTx/>
              <a:latin typeface="Arial" pitchFamily="34" charset="0"/>
              <a:ea typeface="+mn-ea"/>
              <a:cs typeface="Arial" pitchFamily="34" charset="0"/>
            </a:endParaRPr>
          </a:p>
        </p:txBody>
      </p:sp>
      <p:sp>
        <p:nvSpPr>
          <p:cNvPr id="24" name="Text Placeholder 8"/>
          <p:cNvSpPr txBox="1">
            <a:spLocks/>
          </p:cNvSpPr>
          <p:nvPr/>
        </p:nvSpPr>
        <p:spPr bwMode="auto">
          <a:xfrm>
            <a:off x="1500166" y="3786190"/>
            <a:ext cx="3786214" cy="338554"/>
          </a:xfrm>
          <a:prstGeom prst="rect">
            <a:avLst/>
          </a:prstGeom>
          <a:noFill/>
          <a:ln w="31750">
            <a:solidFill>
              <a:srgbClr val="1D2A63"/>
            </a:solidFill>
            <a:miter lim="800000"/>
            <a:headEnd/>
            <a:tailEnd/>
          </a:ln>
        </p:spPr>
        <p:txBody>
          <a:bodyPr vert="horz" wrap="square" lIns="91440" tIns="45720" rIns="91440" bIns="45720" numCol="1" rtlCol="0" anchor="t" anchorCtr="0" compatLnSpc="1">
            <a:prstTxWarp prst="textNoShape">
              <a:avLst/>
            </a:prstTxWarp>
            <a:spAutoFit/>
          </a:bodyPr>
          <a:lstStyle/>
          <a:p>
            <a:pPr marL="342900" lvl="0" indent="-342900" eaLnBrk="0" hangingPunct="0">
              <a:spcBef>
                <a:spcPct val="20000"/>
              </a:spcBef>
              <a:buClr>
                <a:srgbClr val="993300"/>
              </a:buClr>
              <a:buSzPct val="125000"/>
              <a:defRPr/>
            </a:pPr>
            <a:r>
              <a:rPr lang="en-US" sz="1600" b="1" dirty="0" smtClean="0">
                <a:latin typeface="Arial" pitchFamily="34" charset="0"/>
                <a:cs typeface="Arial" pitchFamily="34" charset="0"/>
              </a:rPr>
              <a:t>Loan / Value of Collateral ≤ %</a:t>
            </a:r>
            <a:r>
              <a:rPr lang="tr-TR" sz="1600" b="1" dirty="0" smtClean="0">
                <a:latin typeface="Arial" pitchFamily="34" charset="0"/>
                <a:cs typeface="Arial" pitchFamily="34" charset="0"/>
              </a:rPr>
              <a:t> 50</a:t>
            </a:r>
            <a:endParaRPr lang="en-US" sz="1600" b="1" kern="0" dirty="0" smtClean="0">
              <a:solidFill>
                <a:srgbClr val="1D2A63"/>
              </a:solidFill>
              <a:latin typeface="Arial" pitchFamily="34" charset="0"/>
              <a:cs typeface="Arial" pitchFamily="34" charset="0"/>
            </a:endParaRPr>
          </a:p>
        </p:txBody>
      </p:sp>
      <p:sp>
        <p:nvSpPr>
          <p:cNvPr id="32"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3000" dirty="0" smtClean="0">
                <a:latin typeface="Arial" pitchFamily="34" charset="0"/>
                <a:cs typeface="Arial" pitchFamily="34" charset="0"/>
              </a:rPr>
              <a:t>Outline</a:t>
            </a:r>
            <a:endParaRPr lang="en-US" sz="3000" dirty="0" smtClean="0">
              <a:latin typeface="Arial" pitchFamily="34" charset="0"/>
              <a:cs typeface="Arial" pitchFamily="34" charset="0"/>
            </a:endParaRPr>
          </a:p>
        </p:txBody>
      </p:sp>
      <p:sp>
        <p:nvSpPr>
          <p:cNvPr id="3" name="Content Placeholder 2"/>
          <p:cNvSpPr>
            <a:spLocks noGrp="1"/>
          </p:cNvSpPr>
          <p:nvPr>
            <p:ph idx="1"/>
          </p:nvPr>
        </p:nvSpPr>
        <p:spPr/>
        <p:txBody>
          <a:bodyPr/>
          <a:lstStyle/>
          <a:p>
            <a:pPr marL="0">
              <a:lnSpc>
                <a:spcPct val="200000"/>
              </a:lnSpc>
              <a:spcBef>
                <a:spcPts val="0"/>
              </a:spcBef>
              <a:buClr>
                <a:srgbClr val="FF0000"/>
              </a:buClr>
              <a:buFont typeface="Wingdings" pitchFamily="2" charset="2"/>
              <a:buChar char="§"/>
              <a:defRPr/>
            </a:pPr>
            <a:r>
              <a:rPr lang="en-US" sz="2400" b="1" kern="1200" dirty="0" smtClean="0">
                <a:solidFill>
                  <a:srgbClr val="FF0000"/>
                </a:solidFill>
                <a:latin typeface="Arial" pitchFamily="34" charset="0"/>
                <a:cs typeface="Arial" pitchFamily="34" charset="0"/>
              </a:rPr>
              <a:t>Introduction</a:t>
            </a:r>
          </a:p>
          <a:p>
            <a:pPr marL="0">
              <a:lnSpc>
                <a:spcPct val="200000"/>
              </a:lnSpc>
              <a:spcBef>
                <a:spcPts val="0"/>
              </a:spcBef>
              <a:buClr>
                <a:srgbClr val="FF0000"/>
              </a:buClr>
              <a:buFont typeface="Wingdings" pitchFamily="2" charset="2"/>
              <a:buChar char="§"/>
              <a:defRPr/>
            </a:pPr>
            <a:r>
              <a:rPr lang="en-US" sz="2400" b="1" kern="1200" dirty="0" smtClean="0">
                <a:latin typeface="Arial" pitchFamily="34" charset="0"/>
                <a:cs typeface="Arial" pitchFamily="34" charset="0"/>
              </a:rPr>
              <a:t>Current Regulatory Framework in Turkey</a:t>
            </a:r>
          </a:p>
          <a:p>
            <a:pPr marL="0">
              <a:lnSpc>
                <a:spcPct val="200000"/>
              </a:lnSpc>
              <a:spcBef>
                <a:spcPts val="0"/>
              </a:spcBef>
              <a:buClr>
                <a:srgbClr val="FF0000"/>
              </a:buClr>
              <a:buFont typeface="Wingdings" pitchFamily="2" charset="2"/>
              <a:buChar char="§"/>
              <a:defRPr/>
            </a:pPr>
            <a:r>
              <a:rPr lang="en-US" sz="2400" b="1" kern="1200" dirty="0" smtClean="0">
                <a:latin typeface="Arial" pitchFamily="34" charset="0"/>
                <a:cs typeface="Arial" pitchFamily="34" charset="0"/>
              </a:rPr>
              <a:t>New Regulatory Framework in the World</a:t>
            </a:r>
          </a:p>
          <a:p>
            <a:pPr marL="0">
              <a:lnSpc>
                <a:spcPct val="200000"/>
              </a:lnSpc>
              <a:spcBef>
                <a:spcPts val="0"/>
              </a:spcBef>
              <a:buClr>
                <a:srgbClr val="FF0000"/>
              </a:buClr>
              <a:buFont typeface="Wingdings" pitchFamily="2" charset="2"/>
              <a:buChar char="§"/>
              <a:defRPr/>
            </a:pPr>
            <a:r>
              <a:rPr lang="en-US" sz="2400" b="1" kern="1200" dirty="0" smtClean="0">
                <a:latin typeface="Arial" pitchFamily="34" charset="0"/>
                <a:cs typeface="Arial" pitchFamily="34" charset="0"/>
              </a:rPr>
              <a:t>Latest Regulations and Amendments</a:t>
            </a:r>
          </a:p>
          <a:p>
            <a:pPr marL="0">
              <a:lnSpc>
                <a:spcPct val="200000"/>
              </a:lnSpc>
              <a:spcBef>
                <a:spcPts val="0"/>
              </a:spcBef>
              <a:buFont typeface="Wingdings" pitchFamily="2" charset="2"/>
              <a:buChar char="§"/>
              <a:defRPr/>
            </a:pPr>
            <a:endParaRPr lang="en-US" sz="2400" b="1" kern="1200" dirty="0" smtClean="0">
              <a:latin typeface="Arial" pitchFamily="34" charset="0"/>
              <a:cs typeface="Arial" pitchFamily="34" charset="0"/>
            </a:endParaRPr>
          </a:p>
          <a:p>
            <a:pPr>
              <a:buFont typeface="Wingdings" pitchFamily="2" charset="2"/>
              <a:buChar char="§"/>
              <a:defRPr/>
            </a:pPr>
            <a:endParaRPr lang="tr-TR" b="1" kern="1200" dirty="0" smtClean="0">
              <a:latin typeface="Arial" pitchFamily="34" charset="0"/>
              <a:cs typeface="Arial" pitchFamily="34" charset="0"/>
            </a:endParaRPr>
          </a:p>
          <a:p>
            <a:pPr>
              <a:buFont typeface="Wingdings" pitchFamily="2" charset="2"/>
              <a:buChar char="§"/>
              <a:defRPr/>
            </a:pPr>
            <a:endParaRPr lang="tr-TR" b="1" kern="1200" dirty="0" smtClean="0">
              <a:latin typeface="Arial" pitchFamily="34" charset="0"/>
              <a:cs typeface="Arial" pitchFamily="34" charset="0"/>
            </a:endParaRPr>
          </a:p>
          <a:p>
            <a:pPr>
              <a:buFont typeface="Wingdings" pitchFamily="2" charset="2"/>
              <a:buChar char="§"/>
              <a:defRPr/>
            </a:pPr>
            <a:endParaRPr lang="en-US" b="1" kern="1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214290"/>
            <a:ext cx="7283450" cy="777875"/>
          </a:xfrm>
        </p:spPr>
        <p:txBody>
          <a:bodyPr/>
          <a:lstStyle/>
          <a:p>
            <a:r>
              <a:rPr lang="en-US" sz="2800" dirty="0" smtClean="0">
                <a:latin typeface="Arial" pitchFamily="34" charset="0"/>
                <a:cs typeface="Arial" pitchFamily="34" charset="0"/>
              </a:rPr>
              <a:t>Latest Regulations and Amendments</a:t>
            </a:r>
            <a:r>
              <a:rPr lang="tr-TR" sz="2800" dirty="0" smtClean="0">
                <a:latin typeface="Arial" pitchFamily="34" charset="0"/>
                <a:cs typeface="Arial" pitchFamily="34" charset="0"/>
              </a:rPr>
              <a:t> (II)</a:t>
            </a:r>
            <a:endParaRPr lang="en-US" sz="2800" dirty="0">
              <a:latin typeface="Arial" pitchFamily="34" charset="0"/>
              <a:cs typeface="Arial" pitchFamily="34" charset="0"/>
            </a:endParaRPr>
          </a:p>
        </p:txBody>
      </p:sp>
      <p:graphicFrame>
        <p:nvGraphicFramePr>
          <p:cNvPr id="4" name="Content Placeholder 3"/>
          <p:cNvGraphicFramePr>
            <a:graphicFrameLocks noGrp="1"/>
          </p:cNvGraphicFramePr>
          <p:nvPr>
            <p:ph idx="1"/>
          </p:nvPr>
        </p:nvGraphicFramePr>
        <p:xfrm>
          <a:off x="1403350" y="1341438"/>
          <a:ext cx="6740550" cy="50879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214290"/>
            <a:ext cx="7283450" cy="777875"/>
          </a:xfrm>
        </p:spPr>
        <p:txBody>
          <a:bodyPr/>
          <a:lstStyle/>
          <a:p>
            <a:r>
              <a:rPr lang="en-US" sz="2800" dirty="0" smtClean="0">
                <a:latin typeface="Arial" pitchFamily="34" charset="0"/>
                <a:cs typeface="Arial" pitchFamily="34" charset="0"/>
              </a:rPr>
              <a:t>Latest Regulations and Amendments</a:t>
            </a:r>
            <a:r>
              <a:rPr lang="tr-TR" sz="2800" dirty="0" smtClean="0">
                <a:latin typeface="Arial" pitchFamily="34" charset="0"/>
                <a:cs typeface="Arial" pitchFamily="34" charset="0"/>
              </a:rPr>
              <a:t> (III)</a:t>
            </a:r>
            <a:endParaRPr lang="en-US" sz="2800" dirty="0">
              <a:latin typeface="Arial" pitchFamily="34" charset="0"/>
              <a:cs typeface="Arial" pitchFamily="34" charset="0"/>
            </a:endParaRPr>
          </a:p>
        </p:txBody>
      </p:sp>
      <p:sp>
        <p:nvSpPr>
          <p:cNvPr id="3" name="Content Placeholder 2"/>
          <p:cNvSpPr>
            <a:spLocks noGrp="1"/>
          </p:cNvSpPr>
          <p:nvPr>
            <p:ph idx="1"/>
          </p:nvPr>
        </p:nvSpPr>
        <p:spPr>
          <a:xfrm>
            <a:off x="1285852" y="1270000"/>
            <a:ext cx="7858148" cy="4784725"/>
          </a:xfrm>
        </p:spPr>
        <p:txBody>
          <a:bodyPr/>
          <a:lstStyle/>
          <a:p>
            <a:pPr lvl="0">
              <a:buNone/>
              <a:defRPr/>
            </a:pPr>
            <a:r>
              <a:rPr lang="tr-TR" b="1" u="sng" dirty="0" smtClean="0">
                <a:solidFill>
                  <a:srgbClr val="C00000"/>
                </a:solidFill>
                <a:latin typeface="Arial" pitchFamily="34" charset="0"/>
                <a:cs typeface="Arial" pitchFamily="34" charset="0"/>
              </a:rPr>
              <a:t>PROVISION </a:t>
            </a:r>
            <a:r>
              <a:rPr lang="en-US" b="1" u="sng" dirty="0" smtClean="0">
                <a:solidFill>
                  <a:srgbClr val="C00000"/>
                </a:solidFill>
                <a:latin typeface="Arial" pitchFamily="34" charset="0"/>
                <a:cs typeface="Arial" pitchFamily="34" charset="0"/>
              </a:rPr>
              <a:t>R</a:t>
            </a:r>
            <a:r>
              <a:rPr lang="tr-TR" b="1" u="sng" dirty="0" smtClean="0">
                <a:solidFill>
                  <a:srgbClr val="C00000"/>
                </a:solidFill>
                <a:latin typeface="Arial" pitchFamily="34" charset="0"/>
                <a:cs typeface="Arial" pitchFamily="34" charset="0"/>
              </a:rPr>
              <a:t>EGULATION</a:t>
            </a:r>
            <a:r>
              <a:rPr lang="en-US" b="1" dirty="0" smtClean="0">
                <a:solidFill>
                  <a:srgbClr val="C00000"/>
                </a:solidFill>
                <a:latin typeface="Arial" pitchFamily="34" charset="0"/>
                <a:cs typeface="Arial" pitchFamily="34" charset="0"/>
              </a:rPr>
              <a:t>:</a:t>
            </a:r>
            <a:r>
              <a:rPr lang="tr-TR" b="1" kern="1200" dirty="0" smtClean="0">
                <a:latin typeface="Arial" pitchFamily="34" charset="0"/>
                <a:cs typeface="Arial" pitchFamily="34" charset="0"/>
              </a:rPr>
              <a:t>(18/06/2011)</a:t>
            </a:r>
          </a:p>
          <a:p>
            <a:pPr algn="just" defTabSz="533400">
              <a:lnSpc>
                <a:spcPct val="90000"/>
              </a:lnSpc>
              <a:spcBef>
                <a:spcPct val="0"/>
              </a:spcBef>
              <a:spcAft>
                <a:spcPct val="35000"/>
              </a:spcAft>
              <a:buFont typeface="Wingdings" pitchFamily="2" charset="2"/>
              <a:buChar char="§"/>
            </a:pPr>
            <a:endParaRPr lang="en-US" b="1" dirty="0" smtClean="0">
              <a:latin typeface="Arial" pitchFamily="34" charset="0"/>
              <a:cs typeface="Arial" pitchFamily="34" charset="0"/>
            </a:endParaRPr>
          </a:p>
          <a:p>
            <a:pPr algn="just" defTabSz="533400">
              <a:lnSpc>
                <a:spcPct val="90000"/>
              </a:lnSpc>
              <a:spcBef>
                <a:spcPct val="0"/>
              </a:spcBef>
              <a:spcAft>
                <a:spcPct val="35000"/>
              </a:spcAft>
              <a:buNone/>
            </a:pPr>
            <a:r>
              <a:rPr lang="en-US" b="1" dirty="0" smtClean="0">
                <a:latin typeface="Arial" pitchFamily="34" charset="0"/>
                <a:cs typeface="Arial" pitchFamily="34" charset="0"/>
              </a:rPr>
              <a:t>	    </a:t>
            </a:r>
          </a:p>
          <a:p>
            <a:pPr algn="just" defTabSz="533400">
              <a:lnSpc>
                <a:spcPct val="90000"/>
              </a:lnSpc>
              <a:spcBef>
                <a:spcPct val="0"/>
              </a:spcBef>
              <a:spcAft>
                <a:spcPct val="35000"/>
              </a:spcAft>
              <a:buNone/>
            </a:pPr>
            <a:endParaRPr lang="en-US" b="1" dirty="0" smtClean="0">
              <a:latin typeface="Arial" pitchFamily="34" charset="0"/>
              <a:cs typeface="Arial" pitchFamily="34" charset="0"/>
            </a:endParaRPr>
          </a:p>
          <a:p>
            <a:pPr algn="just" defTabSz="533400">
              <a:lnSpc>
                <a:spcPct val="90000"/>
              </a:lnSpc>
              <a:spcBef>
                <a:spcPct val="0"/>
              </a:spcBef>
              <a:spcAft>
                <a:spcPct val="35000"/>
              </a:spcAft>
              <a:buFont typeface="Wingdings" pitchFamily="2" charset="2"/>
              <a:buChar char="§"/>
            </a:pPr>
            <a:endParaRPr lang="en-US" b="1" dirty="0" smtClean="0">
              <a:latin typeface="Arial" pitchFamily="34" charset="0"/>
              <a:cs typeface="Arial" pitchFamily="34" charset="0"/>
            </a:endParaRPr>
          </a:p>
          <a:p>
            <a:pPr algn="just" defTabSz="533400">
              <a:lnSpc>
                <a:spcPct val="90000"/>
              </a:lnSpc>
              <a:spcBef>
                <a:spcPct val="0"/>
              </a:spcBef>
              <a:spcAft>
                <a:spcPct val="35000"/>
              </a:spcAft>
              <a:buFont typeface="Wingdings" pitchFamily="2" charset="2"/>
              <a:buChar char="§"/>
            </a:pPr>
            <a:endParaRPr lang="en-US" b="1" dirty="0" smtClean="0">
              <a:latin typeface="Arial" pitchFamily="34" charset="0"/>
              <a:cs typeface="Arial" pitchFamily="34" charset="0"/>
            </a:endParaRPr>
          </a:p>
          <a:p>
            <a:pPr algn="just" defTabSz="533400">
              <a:lnSpc>
                <a:spcPct val="90000"/>
              </a:lnSpc>
              <a:spcBef>
                <a:spcPct val="0"/>
              </a:spcBef>
              <a:spcAft>
                <a:spcPct val="35000"/>
              </a:spcAft>
              <a:buNone/>
            </a:pPr>
            <a:endParaRPr lang="tr-TR" b="1" dirty="0" smtClean="0">
              <a:latin typeface="Arial" pitchFamily="34" charset="0"/>
              <a:cs typeface="Arial" pitchFamily="34" charset="0"/>
            </a:endParaRPr>
          </a:p>
          <a:p>
            <a:pPr algn="just" defTabSz="533400">
              <a:lnSpc>
                <a:spcPct val="90000"/>
              </a:lnSpc>
              <a:spcBef>
                <a:spcPct val="0"/>
              </a:spcBef>
              <a:spcAft>
                <a:spcPct val="35000"/>
              </a:spcAft>
              <a:buNone/>
            </a:pPr>
            <a:endParaRPr lang="tr-TR" b="1" u="sng" dirty="0" smtClean="0">
              <a:solidFill>
                <a:srgbClr val="C00000"/>
              </a:solidFill>
              <a:latin typeface="Arial" pitchFamily="34" charset="0"/>
              <a:cs typeface="Arial" pitchFamily="34" charset="0"/>
            </a:endParaRPr>
          </a:p>
          <a:p>
            <a:pPr algn="just" defTabSz="533400">
              <a:lnSpc>
                <a:spcPct val="90000"/>
              </a:lnSpc>
              <a:spcBef>
                <a:spcPct val="0"/>
              </a:spcBef>
              <a:spcAft>
                <a:spcPct val="35000"/>
              </a:spcAft>
              <a:buNone/>
            </a:pPr>
            <a:r>
              <a:rPr lang="en-US" b="1" u="sng" dirty="0" smtClean="0">
                <a:solidFill>
                  <a:srgbClr val="C00000"/>
                </a:solidFill>
                <a:latin typeface="Arial" pitchFamily="34" charset="0"/>
                <a:cs typeface="Arial" pitchFamily="34" charset="0"/>
              </a:rPr>
              <a:t>C</a:t>
            </a:r>
            <a:r>
              <a:rPr lang="tr-TR" b="1" u="sng" dirty="0" smtClean="0">
                <a:solidFill>
                  <a:srgbClr val="C00000"/>
                </a:solidFill>
                <a:latin typeface="Arial" pitchFamily="34" charset="0"/>
                <a:cs typeface="Arial" pitchFamily="34" charset="0"/>
              </a:rPr>
              <a:t>AR</a:t>
            </a:r>
            <a:r>
              <a:rPr lang="en-US" b="1" u="sng" dirty="0" smtClean="0">
                <a:solidFill>
                  <a:srgbClr val="C00000"/>
                </a:solidFill>
                <a:latin typeface="Arial" pitchFamily="34" charset="0"/>
                <a:cs typeface="Arial" pitchFamily="34" charset="0"/>
              </a:rPr>
              <a:t> R</a:t>
            </a:r>
            <a:r>
              <a:rPr lang="tr-TR" b="1" u="sng" dirty="0" smtClean="0">
                <a:solidFill>
                  <a:srgbClr val="C00000"/>
                </a:solidFill>
                <a:latin typeface="Arial" pitchFamily="34" charset="0"/>
                <a:cs typeface="Arial" pitchFamily="34" charset="0"/>
              </a:rPr>
              <a:t>EGULATION:</a:t>
            </a:r>
            <a:r>
              <a:rPr lang="tr-TR" b="1" kern="1200" dirty="0" smtClean="0">
                <a:latin typeface="Arial" pitchFamily="34" charset="0"/>
                <a:cs typeface="Arial" pitchFamily="34" charset="0"/>
              </a:rPr>
              <a:t> (18/06/2011)</a:t>
            </a:r>
            <a:endParaRPr lang="tr-TR" b="1" u="sng" dirty="0" smtClean="0">
              <a:solidFill>
                <a:srgbClr val="C00000"/>
              </a:solidFill>
              <a:latin typeface="Arial" pitchFamily="34" charset="0"/>
              <a:cs typeface="Arial" pitchFamily="34" charset="0"/>
            </a:endParaRPr>
          </a:p>
          <a:p>
            <a:pPr algn="just" defTabSz="533400">
              <a:lnSpc>
                <a:spcPct val="90000"/>
              </a:lnSpc>
              <a:spcBef>
                <a:spcPct val="0"/>
              </a:spcBef>
              <a:spcAft>
                <a:spcPct val="35000"/>
              </a:spcAft>
              <a:buNone/>
            </a:pPr>
            <a:r>
              <a:rPr lang="tr-TR" b="1" dirty="0" smtClean="0">
                <a:latin typeface="Arial" pitchFamily="34" charset="0"/>
                <a:cs typeface="Arial" pitchFamily="34" charset="0"/>
              </a:rPr>
              <a:t>	</a:t>
            </a:r>
            <a:r>
              <a:rPr lang="en-US" b="1" dirty="0" smtClean="0">
                <a:latin typeface="Arial" pitchFamily="34" charset="0"/>
                <a:cs typeface="Arial" pitchFamily="34" charset="0"/>
              </a:rPr>
              <a:t> </a:t>
            </a:r>
            <a:r>
              <a:rPr lang="tr-TR" b="1" dirty="0" smtClean="0">
                <a:solidFill>
                  <a:srgbClr val="FF66FF"/>
                </a:solidFill>
                <a:latin typeface="Arial" pitchFamily="34" charset="0"/>
                <a:cs typeface="Arial" pitchFamily="34" charset="0"/>
              </a:rPr>
              <a:t>	</a:t>
            </a:r>
            <a:endParaRPr lang="tr-TR" dirty="0" smtClean="0">
              <a:latin typeface="Arial" pitchFamily="34" charset="0"/>
              <a:cs typeface="Arial" pitchFamily="34" charset="0"/>
            </a:endParaRPr>
          </a:p>
          <a:p>
            <a:pPr defTabSz="533400">
              <a:lnSpc>
                <a:spcPct val="90000"/>
              </a:lnSpc>
              <a:spcBef>
                <a:spcPct val="0"/>
              </a:spcBef>
              <a:spcAft>
                <a:spcPct val="35000"/>
              </a:spcAft>
              <a:buFont typeface="Wingdings" pitchFamily="2" charset="2"/>
              <a:buChar char="§"/>
            </a:pPr>
            <a:endParaRPr lang="tr-TR" dirty="0" smtClean="0">
              <a:latin typeface="Arial" pitchFamily="34" charset="0"/>
              <a:cs typeface="Arial" pitchFamily="34" charset="0"/>
            </a:endParaRPr>
          </a:p>
          <a:p>
            <a:pPr lvl="0" defTabSz="533400">
              <a:lnSpc>
                <a:spcPct val="90000"/>
              </a:lnSpc>
              <a:spcBef>
                <a:spcPct val="0"/>
              </a:spcBef>
              <a:spcAft>
                <a:spcPct val="35000"/>
              </a:spcAft>
              <a:buFont typeface="Wingdings" pitchFamily="2" charset="2"/>
              <a:buChar char="§"/>
            </a:pPr>
            <a:endParaRPr lang="tr-TR" dirty="0" smtClean="0">
              <a:latin typeface="Arial" pitchFamily="34" charset="0"/>
              <a:cs typeface="Arial" pitchFamily="34" charset="0"/>
            </a:endParaRPr>
          </a:p>
          <a:p>
            <a:pPr lvl="0" defTabSz="533400">
              <a:lnSpc>
                <a:spcPct val="90000"/>
              </a:lnSpc>
              <a:spcBef>
                <a:spcPct val="0"/>
              </a:spcBef>
              <a:spcAft>
                <a:spcPct val="35000"/>
              </a:spcAft>
              <a:buFont typeface="Wingdings" pitchFamily="2" charset="2"/>
              <a:buChar char="§"/>
            </a:pPr>
            <a:endParaRPr lang="en-US" dirty="0" smtClean="0">
              <a:latin typeface="Arial" pitchFamily="34" charset="0"/>
              <a:cs typeface="Arial" pitchFamily="34" charset="0"/>
            </a:endParaRPr>
          </a:p>
        </p:txBody>
      </p:sp>
      <p:cxnSp>
        <p:nvCxnSpPr>
          <p:cNvPr id="6" name="Straight Arrow Connector 5"/>
          <p:cNvCxnSpPr/>
          <p:nvPr/>
        </p:nvCxnSpPr>
        <p:spPr>
          <a:xfrm flipV="1">
            <a:off x="5357818" y="1714488"/>
            <a:ext cx="428628" cy="214314"/>
          </a:xfrm>
          <a:prstGeom prst="straightConnector1">
            <a:avLst/>
          </a:prstGeom>
          <a:ln w="31750">
            <a:solidFill>
              <a:srgbClr val="1D2A63"/>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5357818" y="2071678"/>
            <a:ext cx="500066" cy="142876"/>
          </a:xfrm>
          <a:prstGeom prst="straightConnector1">
            <a:avLst/>
          </a:prstGeom>
          <a:ln w="31750">
            <a:solidFill>
              <a:srgbClr val="1D2A63"/>
            </a:solidFill>
            <a:tailEnd type="arrow"/>
          </a:ln>
        </p:spPr>
        <p:style>
          <a:lnRef idx="1">
            <a:schemeClr val="accent1"/>
          </a:lnRef>
          <a:fillRef idx="0">
            <a:schemeClr val="accent1"/>
          </a:fillRef>
          <a:effectRef idx="0">
            <a:schemeClr val="accent1"/>
          </a:effectRef>
          <a:fontRef idx="minor">
            <a:schemeClr val="tx1"/>
          </a:fontRef>
        </p:style>
      </p:cxnSp>
      <p:sp>
        <p:nvSpPr>
          <p:cNvPr id="13" name="Text Placeholder 8"/>
          <p:cNvSpPr txBox="1">
            <a:spLocks/>
          </p:cNvSpPr>
          <p:nvPr/>
        </p:nvSpPr>
        <p:spPr bwMode="auto">
          <a:xfrm>
            <a:off x="5786446" y="1500174"/>
            <a:ext cx="2500330" cy="33855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342900" lvl="0" indent="-342900" eaLnBrk="0" hangingPunct="0">
              <a:spcBef>
                <a:spcPct val="20000"/>
              </a:spcBef>
              <a:buClr>
                <a:srgbClr val="993300"/>
              </a:buClr>
              <a:buSzPct val="125000"/>
              <a:defRPr/>
            </a:pPr>
            <a:r>
              <a:rPr lang="en-US" sz="1600" b="1" dirty="0" smtClean="0">
                <a:latin typeface="Arial" pitchFamily="34" charset="0"/>
                <a:cs typeface="Arial" pitchFamily="34" charset="0"/>
              </a:rPr>
              <a:t>%4</a:t>
            </a:r>
            <a:r>
              <a:rPr lang="tr-TR" sz="1600" b="1" dirty="0" smtClean="0">
                <a:latin typeface="Arial" pitchFamily="34" charset="0"/>
                <a:cs typeface="Arial" pitchFamily="34" charset="0"/>
              </a:rPr>
              <a:t> (</a:t>
            </a:r>
            <a:r>
              <a:rPr lang="tr-TR" sz="1600" b="1" dirty="0" err="1" smtClean="0">
                <a:latin typeface="Arial" pitchFamily="34" charset="0"/>
                <a:cs typeface="Arial" pitchFamily="34" charset="0"/>
              </a:rPr>
              <a:t>Stand</a:t>
            </a:r>
            <a:r>
              <a:rPr lang="tr-TR" sz="1600" b="1" dirty="0" smtClean="0">
                <a:latin typeface="Arial" pitchFamily="34" charset="0"/>
                <a:cs typeface="Arial" pitchFamily="34" charset="0"/>
              </a:rPr>
              <a:t>. </a:t>
            </a:r>
            <a:r>
              <a:rPr lang="tr-TR" sz="1600" b="1" dirty="0" err="1" smtClean="0">
                <a:latin typeface="Arial" pitchFamily="34" charset="0"/>
                <a:cs typeface="Arial" pitchFamily="34" charset="0"/>
              </a:rPr>
              <a:t>Cred</a:t>
            </a:r>
            <a:r>
              <a:rPr lang="tr-TR" sz="1600" b="1" dirty="0" smtClean="0">
                <a:latin typeface="Arial" pitchFamily="34" charset="0"/>
                <a:cs typeface="Arial" pitchFamily="34" charset="0"/>
              </a:rPr>
              <a:t>.</a:t>
            </a:r>
            <a:r>
              <a:rPr lang="tr-TR" sz="1600" dirty="0" smtClean="0">
                <a:latin typeface="Arial" pitchFamily="34" charset="0"/>
                <a:cs typeface="Arial" pitchFamily="34" charset="0"/>
              </a:rPr>
              <a:t>)</a:t>
            </a:r>
            <a:endPar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endParaRPr>
          </a:p>
        </p:txBody>
      </p:sp>
      <p:sp>
        <p:nvSpPr>
          <p:cNvPr id="14" name="Text Placeholder 8"/>
          <p:cNvSpPr txBox="1">
            <a:spLocks/>
          </p:cNvSpPr>
          <p:nvPr/>
        </p:nvSpPr>
        <p:spPr bwMode="auto">
          <a:xfrm>
            <a:off x="5857884" y="2000240"/>
            <a:ext cx="2500330" cy="63402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342900" indent="-342900" eaLnBrk="0" hangingPunct="0">
              <a:spcBef>
                <a:spcPct val="20000"/>
              </a:spcBef>
              <a:buClr>
                <a:srgbClr val="993300"/>
              </a:buClr>
              <a:buSzPct val="125000"/>
              <a:defRPr/>
            </a:pPr>
            <a:r>
              <a:rPr lang="en-US" sz="1600" b="1" dirty="0" smtClean="0">
                <a:latin typeface="Arial" pitchFamily="34" charset="0"/>
                <a:cs typeface="Arial" pitchFamily="34" charset="0"/>
              </a:rPr>
              <a:t>%</a:t>
            </a:r>
            <a:r>
              <a:rPr lang="tr-TR" sz="1600" b="1" dirty="0" smtClean="0">
                <a:latin typeface="Arial" pitchFamily="34" charset="0"/>
                <a:cs typeface="Arial" pitchFamily="34" charset="0"/>
              </a:rPr>
              <a:t>8 (</a:t>
            </a:r>
            <a:r>
              <a:rPr lang="tr-TR" sz="1600" b="1" dirty="0" err="1" smtClean="0">
                <a:latin typeface="Arial" pitchFamily="34" charset="0"/>
                <a:cs typeface="Arial" pitchFamily="34" charset="0"/>
              </a:rPr>
              <a:t>Sub</a:t>
            </a:r>
            <a:r>
              <a:rPr lang="tr-TR" sz="1600" b="1" dirty="0" smtClean="0">
                <a:latin typeface="Arial" pitchFamily="34" charset="0"/>
                <a:cs typeface="Arial" pitchFamily="34" charset="0"/>
              </a:rPr>
              <a:t>-</a:t>
            </a:r>
            <a:r>
              <a:rPr lang="tr-TR" sz="1600" b="1" dirty="0" err="1" smtClean="0">
                <a:latin typeface="Arial" pitchFamily="34" charset="0"/>
                <a:cs typeface="Arial" pitchFamily="34" charset="0"/>
              </a:rPr>
              <a:t>Stand</a:t>
            </a:r>
            <a:r>
              <a:rPr lang="tr-TR" sz="1600" b="1" dirty="0" smtClean="0">
                <a:latin typeface="Arial" pitchFamily="34" charset="0"/>
                <a:cs typeface="Arial" pitchFamily="34" charset="0"/>
              </a:rPr>
              <a:t>.</a:t>
            </a:r>
            <a:r>
              <a:rPr lang="tr-TR" sz="1600" b="1" dirty="0" err="1" smtClean="0">
                <a:latin typeface="Arial" pitchFamily="34" charset="0"/>
                <a:cs typeface="Arial" pitchFamily="34" charset="0"/>
              </a:rPr>
              <a:t>Cred</a:t>
            </a:r>
            <a:r>
              <a:rPr lang="tr-TR" sz="1600" b="1" dirty="0" smtClean="0">
                <a:latin typeface="Arial" pitchFamily="34" charset="0"/>
                <a:cs typeface="Arial" pitchFamily="34" charset="0"/>
              </a:rPr>
              <a:t>.)</a:t>
            </a:r>
          </a:p>
          <a:p>
            <a:pPr marL="342900" lvl="0" indent="-342900" eaLnBrk="0" hangingPunct="0">
              <a:spcBef>
                <a:spcPct val="20000"/>
              </a:spcBef>
              <a:buClr>
                <a:srgbClr val="993300"/>
              </a:buClr>
              <a:buSzPct val="125000"/>
              <a:defRPr/>
            </a:pPr>
            <a:endParaRPr lang="tr-TR" sz="1600" b="1" dirty="0" smtClean="0">
              <a:latin typeface="Arial" pitchFamily="34" charset="0"/>
              <a:cs typeface="Arial" pitchFamily="34" charset="0"/>
            </a:endParaRPr>
          </a:p>
        </p:txBody>
      </p:sp>
      <p:sp>
        <p:nvSpPr>
          <p:cNvPr id="16" name="Text Placeholder 8"/>
          <p:cNvSpPr txBox="1">
            <a:spLocks/>
          </p:cNvSpPr>
          <p:nvPr/>
        </p:nvSpPr>
        <p:spPr bwMode="auto">
          <a:xfrm>
            <a:off x="8215338" y="1571612"/>
            <a:ext cx="2500330" cy="33855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342900" lvl="0" indent="-342900" eaLnBrk="0" hangingPunct="0">
              <a:spcBef>
                <a:spcPct val="20000"/>
              </a:spcBef>
              <a:buClr>
                <a:srgbClr val="993300"/>
              </a:buClr>
              <a:buSzPct val="125000"/>
              <a:defRPr/>
            </a:pPr>
            <a:r>
              <a:rPr lang="tr-TR" sz="1600" dirty="0" smtClean="0">
                <a:latin typeface="Arial" pitchFamily="34" charset="0"/>
                <a:cs typeface="Arial" pitchFamily="34" charset="0"/>
              </a:rPr>
              <a:t> </a:t>
            </a:r>
            <a:endPar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endParaRPr>
          </a:p>
        </p:txBody>
      </p:sp>
      <p:sp>
        <p:nvSpPr>
          <p:cNvPr id="18" name="Text Placeholder 8"/>
          <p:cNvSpPr txBox="1">
            <a:spLocks/>
          </p:cNvSpPr>
          <p:nvPr/>
        </p:nvSpPr>
        <p:spPr bwMode="auto">
          <a:xfrm>
            <a:off x="6357950" y="2786058"/>
            <a:ext cx="2571768" cy="63402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342900" lvl="0" indent="-342900" eaLnBrk="0" hangingPunct="0">
              <a:spcBef>
                <a:spcPct val="20000"/>
              </a:spcBef>
              <a:buClr>
                <a:srgbClr val="993300"/>
              </a:buClr>
              <a:buSzPct val="125000"/>
              <a:defRPr/>
            </a:pPr>
            <a:r>
              <a:rPr lang="en-US" sz="1600" b="1" dirty="0" smtClean="0">
                <a:latin typeface="Arial" pitchFamily="34" charset="0"/>
                <a:cs typeface="Arial" pitchFamily="34" charset="0"/>
              </a:rPr>
              <a:t>%4</a:t>
            </a:r>
            <a:r>
              <a:rPr lang="tr-TR" sz="1600" b="1" dirty="0" smtClean="0">
                <a:latin typeface="Arial" pitchFamily="34" charset="0"/>
                <a:cs typeface="Arial" pitchFamily="34" charset="0"/>
              </a:rPr>
              <a:t> (</a:t>
            </a:r>
            <a:r>
              <a:rPr lang="tr-TR" sz="1600" b="1" dirty="0" err="1" smtClean="0">
                <a:latin typeface="Arial" pitchFamily="34" charset="0"/>
                <a:cs typeface="Arial" pitchFamily="34" charset="0"/>
              </a:rPr>
              <a:t>Stand</a:t>
            </a:r>
            <a:r>
              <a:rPr lang="tr-TR" sz="1600" b="1" dirty="0" smtClean="0">
                <a:latin typeface="Arial" pitchFamily="34" charset="0"/>
                <a:cs typeface="Arial" pitchFamily="34" charset="0"/>
              </a:rPr>
              <a:t>. </a:t>
            </a:r>
            <a:r>
              <a:rPr lang="tr-TR" sz="1600" b="1" dirty="0" err="1" smtClean="0">
                <a:latin typeface="Arial" pitchFamily="34" charset="0"/>
                <a:cs typeface="Arial" pitchFamily="34" charset="0"/>
              </a:rPr>
              <a:t>Cred</a:t>
            </a:r>
            <a:r>
              <a:rPr lang="tr-TR" sz="1600" b="1" dirty="0" smtClean="0">
                <a:latin typeface="Arial" pitchFamily="34" charset="0"/>
                <a:cs typeface="Arial" pitchFamily="34" charset="0"/>
              </a:rPr>
              <a:t>)</a:t>
            </a:r>
          </a:p>
          <a:p>
            <a:pPr marL="342900" lvl="0" indent="-342900" eaLnBrk="0" hangingPunct="0">
              <a:spcBef>
                <a:spcPct val="20000"/>
              </a:spcBef>
              <a:buClr>
                <a:srgbClr val="993300"/>
              </a:buClr>
              <a:buSzPct val="125000"/>
              <a:defRPr/>
            </a:pPr>
            <a:endParaRPr lang="tr-TR" sz="1600" b="1" dirty="0" smtClean="0">
              <a:latin typeface="Arial" pitchFamily="34" charset="0"/>
              <a:cs typeface="Arial" pitchFamily="34" charset="0"/>
            </a:endParaRPr>
          </a:p>
        </p:txBody>
      </p:sp>
      <p:sp>
        <p:nvSpPr>
          <p:cNvPr id="19" name="Text Placeholder 8"/>
          <p:cNvSpPr txBox="1">
            <a:spLocks/>
          </p:cNvSpPr>
          <p:nvPr/>
        </p:nvSpPr>
        <p:spPr bwMode="auto">
          <a:xfrm>
            <a:off x="6357950" y="3286124"/>
            <a:ext cx="2500330" cy="63402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342900" indent="-342900" eaLnBrk="0" hangingPunct="0">
              <a:spcBef>
                <a:spcPct val="20000"/>
              </a:spcBef>
              <a:buClr>
                <a:srgbClr val="993300"/>
              </a:buClr>
              <a:buSzPct val="125000"/>
              <a:defRPr/>
            </a:pPr>
            <a:r>
              <a:rPr lang="en-US" sz="1600" b="1" dirty="0" smtClean="0">
                <a:latin typeface="Arial" pitchFamily="34" charset="0"/>
                <a:cs typeface="Arial" pitchFamily="34" charset="0"/>
              </a:rPr>
              <a:t>%</a:t>
            </a:r>
            <a:r>
              <a:rPr lang="tr-TR" sz="1600" b="1" dirty="0" smtClean="0">
                <a:latin typeface="Arial" pitchFamily="34" charset="0"/>
                <a:cs typeface="Arial" pitchFamily="34" charset="0"/>
              </a:rPr>
              <a:t>8 (</a:t>
            </a:r>
            <a:r>
              <a:rPr lang="tr-TR" sz="1600" b="1" dirty="0" err="1" smtClean="0">
                <a:latin typeface="Arial" pitchFamily="34" charset="0"/>
                <a:cs typeface="Arial" pitchFamily="34" charset="0"/>
              </a:rPr>
              <a:t>Sub</a:t>
            </a:r>
            <a:r>
              <a:rPr lang="tr-TR" sz="1600" b="1" dirty="0" smtClean="0">
                <a:latin typeface="Arial" pitchFamily="34" charset="0"/>
                <a:cs typeface="Arial" pitchFamily="34" charset="0"/>
              </a:rPr>
              <a:t>-</a:t>
            </a:r>
            <a:r>
              <a:rPr lang="tr-TR" sz="1600" b="1" dirty="0" err="1" smtClean="0">
                <a:latin typeface="Arial" pitchFamily="34" charset="0"/>
                <a:cs typeface="Arial" pitchFamily="34" charset="0"/>
              </a:rPr>
              <a:t>Stand</a:t>
            </a:r>
            <a:r>
              <a:rPr lang="tr-TR" sz="1600" b="1" dirty="0" smtClean="0">
                <a:latin typeface="Arial" pitchFamily="34" charset="0"/>
                <a:cs typeface="Arial" pitchFamily="34" charset="0"/>
              </a:rPr>
              <a:t>.</a:t>
            </a:r>
            <a:r>
              <a:rPr lang="tr-TR" sz="1600" b="1" dirty="0" err="1" smtClean="0">
                <a:latin typeface="Arial" pitchFamily="34" charset="0"/>
                <a:cs typeface="Arial" pitchFamily="34" charset="0"/>
              </a:rPr>
              <a:t>Cred</a:t>
            </a:r>
            <a:r>
              <a:rPr lang="tr-TR" sz="1600" b="1" dirty="0" smtClean="0">
                <a:latin typeface="Arial" pitchFamily="34" charset="0"/>
                <a:cs typeface="Arial" pitchFamily="34" charset="0"/>
              </a:rPr>
              <a:t>)</a:t>
            </a:r>
          </a:p>
          <a:p>
            <a:pPr marL="342900" lvl="0" indent="-342900" eaLnBrk="0" hangingPunct="0">
              <a:spcBef>
                <a:spcPct val="20000"/>
              </a:spcBef>
              <a:buClr>
                <a:srgbClr val="993300"/>
              </a:buClr>
              <a:buSzPct val="125000"/>
              <a:defRPr/>
            </a:pPr>
            <a:endPar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endParaRPr>
          </a:p>
        </p:txBody>
      </p:sp>
      <p:cxnSp>
        <p:nvCxnSpPr>
          <p:cNvPr id="22" name="Straight Arrow Connector 21"/>
          <p:cNvCxnSpPr/>
          <p:nvPr/>
        </p:nvCxnSpPr>
        <p:spPr>
          <a:xfrm flipV="1">
            <a:off x="5929322" y="2857496"/>
            <a:ext cx="428628" cy="214314"/>
          </a:xfrm>
          <a:prstGeom prst="straightConnector1">
            <a:avLst/>
          </a:prstGeom>
          <a:ln w="31750">
            <a:solidFill>
              <a:srgbClr val="1D2A63"/>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5929322" y="3357562"/>
            <a:ext cx="500066" cy="142876"/>
          </a:xfrm>
          <a:prstGeom prst="straightConnector1">
            <a:avLst/>
          </a:prstGeom>
          <a:ln w="31750">
            <a:solidFill>
              <a:srgbClr val="1D2A63"/>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6929454" y="4286256"/>
            <a:ext cx="642942" cy="1588"/>
          </a:xfrm>
          <a:prstGeom prst="straightConnector1">
            <a:avLst/>
          </a:prstGeom>
          <a:ln w="31750">
            <a:solidFill>
              <a:srgbClr val="1D2A63"/>
            </a:solidFill>
            <a:tailEnd type="arrow"/>
          </a:ln>
        </p:spPr>
        <p:style>
          <a:lnRef idx="1">
            <a:schemeClr val="accent1"/>
          </a:lnRef>
          <a:fillRef idx="0">
            <a:schemeClr val="accent1"/>
          </a:fillRef>
          <a:effectRef idx="0">
            <a:schemeClr val="accent1"/>
          </a:effectRef>
          <a:fontRef idx="minor">
            <a:schemeClr val="tx1"/>
          </a:fontRef>
        </p:style>
      </p:cxnSp>
      <p:sp>
        <p:nvSpPr>
          <p:cNvPr id="17" name="Right Brace 16"/>
          <p:cNvSpPr/>
          <p:nvPr/>
        </p:nvSpPr>
        <p:spPr>
          <a:xfrm>
            <a:off x="8429652" y="1643050"/>
            <a:ext cx="142876" cy="1785950"/>
          </a:xfrm>
          <a:prstGeom prst="rightBrace">
            <a:avLst/>
          </a:prstGeom>
          <a:ln w="25400">
            <a:solidFill>
              <a:srgbClr val="1D2A6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 Placeholder 8"/>
          <p:cNvSpPr txBox="1">
            <a:spLocks/>
          </p:cNvSpPr>
          <p:nvPr/>
        </p:nvSpPr>
        <p:spPr bwMode="auto">
          <a:xfrm>
            <a:off x="1357290" y="1785926"/>
            <a:ext cx="3857652" cy="338554"/>
          </a:xfrm>
          <a:prstGeom prst="rect">
            <a:avLst/>
          </a:prstGeom>
          <a:noFill/>
          <a:ln w="31750">
            <a:solidFill>
              <a:srgbClr val="1D2A63"/>
            </a:solidFill>
            <a:miter lim="800000"/>
            <a:headEnd/>
            <a:tailEnd/>
          </a:ln>
        </p:spPr>
        <p:txBody>
          <a:bodyPr vert="horz" wrap="square" lIns="91440" tIns="45720" rIns="91440" bIns="45720" numCol="1" rtlCol="0" anchor="t" anchorCtr="0" compatLnSpc="1">
            <a:prstTxWarp prst="textNoShape">
              <a:avLst/>
            </a:prstTxWarp>
            <a:spAutoFit/>
          </a:bodyPr>
          <a:lstStyle/>
          <a:p>
            <a:pPr marL="342900" lvl="0" indent="-342900" eaLnBrk="0" hangingPunct="0">
              <a:spcBef>
                <a:spcPct val="20000"/>
              </a:spcBef>
              <a:buClr>
                <a:srgbClr val="993300"/>
              </a:buClr>
              <a:buSzPct val="125000"/>
              <a:defRPr/>
            </a:pPr>
            <a:r>
              <a:rPr lang="en-US" sz="1600" b="1" dirty="0" smtClean="0">
                <a:latin typeface="Arial" pitchFamily="34" charset="0"/>
                <a:cs typeface="Arial" pitchFamily="34" charset="0"/>
              </a:rPr>
              <a:t>Consumer Credits/ Total Credit ≥ %20</a:t>
            </a:r>
            <a:endPar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endParaRPr>
          </a:p>
        </p:txBody>
      </p:sp>
      <p:sp>
        <p:nvSpPr>
          <p:cNvPr id="24" name="Text Placeholder 8"/>
          <p:cNvSpPr txBox="1">
            <a:spLocks/>
          </p:cNvSpPr>
          <p:nvPr/>
        </p:nvSpPr>
        <p:spPr bwMode="auto">
          <a:xfrm>
            <a:off x="1500166" y="3000372"/>
            <a:ext cx="4286280" cy="313932"/>
          </a:xfrm>
          <a:prstGeom prst="rect">
            <a:avLst/>
          </a:prstGeom>
          <a:noFill/>
          <a:ln w="31750">
            <a:solidFill>
              <a:srgbClr val="1D2A63"/>
            </a:solidFill>
            <a:miter lim="800000"/>
            <a:headEnd/>
            <a:tailEnd/>
          </a:ln>
        </p:spPr>
        <p:txBody>
          <a:bodyPr vert="horz" wrap="square" lIns="91440" tIns="45720" rIns="91440" bIns="45720" numCol="1" rtlCol="0" anchor="t" anchorCtr="0" compatLnSpc="1">
            <a:prstTxWarp prst="textNoShape">
              <a:avLst/>
            </a:prstTxWarp>
            <a:spAutoFit/>
          </a:bodyPr>
          <a:lstStyle/>
          <a:p>
            <a:pPr algn="just" defTabSz="533400">
              <a:lnSpc>
                <a:spcPct val="90000"/>
              </a:lnSpc>
              <a:spcAft>
                <a:spcPct val="35000"/>
              </a:spcAft>
            </a:pPr>
            <a:r>
              <a:rPr lang="en-US" sz="1600" b="1" dirty="0" smtClean="0">
                <a:latin typeface="Arial" pitchFamily="34" charset="0"/>
                <a:cs typeface="Arial" pitchFamily="34" charset="0"/>
              </a:rPr>
              <a:t>N</a:t>
            </a:r>
            <a:r>
              <a:rPr lang="tr-TR" sz="1600" b="1" dirty="0" smtClean="0">
                <a:latin typeface="Arial" pitchFamily="34" charset="0"/>
                <a:cs typeface="Arial" pitchFamily="34" charset="0"/>
              </a:rPr>
              <a:t>PL (C</a:t>
            </a:r>
            <a:r>
              <a:rPr lang="en-US" sz="1600" b="1" dirty="0" err="1" smtClean="0">
                <a:latin typeface="Arial" pitchFamily="34" charset="0"/>
                <a:cs typeface="Arial" pitchFamily="34" charset="0"/>
              </a:rPr>
              <a:t>ons</a:t>
            </a:r>
            <a:r>
              <a:rPr lang="tr-TR" sz="1600" b="1" dirty="0" smtClean="0">
                <a:latin typeface="Arial" pitchFamily="34" charset="0"/>
                <a:cs typeface="Arial" pitchFamily="34" charset="0"/>
              </a:rPr>
              <a:t>.</a:t>
            </a:r>
            <a:r>
              <a:rPr lang="tr-TR" sz="1600" b="1" dirty="0" err="1" smtClean="0">
                <a:latin typeface="Arial" pitchFamily="34" charset="0"/>
                <a:cs typeface="Arial" pitchFamily="34" charset="0"/>
              </a:rPr>
              <a:t>Cred</a:t>
            </a:r>
            <a:r>
              <a:rPr lang="tr-TR" sz="1600" b="1" dirty="0" smtClean="0">
                <a:latin typeface="Arial" pitchFamily="34" charset="0"/>
                <a:cs typeface="Arial" pitchFamily="34" charset="0"/>
              </a:rPr>
              <a:t>.)</a:t>
            </a:r>
            <a:r>
              <a:rPr lang="en-US" sz="1600" b="1" dirty="0" smtClean="0">
                <a:latin typeface="Arial" pitchFamily="34" charset="0"/>
                <a:cs typeface="Arial" pitchFamily="34" charset="0"/>
              </a:rPr>
              <a:t>/ Total </a:t>
            </a:r>
            <a:r>
              <a:rPr lang="tr-TR" sz="1600" b="1" dirty="0" err="1" smtClean="0">
                <a:latin typeface="Arial" pitchFamily="34" charset="0"/>
                <a:cs typeface="Arial" pitchFamily="34" charset="0"/>
              </a:rPr>
              <a:t>Cons</a:t>
            </a:r>
            <a:r>
              <a:rPr lang="tr-TR" sz="1600" b="1" dirty="0" smtClean="0">
                <a:latin typeface="Arial" pitchFamily="34" charset="0"/>
                <a:cs typeface="Arial" pitchFamily="34" charset="0"/>
              </a:rPr>
              <a:t>. </a:t>
            </a:r>
            <a:r>
              <a:rPr lang="en-US" sz="1600" b="1" dirty="0" err="1" smtClean="0">
                <a:latin typeface="Arial" pitchFamily="34" charset="0"/>
                <a:cs typeface="Arial" pitchFamily="34" charset="0"/>
              </a:rPr>
              <a:t>Cred</a:t>
            </a:r>
            <a:r>
              <a:rPr lang="tr-TR" sz="1600" b="1" dirty="0" smtClean="0">
                <a:latin typeface="Arial" pitchFamily="34" charset="0"/>
                <a:cs typeface="Arial" pitchFamily="34" charset="0"/>
              </a:rPr>
              <a:t>.</a:t>
            </a:r>
            <a:r>
              <a:rPr lang="en-US" sz="1600" b="1" dirty="0" smtClean="0">
                <a:latin typeface="Arial" pitchFamily="34" charset="0"/>
                <a:cs typeface="Arial" pitchFamily="34" charset="0"/>
              </a:rPr>
              <a:t> ≥ %8 </a:t>
            </a:r>
          </a:p>
        </p:txBody>
      </p:sp>
      <p:sp>
        <p:nvSpPr>
          <p:cNvPr id="26" name="Text Placeholder 8"/>
          <p:cNvSpPr txBox="1">
            <a:spLocks/>
          </p:cNvSpPr>
          <p:nvPr/>
        </p:nvSpPr>
        <p:spPr bwMode="auto">
          <a:xfrm>
            <a:off x="8414570" y="1428736"/>
            <a:ext cx="729430" cy="2214578"/>
          </a:xfrm>
          <a:prstGeom prst="rect">
            <a:avLst/>
          </a:prstGeom>
          <a:noFill/>
          <a:ln w="9525">
            <a:noFill/>
            <a:miter lim="800000"/>
            <a:headEnd/>
            <a:tailEnd/>
          </a:ln>
        </p:spPr>
        <p:txBody>
          <a:bodyPr vert="vert" wrap="square" lIns="91440" tIns="45720" rIns="91440" bIns="45720" numCol="1" rtlCol="0" anchor="t" anchorCtr="0" compatLnSpc="1">
            <a:prstTxWarp prst="textNoShape">
              <a:avLst/>
            </a:prstTxWarp>
            <a:spAutoFit/>
          </a:bodyPr>
          <a:lstStyle/>
          <a:p>
            <a:pPr marL="342900" lvl="0" indent="-342900" algn="ctr" eaLnBrk="0" hangingPunct="0">
              <a:spcBef>
                <a:spcPct val="20000"/>
              </a:spcBef>
              <a:buClr>
                <a:srgbClr val="993300"/>
              </a:buClr>
              <a:buSzPct val="125000"/>
              <a:defRPr/>
            </a:pPr>
            <a:endParaRPr lang="tr-TR" sz="1500" b="1" dirty="0" smtClean="0">
              <a:latin typeface="Arial" pitchFamily="34" charset="0"/>
              <a:cs typeface="Arial" pitchFamily="34" charset="0"/>
            </a:endParaRPr>
          </a:p>
          <a:p>
            <a:pPr marL="342900" lvl="0" indent="-342900" algn="ctr" eaLnBrk="0" hangingPunct="0">
              <a:spcBef>
                <a:spcPct val="20000"/>
              </a:spcBef>
              <a:buClr>
                <a:srgbClr val="993300"/>
              </a:buClr>
              <a:buSzPct val="125000"/>
              <a:defRPr/>
            </a:pPr>
            <a:r>
              <a:rPr lang="tr-TR" sz="1700" b="1" dirty="0" smtClean="0">
                <a:latin typeface="Arial" pitchFamily="34" charset="0"/>
                <a:cs typeface="Arial" pitchFamily="34" charset="0"/>
              </a:rPr>
              <a:t>General </a:t>
            </a:r>
            <a:r>
              <a:rPr lang="tr-TR" sz="1700" b="1" dirty="0" err="1" smtClean="0">
                <a:latin typeface="Arial" pitchFamily="34" charset="0"/>
                <a:cs typeface="Arial" pitchFamily="34" charset="0"/>
              </a:rPr>
              <a:t>Provision</a:t>
            </a:r>
            <a:endParaRPr lang="tr-TR" sz="1700" b="1" dirty="0" smtClean="0">
              <a:latin typeface="Arial" pitchFamily="34" charset="0"/>
              <a:cs typeface="Arial" pitchFamily="34" charset="0"/>
            </a:endParaRPr>
          </a:p>
        </p:txBody>
      </p:sp>
      <p:sp>
        <p:nvSpPr>
          <p:cNvPr id="28" name="Text Placeholder 8"/>
          <p:cNvSpPr txBox="1">
            <a:spLocks/>
          </p:cNvSpPr>
          <p:nvPr/>
        </p:nvSpPr>
        <p:spPr bwMode="auto">
          <a:xfrm>
            <a:off x="1357290" y="4071942"/>
            <a:ext cx="5286412" cy="338554"/>
          </a:xfrm>
          <a:prstGeom prst="rect">
            <a:avLst/>
          </a:prstGeom>
          <a:noFill/>
          <a:ln w="31750">
            <a:solidFill>
              <a:srgbClr val="1D2A63"/>
            </a:solidFill>
            <a:miter lim="800000"/>
            <a:headEnd/>
            <a:tailEnd/>
          </a:ln>
        </p:spPr>
        <p:txBody>
          <a:bodyPr vert="horz" wrap="square" lIns="91440" tIns="45720" rIns="91440" bIns="45720" numCol="1" rtlCol="0" anchor="t" anchorCtr="0" compatLnSpc="1">
            <a:prstTxWarp prst="textNoShape">
              <a:avLst/>
            </a:prstTxWarp>
            <a:spAutoFit/>
          </a:bodyPr>
          <a:lstStyle/>
          <a:p>
            <a:pPr marL="342900" lvl="0" indent="-342900" eaLnBrk="0" hangingPunct="0">
              <a:spcBef>
                <a:spcPct val="20000"/>
              </a:spcBef>
              <a:buClr>
                <a:srgbClr val="993300"/>
              </a:buClr>
              <a:buSzPct val="125000"/>
              <a:defRPr/>
            </a:pPr>
            <a:r>
              <a:rPr lang="en-US" sz="1600" b="1" dirty="0" smtClean="0">
                <a:latin typeface="Arial" pitchFamily="34" charset="0"/>
                <a:cs typeface="Arial" pitchFamily="34" charset="0"/>
              </a:rPr>
              <a:t>Residual Maturity of Consumer </a:t>
            </a:r>
            <a:r>
              <a:rPr lang="tr-TR" sz="1600" b="1" dirty="0" err="1" smtClean="0">
                <a:latin typeface="Arial" pitchFamily="34" charset="0"/>
                <a:cs typeface="Arial" pitchFamily="34" charset="0"/>
              </a:rPr>
              <a:t>Credits</a:t>
            </a:r>
            <a:r>
              <a:rPr lang="tr-TR" sz="1600" b="1" dirty="0" smtClean="0">
                <a:latin typeface="Arial" pitchFamily="34" charset="0"/>
                <a:cs typeface="Arial" pitchFamily="34" charset="0"/>
              </a:rPr>
              <a:t> </a:t>
            </a:r>
            <a:r>
              <a:rPr lang="en-US" sz="1600" b="1" dirty="0" smtClean="0">
                <a:latin typeface="Arial" pitchFamily="34" charset="0"/>
                <a:cs typeface="Arial" pitchFamily="34" charset="0"/>
              </a:rPr>
              <a:t>1</a:t>
            </a:r>
            <a:r>
              <a:rPr lang="tr-TR" sz="1600" b="1" dirty="0" smtClean="0">
                <a:latin typeface="Arial" pitchFamily="34" charset="0"/>
                <a:cs typeface="Arial" pitchFamily="34" charset="0"/>
              </a:rPr>
              <a:t> </a:t>
            </a:r>
            <a:r>
              <a:rPr lang="tr-TR" sz="1600" b="1" dirty="0" err="1" smtClean="0">
                <a:latin typeface="Arial" pitchFamily="34" charset="0"/>
                <a:cs typeface="Arial" pitchFamily="34" charset="0"/>
              </a:rPr>
              <a:t>to</a:t>
            </a:r>
            <a:r>
              <a:rPr lang="tr-TR" sz="1600" b="1" dirty="0" smtClean="0">
                <a:latin typeface="Arial" pitchFamily="34" charset="0"/>
                <a:cs typeface="Arial" pitchFamily="34" charset="0"/>
              </a:rPr>
              <a:t> </a:t>
            </a:r>
            <a:r>
              <a:rPr lang="en-US" sz="1600" b="1" dirty="0" smtClean="0">
                <a:latin typeface="Arial" pitchFamily="34" charset="0"/>
                <a:cs typeface="Arial" pitchFamily="34" charset="0"/>
              </a:rPr>
              <a:t>2 years</a:t>
            </a:r>
            <a:endPar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endParaRPr>
          </a:p>
        </p:txBody>
      </p:sp>
      <p:sp>
        <p:nvSpPr>
          <p:cNvPr id="29" name="Text Placeholder 8"/>
          <p:cNvSpPr txBox="1">
            <a:spLocks/>
          </p:cNvSpPr>
          <p:nvPr/>
        </p:nvSpPr>
        <p:spPr bwMode="auto">
          <a:xfrm>
            <a:off x="1428728" y="4786322"/>
            <a:ext cx="5286412" cy="338554"/>
          </a:xfrm>
          <a:prstGeom prst="rect">
            <a:avLst/>
          </a:prstGeom>
          <a:noFill/>
          <a:ln w="31750">
            <a:solidFill>
              <a:srgbClr val="1D2A63"/>
            </a:solidFill>
            <a:miter lim="800000"/>
            <a:headEnd/>
            <a:tailEnd/>
          </a:ln>
        </p:spPr>
        <p:txBody>
          <a:bodyPr vert="horz" wrap="square" lIns="91440" tIns="45720" rIns="91440" bIns="45720" numCol="1" rtlCol="0" anchor="t" anchorCtr="0" compatLnSpc="1">
            <a:prstTxWarp prst="textNoShape">
              <a:avLst/>
            </a:prstTxWarp>
            <a:spAutoFit/>
          </a:bodyPr>
          <a:lstStyle/>
          <a:p>
            <a:pPr marL="342900" lvl="0" indent="-342900" eaLnBrk="0" hangingPunct="0">
              <a:spcBef>
                <a:spcPct val="20000"/>
              </a:spcBef>
              <a:buClr>
                <a:srgbClr val="993300"/>
              </a:buClr>
              <a:buSzPct val="125000"/>
              <a:defRPr/>
            </a:pPr>
            <a:r>
              <a:rPr lang="en-US" sz="1600" b="1" dirty="0" smtClean="0">
                <a:latin typeface="Arial" pitchFamily="34" charset="0"/>
                <a:cs typeface="Arial" pitchFamily="34" charset="0"/>
              </a:rPr>
              <a:t>Residual Maturity of Consumer Credits ≥ 2 years</a:t>
            </a:r>
            <a:endParaRPr kumimoji="0" lang="en-US" sz="1600" b="1" i="0" u="none" strike="noStrike" kern="0" cap="none" spc="0" normalizeH="0" baseline="0" dirty="0" smtClean="0">
              <a:ln>
                <a:noFill/>
              </a:ln>
              <a:solidFill>
                <a:srgbClr val="1D2A63"/>
              </a:solidFill>
              <a:effectLst/>
              <a:uLnTx/>
              <a:uFillTx/>
              <a:latin typeface="Arial" pitchFamily="34" charset="0"/>
              <a:ea typeface="+mn-ea"/>
              <a:cs typeface="Arial" pitchFamily="34" charset="0"/>
            </a:endParaRPr>
          </a:p>
        </p:txBody>
      </p:sp>
      <p:sp>
        <p:nvSpPr>
          <p:cNvPr id="30" name="Text Placeholder 8"/>
          <p:cNvSpPr txBox="1">
            <a:spLocks/>
          </p:cNvSpPr>
          <p:nvPr/>
        </p:nvSpPr>
        <p:spPr bwMode="auto">
          <a:xfrm>
            <a:off x="7715272" y="4071942"/>
            <a:ext cx="1714512" cy="33855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342900" lvl="0" indent="-342900" eaLnBrk="0" hangingPunct="0">
              <a:spcBef>
                <a:spcPct val="20000"/>
              </a:spcBef>
              <a:buClr>
                <a:srgbClr val="993300"/>
              </a:buClr>
              <a:buSzPct val="125000"/>
              <a:defRPr/>
            </a:pPr>
            <a:r>
              <a:rPr lang="tr-TR" sz="1600" b="1" dirty="0" smtClean="0">
                <a:latin typeface="Arial" pitchFamily="34" charset="0"/>
                <a:cs typeface="Arial" pitchFamily="34" charset="0"/>
              </a:rPr>
              <a:t>150 % RW</a:t>
            </a:r>
          </a:p>
        </p:txBody>
      </p:sp>
      <p:sp>
        <p:nvSpPr>
          <p:cNvPr id="31" name="Text Placeholder 8"/>
          <p:cNvSpPr txBox="1">
            <a:spLocks/>
          </p:cNvSpPr>
          <p:nvPr/>
        </p:nvSpPr>
        <p:spPr bwMode="auto">
          <a:xfrm>
            <a:off x="7715272" y="4786322"/>
            <a:ext cx="1714512" cy="33855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342900" lvl="0" indent="-342900" eaLnBrk="0" hangingPunct="0">
              <a:spcBef>
                <a:spcPct val="20000"/>
              </a:spcBef>
              <a:buClr>
                <a:srgbClr val="993300"/>
              </a:buClr>
              <a:buSzPct val="125000"/>
              <a:defRPr/>
            </a:pPr>
            <a:r>
              <a:rPr lang="tr-TR" sz="1600" b="1" dirty="0" smtClean="0">
                <a:latin typeface="Arial" pitchFamily="34" charset="0"/>
                <a:cs typeface="Arial" pitchFamily="34" charset="0"/>
              </a:rPr>
              <a:t>200 % RW</a:t>
            </a:r>
          </a:p>
        </p:txBody>
      </p:sp>
      <p:sp>
        <p:nvSpPr>
          <p:cNvPr id="32"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cxnSp>
        <p:nvCxnSpPr>
          <p:cNvPr id="34" name="Straight Arrow Connector 33"/>
          <p:cNvCxnSpPr/>
          <p:nvPr/>
        </p:nvCxnSpPr>
        <p:spPr>
          <a:xfrm>
            <a:off x="6929454" y="5000636"/>
            <a:ext cx="642942" cy="1588"/>
          </a:xfrm>
          <a:prstGeom prst="straightConnector1">
            <a:avLst/>
          </a:prstGeom>
          <a:ln w="31750">
            <a:solidFill>
              <a:srgbClr val="1D2A63"/>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214290"/>
            <a:ext cx="7283450" cy="777875"/>
          </a:xfrm>
        </p:spPr>
        <p:txBody>
          <a:bodyPr/>
          <a:lstStyle/>
          <a:p>
            <a:pPr lvl="0" algn="ct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Latest Regulations and Amendments (I</a:t>
            </a:r>
            <a:r>
              <a:rPr lang="tr-TR" sz="2800" dirty="0" smtClean="0">
                <a:latin typeface="Arial" pitchFamily="34" charset="0"/>
                <a:cs typeface="Arial" pitchFamily="34" charset="0"/>
              </a:rPr>
              <a:t>V</a:t>
            </a:r>
            <a:r>
              <a:rPr lang="en-US" sz="2800" dirty="0" smtClean="0">
                <a:latin typeface="Arial" pitchFamily="34" charset="0"/>
                <a:cs typeface="Arial" pitchFamily="34" charset="0"/>
              </a:rPr>
              <a:t>)</a:t>
            </a:r>
            <a:br>
              <a:rPr lang="en-US" sz="2800" dirty="0" smtClean="0">
                <a:latin typeface="Arial" pitchFamily="34" charset="0"/>
                <a:cs typeface="Arial" pitchFamily="34" charset="0"/>
              </a:rPr>
            </a:br>
            <a:r>
              <a:rPr lang="en-US" sz="2800" dirty="0" smtClean="0">
                <a:latin typeface="Arial" pitchFamily="34" charset="0"/>
                <a:cs typeface="Arial" pitchFamily="34" charset="0"/>
              </a:rPr>
              <a:t>Basel-II Draft Regulations</a:t>
            </a:r>
            <a:br>
              <a:rPr lang="en-US" sz="2800" dirty="0" smtClean="0">
                <a:latin typeface="Arial" pitchFamily="34" charset="0"/>
                <a:cs typeface="Arial" pitchFamily="34" charset="0"/>
              </a:rPr>
            </a:br>
            <a:endParaRPr lang="en-US" sz="2800" dirty="0">
              <a:latin typeface="Arial" pitchFamily="34" charset="0"/>
              <a:cs typeface="Arial" pitchFamily="34" charset="0"/>
            </a:endParaRPr>
          </a:p>
        </p:txBody>
      </p:sp>
      <p:sp>
        <p:nvSpPr>
          <p:cNvPr id="3" name="Content Placeholder 2"/>
          <p:cNvSpPr>
            <a:spLocks noGrp="1"/>
          </p:cNvSpPr>
          <p:nvPr>
            <p:ph idx="1"/>
          </p:nvPr>
        </p:nvSpPr>
        <p:spPr/>
        <p:txBody>
          <a:bodyPr/>
          <a:lstStyle/>
          <a:p>
            <a:pPr defTabSz="533400">
              <a:lnSpc>
                <a:spcPct val="90000"/>
              </a:lnSpc>
              <a:spcBef>
                <a:spcPct val="0"/>
              </a:spcBef>
              <a:spcAft>
                <a:spcPct val="35000"/>
              </a:spcAft>
              <a:buFont typeface="Wingdings" pitchFamily="2" charset="2"/>
              <a:buChar char="§"/>
            </a:pPr>
            <a:endParaRPr lang="tr-TR" dirty="0" smtClean="0">
              <a:latin typeface="Arial" pitchFamily="34" charset="0"/>
              <a:cs typeface="Arial" pitchFamily="34" charset="0"/>
            </a:endParaRPr>
          </a:p>
          <a:p>
            <a:pPr defTabSz="533400">
              <a:lnSpc>
                <a:spcPct val="90000"/>
              </a:lnSpc>
              <a:spcBef>
                <a:spcPct val="0"/>
              </a:spcBef>
              <a:spcAft>
                <a:spcPct val="35000"/>
              </a:spcAft>
              <a:buFont typeface="Wingdings" pitchFamily="2" charset="2"/>
              <a:buChar char="§"/>
            </a:pPr>
            <a:endParaRPr lang="tr-TR" dirty="0" smtClean="0">
              <a:latin typeface="Arial" pitchFamily="34" charset="0"/>
              <a:cs typeface="Arial" pitchFamily="34" charset="0"/>
            </a:endParaRPr>
          </a:p>
          <a:p>
            <a:pPr defTabSz="533400">
              <a:lnSpc>
                <a:spcPct val="90000"/>
              </a:lnSpc>
              <a:spcBef>
                <a:spcPct val="0"/>
              </a:spcBef>
              <a:spcAft>
                <a:spcPct val="35000"/>
              </a:spcAft>
              <a:buFont typeface="Wingdings" pitchFamily="2" charset="2"/>
              <a:buChar char="§"/>
            </a:pPr>
            <a:endParaRPr lang="tr-TR" dirty="0" smtClean="0">
              <a:latin typeface="Arial" pitchFamily="34" charset="0"/>
              <a:cs typeface="Arial" pitchFamily="34" charset="0"/>
            </a:endParaRPr>
          </a:p>
          <a:p>
            <a:pPr lvl="0" defTabSz="533400">
              <a:lnSpc>
                <a:spcPct val="90000"/>
              </a:lnSpc>
              <a:spcBef>
                <a:spcPct val="0"/>
              </a:spcBef>
              <a:spcAft>
                <a:spcPct val="35000"/>
              </a:spcAft>
              <a:buFont typeface="Wingdings" pitchFamily="2" charset="2"/>
              <a:buChar char="§"/>
            </a:pPr>
            <a:endParaRPr lang="tr-TR" dirty="0" smtClean="0">
              <a:latin typeface="Arial" pitchFamily="34" charset="0"/>
              <a:cs typeface="Arial" pitchFamily="34" charset="0"/>
            </a:endParaRPr>
          </a:p>
          <a:p>
            <a:pPr lvl="0" defTabSz="533400">
              <a:lnSpc>
                <a:spcPct val="90000"/>
              </a:lnSpc>
              <a:spcBef>
                <a:spcPct val="0"/>
              </a:spcBef>
              <a:spcAft>
                <a:spcPct val="35000"/>
              </a:spcAft>
              <a:buFont typeface="Wingdings" pitchFamily="2" charset="2"/>
              <a:buChar char="§"/>
            </a:pPr>
            <a:endParaRPr lang="en-US" dirty="0" smtClean="0">
              <a:latin typeface="Arial" pitchFamily="34" charset="0"/>
              <a:cs typeface="Arial" pitchFamily="34" charset="0"/>
            </a:endParaRPr>
          </a:p>
        </p:txBody>
      </p:sp>
      <p:sp>
        <p:nvSpPr>
          <p:cNvPr id="4"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graphicFrame>
        <p:nvGraphicFramePr>
          <p:cNvPr id="5" name="Diagram 4"/>
          <p:cNvGraphicFramePr/>
          <p:nvPr/>
        </p:nvGraphicFramePr>
        <p:xfrm>
          <a:off x="1524000" y="1397000"/>
          <a:ext cx="711996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285728"/>
            <a:ext cx="7283450" cy="777875"/>
          </a:xfrm>
        </p:spPr>
        <p:txBody>
          <a:bodyPr/>
          <a:lstStyle/>
          <a:p>
            <a:pPr lvl="0"/>
            <a:r>
              <a:rPr lang="tr-TR" sz="2800" dirty="0" err="1" smtClean="0">
                <a:solidFill>
                  <a:srgbClr val="1D2A63"/>
                </a:solidFill>
                <a:latin typeface="Arial" pitchFamily="34" charset="0"/>
                <a:cs typeface="Arial" pitchFamily="34" charset="0"/>
              </a:rPr>
              <a:t>Latest</a:t>
            </a:r>
            <a:r>
              <a:rPr lang="tr-TR" sz="2800" dirty="0" smtClean="0">
                <a:solidFill>
                  <a:srgbClr val="1D2A63"/>
                </a:solidFill>
                <a:latin typeface="Arial" pitchFamily="34" charset="0"/>
                <a:cs typeface="Arial" pitchFamily="34" charset="0"/>
              </a:rPr>
              <a:t> </a:t>
            </a:r>
            <a:r>
              <a:rPr lang="en-US" sz="2800" dirty="0" smtClean="0">
                <a:solidFill>
                  <a:srgbClr val="1D2A63"/>
                </a:solidFill>
                <a:latin typeface="Arial" pitchFamily="34" charset="0"/>
                <a:cs typeface="Arial" pitchFamily="34" charset="0"/>
              </a:rPr>
              <a:t>Regulatory Developments </a:t>
            </a:r>
          </a:p>
        </p:txBody>
      </p:sp>
      <p:sp>
        <p:nvSpPr>
          <p:cNvPr id="3" name="Content Placeholder 2"/>
          <p:cNvSpPr>
            <a:spLocks noGrp="1"/>
          </p:cNvSpPr>
          <p:nvPr>
            <p:ph idx="1"/>
          </p:nvPr>
        </p:nvSpPr>
        <p:spPr>
          <a:xfrm>
            <a:off x="1500166" y="1071546"/>
            <a:ext cx="6883426" cy="5072098"/>
          </a:xfrm>
        </p:spPr>
        <p:txBody>
          <a:bodyPr/>
          <a:lstStyle/>
          <a:p>
            <a:pPr algn="just">
              <a:spcBef>
                <a:spcPts val="1200"/>
              </a:spcBef>
              <a:buNone/>
            </a:pPr>
            <a:endParaRPr lang="en-US" sz="1800" dirty="0" smtClean="0"/>
          </a:p>
        </p:txBody>
      </p:sp>
      <p:sp>
        <p:nvSpPr>
          <p:cNvPr id="5" name="TextBox 4"/>
          <p:cNvSpPr txBox="1"/>
          <p:nvPr/>
        </p:nvSpPr>
        <p:spPr>
          <a:xfrm>
            <a:off x="2857488" y="1214422"/>
            <a:ext cx="1015663" cy="1852024"/>
          </a:xfrm>
          <a:prstGeom prst="rect">
            <a:avLst/>
          </a:prstGeom>
          <a:noFill/>
        </p:spPr>
        <p:txBody>
          <a:bodyPr vert="vert270" wrap="square" rtlCol="0">
            <a:spAutoFit/>
          </a:bodyPr>
          <a:lstStyle/>
          <a:p>
            <a:pPr algn="ctr"/>
            <a:r>
              <a:rPr lang="en-US" dirty="0" smtClean="0">
                <a:solidFill>
                  <a:schemeClr val="bg1"/>
                </a:solidFill>
              </a:rPr>
              <a:t>Compliance with the International Standards</a:t>
            </a:r>
            <a:endParaRPr lang="en-US" dirty="0">
              <a:solidFill>
                <a:schemeClr val="bg1"/>
              </a:solidFill>
            </a:endParaRPr>
          </a:p>
        </p:txBody>
      </p:sp>
      <p:graphicFrame>
        <p:nvGraphicFramePr>
          <p:cNvPr id="7" name="Diagram 6"/>
          <p:cNvGraphicFramePr/>
          <p:nvPr/>
        </p:nvGraphicFramePr>
        <p:xfrm>
          <a:off x="1428728" y="1643050"/>
          <a:ext cx="733428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Up Arrow 11"/>
          <p:cNvSpPr/>
          <p:nvPr/>
        </p:nvSpPr>
        <p:spPr>
          <a:xfrm rot="16200000">
            <a:off x="5206491" y="3223137"/>
            <a:ext cx="2068592" cy="3194698"/>
          </a:xfrm>
          <a:prstGeom prst="upArrow">
            <a:avLst/>
          </a:prstGeom>
          <a:solidFill>
            <a:srgbClr val="1D2A63"/>
          </a:solidFill>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vert="vert"/>
          <a:lstStyle/>
          <a:p>
            <a:pPr algn="ctr"/>
            <a:r>
              <a:rPr lang="en-US" b="1" dirty="0" smtClean="0">
                <a:latin typeface="Arial" pitchFamily="34" charset="0"/>
                <a:cs typeface="Arial" pitchFamily="34" charset="0"/>
              </a:rPr>
              <a:t>Amendments  </a:t>
            </a:r>
            <a:endParaRPr lang="tr-TR" b="1" dirty="0" smtClean="0">
              <a:latin typeface="Arial" pitchFamily="34" charset="0"/>
              <a:cs typeface="Arial" pitchFamily="34" charset="0"/>
            </a:endParaRPr>
          </a:p>
          <a:p>
            <a:pPr algn="ctr"/>
            <a:r>
              <a:rPr lang="tr-TR" b="1" dirty="0" err="1" smtClean="0">
                <a:latin typeface="Arial" pitchFamily="34" charset="0"/>
                <a:cs typeface="Arial" pitchFamily="34" charset="0"/>
              </a:rPr>
              <a:t>Made</a:t>
            </a:r>
            <a:r>
              <a:rPr lang="tr-TR" b="1" dirty="0" smtClean="0">
                <a:latin typeface="Arial" pitchFamily="34" charset="0"/>
                <a:cs typeface="Arial" pitchFamily="34" charset="0"/>
              </a:rPr>
              <a:t> </a:t>
            </a:r>
            <a:r>
              <a:rPr lang="tr-TR" b="1" dirty="0" err="1" smtClean="0">
                <a:latin typeface="Arial" pitchFamily="34" charset="0"/>
                <a:cs typeface="Arial" pitchFamily="34" charset="0"/>
              </a:rPr>
              <a:t>to</a:t>
            </a:r>
            <a:r>
              <a:rPr lang="tr-TR" b="1" dirty="0" smtClean="0">
                <a:latin typeface="Arial" pitchFamily="34" charset="0"/>
                <a:cs typeface="Arial" pitchFamily="34" charset="0"/>
              </a:rPr>
              <a:t> </a:t>
            </a:r>
            <a:r>
              <a:rPr lang="tr-TR" b="1" dirty="0" err="1" smtClean="0">
                <a:latin typeface="Arial" pitchFamily="34" charset="0"/>
                <a:cs typeface="Arial" pitchFamily="34" charset="0"/>
              </a:rPr>
              <a:t>Meet</a:t>
            </a:r>
            <a:r>
              <a:rPr lang="tr-TR" b="1" dirty="0" smtClean="0">
                <a:latin typeface="Arial" pitchFamily="34" charset="0"/>
                <a:cs typeface="Arial" pitchFamily="34" charset="0"/>
              </a:rPr>
              <a:t> LOCAL </a:t>
            </a:r>
            <a:r>
              <a:rPr lang="en-US" b="1" dirty="0" smtClean="0">
                <a:latin typeface="Arial" pitchFamily="34" charset="0"/>
                <a:cs typeface="Arial" pitchFamily="34" charset="0"/>
              </a:rPr>
              <a:t>Needs</a:t>
            </a:r>
          </a:p>
          <a:p>
            <a:endParaRPr lang="en-US" dirty="0"/>
          </a:p>
        </p:txBody>
      </p:sp>
      <p:sp>
        <p:nvSpPr>
          <p:cNvPr id="13" name="5-Point Star 12"/>
          <p:cNvSpPr/>
          <p:nvPr/>
        </p:nvSpPr>
        <p:spPr>
          <a:xfrm>
            <a:off x="2714612" y="1571612"/>
            <a:ext cx="4643438" cy="4572032"/>
          </a:xfrm>
          <a:prstGeom prst="star5">
            <a:avLst/>
          </a:prstGeom>
          <a:solidFill>
            <a:srgbClr val="1D2A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1"/>
                </a:solidFill>
                <a:latin typeface="Arial" pitchFamily="34" charset="0"/>
                <a:cs typeface="Arial" pitchFamily="34" charset="0"/>
              </a:rPr>
              <a:t>Appraised</a:t>
            </a:r>
          </a:p>
          <a:p>
            <a:pPr algn="ctr"/>
            <a:r>
              <a:rPr lang="en-US" sz="2000" b="1" dirty="0" smtClean="0">
                <a:solidFill>
                  <a:schemeClr val="bg1"/>
                </a:solidFill>
                <a:latin typeface="Arial" pitchFamily="34" charset="0"/>
                <a:cs typeface="Arial" pitchFamily="34" charset="0"/>
              </a:rPr>
              <a:t>GLOCAL steps by International Authorities</a:t>
            </a:r>
          </a:p>
          <a:p>
            <a:pPr algn="ctr"/>
            <a:endParaRPr lang="en-US" sz="2000" b="1" dirty="0">
              <a:solidFill>
                <a:schemeClr val="bg1"/>
              </a:solidFill>
              <a:latin typeface="Arial" pitchFamily="34" charset="0"/>
              <a:cs typeface="Arial" pitchFamily="34" charset="0"/>
            </a:endParaRPr>
          </a:p>
        </p:txBody>
      </p:sp>
      <p:pic>
        <p:nvPicPr>
          <p:cNvPr id="14" name="Picture 13" descr="targetlogo.jpg"/>
          <p:cNvPicPr>
            <a:picLocks noChangeAspect="1"/>
          </p:cNvPicPr>
          <p:nvPr/>
        </p:nvPicPr>
        <p:blipFill>
          <a:blip r:embed="rId8" cstate="print"/>
          <a:stretch>
            <a:fillRect/>
          </a:stretch>
        </p:blipFill>
        <p:spPr>
          <a:xfrm>
            <a:off x="5929322" y="1214422"/>
            <a:ext cx="1785950" cy="1730641"/>
          </a:xfrm>
          <a:prstGeom prst="rect">
            <a:avLst/>
          </a:prstGeom>
        </p:spPr>
      </p:pic>
      <p:pic>
        <p:nvPicPr>
          <p:cNvPr id="15" name="Picture 14" descr="borrowing_money_shares.jpg"/>
          <p:cNvPicPr>
            <a:picLocks noChangeAspect="1"/>
          </p:cNvPicPr>
          <p:nvPr/>
        </p:nvPicPr>
        <p:blipFill>
          <a:blip r:embed="rId9" cstate="print"/>
          <a:stretch>
            <a:fillRect/>
          </a:stretch>
        </p:blipFill>
        <p:spPr>
          <a:xfrm>
            <a:off x="6643702" y="3786190"/>
            <a:ext cx="1214436" cy="1911612"/>
          </a:xfrm>
          <a:prstGeom prst="rect">
            <a:avLst/>
          </a:prstGeom>
        </p:spPr>
      </p:pic>
      <p:pic>
        <p:nvPicPr>
          <p:cNvPr id="16" name="Picture 15" descr="untitled.png"/>
          <p:cNvPicPr>
            <a:picLocks noChangeAspect="1"/>
          </p:cNvPicPr>
          <p:nvPr/>
        </p:nvPicPr>
        <p:blipFill>
          <a:blip r:embed="rId10" cstate="print"/>
          <a:stretch>
            <a:fillRect/>
          </a:stretch>
        </p:blipFill>
        <p:spPr>
          <a:xfrm>
            <a:off x="1214414" y="3000372"/>
            <a:ext cx="1428760" cy="2019572"/>
          </a:xfrm>
          <a:prstGeom prst="rect">
            <a:avLst/>
          </a:prstGeom>
        </p:spPr>
      </p:pic>
      <p:sp>
        <p:nvSpPr>
          <p:cNvPr id="17" name="TextBox 16"/>
          <p:cNvSpPr txBox="1"/>
          <p:nvPr/>
        </p:nvSpPr>
        <p:spPr>
          <a:xfrm>
            <a:off x="6215074" y="2500306"/>
            <a:ext cx="1285884" cy="646331"/>
          </a:xfrm>
          <a:prstGeom prst="rect">
            <a:avLst/>
          </a:prstGeom>
          <a:noFill/>
        </p:spPr>
        <p:txBody>
          <a:bodyPr wrap="square" rtlCol="0">
            <a:spAutoFit/>
          </a:bodyPr>
          <a:lstStyle/>
          <a:p>
            <a:pPr algn="ctr"/>
            <a:endParaRPr lang="tr-TR" sz="1200" b="1" dirty="0" smtClean="0"/>
          </a:p>
          <a:p>
            <a:pPr algn="ctr"/>
            <a:r>
              <a:rPr lang="tr-TR" sz="1200" b="1" dirty="0" err="1" smtClean="0"/>
              <a:t>Target</a:t>
            </a:r>
            <a:r>
              <a:rPr lang="tr-TR" sz="1200" b="1" dirty="0" smtClean="0"/>
              <a:t> CAR (2006)</a:t>
            </a:r>
            <a:endParaRPr lang="en-US" sz="1200" b="1" dirty="0"/>
          </a:p>
        </p:txBody>
      </p:sp>
      <p:sp>
        <p:nvSpPr>
          <p:cNvPr id="18" name="TextBox 17"/>
          <p:cNvSpPr txBox="1"/>
          <p:nvPr/>
        </p:nvSpPr>
        <p:spPr>
          <a:xfrm>
            <a:off x="1428728" y="4714884"/>
            <a:ext cx="1285884" cy="646331"/>
          </a:xfrm>
          <a:prstGeom prst="rect">
            <a:avLst/>
          </a:prstGeom>
          <a:noFill/>
        </p:spPr>
        <p:txBody>
          <a:bodyPr wrap="square" rtlCol="0">
            <a:spAutoFit/>
          </a:bodyPr>
          <a:lstStyle/>
          <a:p>
            <a:pPr algn="ctr"/>
            <a:r>
              <a:rPr lang="tr-TR" sz="1200" b="1" dirty="0" err="1" smtClean="0"/>
              <a:t>Liquidity</a:t>
            </a:r>
            <a:r>
              <a:rPr lang="tr-TR" sz="1200" b="1" dirty="0" smtClean="0"/>
              <a:t> </a:t>
            </a:r>
            <a:r>
              <a:rPr lang="tr-TR" sz="1200" b="1" dirty="0" err="1" smtClean="0"/>
              <a:t>Ratios</a:t>
            </a:r>
            <a:endParaRPr lang="tr-TR" sz="1200" b="1" dirty="0" smtClean="0"/>
          </a:p>
          <a:p>
            <a:pPr algn="ctr"/>
            <a:r>
              <a:rPr lang="tr-TR" sz="1200" b="1" dirty="0" smtClean="0"/>
              <a:t>(2006)</a:t>
            </a:r>
            <a:endParaRPr lang="en-US" sz="1200" b="1" dirty="0"/>
          </a:p>
        </p:txBody>
      </p:sp>
      <p:sp>
        <p:nvSpPr>
          <p:cNvPr id="19" name="TextBox 18"/>
          <p:cNvSpPr txBox="1"/>
          <p:nvPr/>
        </p:nvSpPr>
        <p:spPr>
          <a:xfrm>
            <a:off x="6500826" y="5715016"/>
            <a:ext cx="1571636" cy="461665"/>
          </a:xfrm>
          <a:prstGeom prst="rect">
            <a:avLst/>
          </a:prstGeom>
          <a:noFill/>
        </p:spPr>
        <p:txBody>
          <a:bodyPr wrap="square" rtlCol="0">
            <a:spAutoFit/>
          </a:bodyPr>
          <a:lstStyle/>
          <a:p>
            <a:pPr algn="ctr"/>
            <a:r>
              <a:rPr lang="en-US" sz="1200" b="1" dirty="0" smtClean="0"/>
              <a:t>Dividend </a:t>
            </a:r>
            <a:r>
              <a:rPr lang="tr-TR" sz="1200" b="1" dirty="0" err="1" smtClean="0"/>
              <a:t>Payout</a:t>
            </a:r>
            <a:r>
              <a:rPr lang="tr-TR" sz="1200" b="1" dirty="0" smtClean="0"/>
              <a:t> </a:t>
            </a:r>
            <a:r>
              <a:rPr lang="en-US" sz="1200" b="1" dirty="0" smtClean="0"/>
              <a:t>Restrictions (2008)</a:t>
            </a:r>
            <a:endParaRPr lang="en-US" sz="1200" b="1" dirty="0"/>
          </a:p>
        </p:txBody>
      </p:sp>
      <p:sp>
        <p:nvSpPr>
          <p:cNvPr id="20" name="Up Arrow 19"/>
          <p:cNvSpPr/>
          <p:nvPr/>
        </p:nvSpPr>
        <p:spPr>
          <a:xfrm rot="5400000">
            <a:off x="1966068" y="891396"/>
            <a:ext cx="2068592" cy="3000396"/>
          </a:xfrm>
          <a:prstGeom prst="upArrow">
            <a:avLst/>
          </a:prstGeom>
          <a:solidFill>
            <a:srgbClr val="1D2A63"/>
          </a:solidFill>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vert="vert270"/>
          <a:lstStyle/>
          <a:p>
            <a:r>
              <a:rPr lang="tr-TR" b="1" dirty="0" err="1" smtClean="0">
                <a:latin typeface="Arial" pitchFamily="34" charset="0"/>
                <a:cs typeface="Arial" pitchFamily="34" charset="0"/>
              </a:rPr>
              <a:t>Compliance</a:t>
            </a:r>
            <a:r>
              <a:rPr lang="tr-TR" b="1" dirty="0" smtClean="0">
                <a:latin typeface="Arial" pitchFamily="34" charset="0"/>
                <a:cs typeface="Arial" pitchFamily="34" charset="0"/>
              </a:rPr>
              <a:t> </a:t>
            </a:r>
            <a:r>
              <a:rPr lang="tr-TR" b="1" dirty="0" err="1" smtClean="0">
                <a:latin typeface="Arial" pitchFamily="34" charset="0"/>
                <a:cs typeface="Arial" pitchFamily="34" charset="0"/>
              </a:rPr>
              <a:t>with</a:t>
            </a:r>
            <a:r>
              <a:rPr lang="tr-TR" b="1" dirty="0" smtClean="0">
                <a:latin typeface="Arial" pitchFamily="34" charset="0"/>
                <a:cs typeface="Arial" pitchFamily="34" charset="0"/>
              </a:rPr>
              <a:t> GLOBAL </a:t>
            </a:r>
            <a:r>
              <a:rPr lang="tr-TR" b="1" dirty="0" err="1" smtClean="0">
                <a:latin typeface="Arial" pitchFamily="34" charset="0"/>
                <a:cs typeface="Arial" pitchFamily="34" charset="0"/>
              </a:rPr>
              <a:t>Standards</a:t>
            </a:r>
            <a:endParaRPr lang="en-US" b="1" dirty="0" smtClean="0">
              <a:latin typeface="Arial" pitchFamily="34" charset="0"/>
              <a:cs typeface="Arial" pitchFamily="34" charset="0"/>
            </a:endParaRPr>
          </a:p>
          <a:p>
            <a:endParaRPr lang="en-US" dirty="0"/>
          </a:p>
        </p:txBody>
      </p:sp>
      <p:sp>
        <p:nvSpPr>
          <p:cNvPr id="21"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xit" presetSubtype="0" fill="hold" grpId="0" nodeType="clickEffect">
                                  <p:stCondLst>
                                    <p:cond delay="0"/>
                                  </p:stCondLst>
                                  <p:childTnLst>
                                    <p:animEffect transition="out" filter="fade">
                                      <p:cBhvr>
                                        <p:cTn id="6" dur="2000"/>
                                        <p:tgtEl>
                                          <p:spTgt spid="7"/>
                                        </p:tgtEl>
                                      </p:cBhvr>
                                    </p:animEffect>
                                    <p:anim calcmode="lin" valueType="num">
                                      <p:cBhvr>
                                        <p:cTn id="7" dur="2000"/>
                                        <p:tgtEl>
                                          <p:spTgt spid="7"/>
                                        </p:tgtEl>
                                        <p:attrNameLst>
                                          <p:attrName>style.rotation</p:attrName>
                                        </p:attrNameLst>
                                      </p:cBhvr>
                                      <p:tavLst>
                                        <p:tav tm="0">
                                          <p:val>
                                            <p:fltVal val="0"/>
                                          </p:val>
                                        </p:tav>
                                        <p:tav tm="100000">
                                          <p:val>
                                            <p:fltVal val="720"/>
                                          </p:val>
                                        </p:tav>
                                      </p:tavLst>
                                    </p:anim>
                                    <p:anim calcmode="lin" valueType="num">
                                      <p:cBhvr>
                                        <p:cTn id="8" dur="2000"/>
                                        <p:tgtEl>
                                          <p:spTgt spid="7"/>
                                        </p:tgtEl>
                                        <p:attrNameLst>
                                          <p:attrName>ppt_h</p:attrName>
                                        </p:attrNameLst>
                                      </p:cBhvr>
                                      <p:tavLst>
                                        <p:tav tm="0">
                                          <p:val>
                                            <p:strVal val="ppt_h"/>
                                          </p:val>
                                        </p:tav>
                                        <p:tav tm="100000">
                                          <p:val>
                                            <p:fltVal val="0"/>
                                          </p:val>
                                        </p:tav>
                                      </p:tavLst>
                                    </p:anim>
                                    <p:anim calcmode="lin" valueType="num">
                                      <p:cBhvr>
                                        <p:cTn id="9" dur="2000"/>
                                        <p:tgtEl>
                                          <p:spTgt spid="7"/>
                                        </p:tgtEl>
                                        <p:attrNameLst>
                                          <p:attrName>ppt_w</p:attrName>
                                        </p:attrNameLst>
                                      </p:cBhvr>
                                      <p:tavLst>
                                        <p:tav tm="0">
                                          <p:val>
                                            <p:strVal val="ppt_w"/>
                                          </p:val>
                                        </p:tav>
                                        <p:tav tm="100000">
                                          <p:val>
                                            <p:fltVal val="0"/>
                                          </p:val>
                                        </p:tav>
                                      </p:tavLst>
                                    </p:anim>
                                    <p:set>
                                      <p:cBhvr>
                                        <p:cTn id="10" dur="1" fill="hold">
                                          <p:stCondLst>
                                            <p:cond delay="1999"/>
                                          </p:stCondLst>
                                        </p:cTn>
                                        <p:tgtEl>
                                          <p:spTgt spid="7"/>
                                        </p:tgtEl>
                                        <p:attrNameLst>
                                          <p:attrName>style.visibility</p:attrName>
                                        </p:attrNameLst>
                                      </p:cBhvr>
                                      <p:to>
                                        <p:strVal val="hidden"/>
                                      </p:to>
                                    </p:set>
                                  </p:childTnLst>
                                </p:cTn>
                              </p:par>
                              <p:par>
                                <p:cTn id="11" presetID="35" presetClass="exit" presetSubtype="0" fill="hold" grpId="0" nodeType="withEffect">
                                  <p:stCondLst>
                                    <p:cond delay="0"/>
                                  </p:stCondLst>
                                  <p:childTnLst>
                                    <p:animEffect transition="out" filter="fade">
                                      <p:cBhvr>
                                        <p:cTn id="12" dur="2000"/>
                                        <p:tgtEl>
                                          <p:spTgt spid="20"/>
                                        </p:tgtEl>
                                      </p:cBhvr>
                                    </p:animEffect>
                                    <p:anim calcmode="lin" valueType="num">
                                      <p:cBhvr>
                                        <p:cTn id="13" dur="2000"/>
                                        <p:tgtEl>
                                          <p:spTgt spid="20"/>
                                        </p:tgtEl>
                                        <p:attrNameLst>
                                          <p:attrName>style.rotation</p:attrName>
                                        </p:attrNameLst>
                                      </p:cBhvr>
                                      <p:tavLst>
                                        <p:tav tm="0">
                                          <p:val>
                                            <p:fltVal val="0"/>
                                          </p:val>
                                        </p:tav>
                                        <p:tav tm="100000">
                                          <p:val>
                                            <p:fltVal val="720"/>
                                          </p:val>
                                        </p:tav>
                                      </p:tavLst>
                                    </p:anim>
                                    <p:anim calcmode="lin" valueType="num">
                                      <p:cBhvr>
                                        <p:cTn id="14" dur="2000"/>
                                        <p:tgtEl>
                                          <p:spTgt spid="20"/>
                                        </p:tgtEl>
                                        <p:attrNameLst>
                                          <p:attrName>ppt_h</p:attrName>
                                        </p:attrNameLst>
                                      </p:cBhvr>
                                      <p:tavLst>
                                        <p:tav tm="0">
                                          <p:val>
                                            <p:strVal val="ppt_h"/>
                                          </p:val>
                                        </p:tav>
                                        <p:tav tm="100000">
                                          <p:val>
                                            <p:fltVal val="0"/>
                                          </p:val>
                                        </p:tav>
                                      </p:tavLst>
                                    </p:anim>
                                    <p:anim calcmode="lin" valueType="num">
                                      <p:cBhvr>
                                        <p:cTn id="15" dur="2000"/>
                                        <p:tgtEl>
                                          <p:spTgt spid="20"/>
                                        </p:tgtEl>
                                        <p:attrNameLst>
                                          <p:attrName>ppt_w</p:attrName>
                                        </p:attrNameLst>
                                      </p:cBhvr>
                                      <p:tavLst>
                                        <p:tav tm="0">
                                          <p:val>
                                            <p:strVal val="ppt_w"/>
                                          </p:val>
                                        </p:tav>
                                        <p:tav tm="100000">
                                          <p:val>
                                            <p:fltVal val="0"/>
                                          </p:val>
                                        </p:tav>
                                      </p:tavLst>
                                    </p:anim>
                                    <p:set>
                                      <p:cBhvr>
                                        <p:cTn id="16" dur="1" fill="hold">
                                          <p:stCondLst>
                                            <p:cond delay="1999"/>
                                          </p:stCondLst>
                                        </p:cTn>
                                        <p:tgtEl>
                                          <p:spTgt spid="20"/>
                                        </p:tgtEl>
                                        <p:attrNameLst>
                                          <p:attrName>style.visibility</p:attrName>
                                        </p:attrNameLst>
                                      </p:cBhvr>
                                      <p:to>
                                        <p:strVal val="hidden"/>
                                      </p:to>
                                    </p:set>
                                  </p:childTnLst>
                                </p:cTn>
                              </p:par>
                              <p:par>
                                <p:cTn id="17" presetID="35" presetClass="exit" presetSubtype="0" fill="hold" grpId="0" nodeType="withEffect">
                                  <p:stCondLst>
                                    <p:cond delay="0"/>
                                  </p:stCondLst>
                                  <p:childTnLst>
                                    <p:animEffect transition="out" filter="fade">
                                      <p:cBhvr>
                                        <p:cTn id="18" dur="2000"/>
                                        <p:tgtEl>
                                          <p:spTgt spid="12"/>
                                        </p:tgtEl>
                                      </p:cBhvr>
                                    </p:animEffect>
                                    <p:anim calcmode="lin" valueType="num">
                                      <p:cBhvr>
                                        <p:cTn id="19" dur="2000"/>
                                        <p:tgtEl>
                                          <p:spTgt spid="12"/>
                                        </p:tgtEl>
                                        <p:attrNameLst>
                                          <p:attrName>style.rotation</p:attrName>
                                        </p:attrNameLst>
                                      </p:cBhvr>
                                      <p:tavLst>
                                        <p:tav tm="0">
                                          <p:val>
                                            <p:fltVal val="0"/>
                                          </p:val>
                                        </p:tav>
                                        <p:tav tm="100000">
                                          <p:val>
                                            <p:fltVal val="720"/>
                                          </p:val>
                                        </p:tav>
                                      </p:tavLst>
                                    </p:anim>
                                    <p:anim calcmode="lin" valueType="num">
                                      <p:cBhvr>
                                        <p:cTn id="20" dur="2000"/>
                                        <p:tgtEl>
                                          <p:spTgt spid="12"/>
                                        </p:tgtEl>
                                        <p:attrNameLst>
                                          <p:attrName>ppt_h</p:attrName>
                                        </p:attrNameLst>
                                      </p:cBhvr>
                                      <p:tavLst>
                                        <p:tav tm="0">
                                          <p:val>
                                            <p:strVal val="ppt_h"/>
                                          </p:val>
                                        </p:tav>
                                        <p:tav tm="100000">
                                          <p:val>
                                            <p:fltVal val="0"/>
                                          </p:val>
                                        </p:tav>
                                      </p:tavLst>
                                    </p:anim>
                                    <p:anim calcmode="lin" valueType="num">
                                      <p:cBhvr>
                                        <p:cTn id="21" dur="2000"/>
                                        <p:tgtEl>
                                          <p:spTgt spid="12"/>
                                        </p:tgtEl>
                                        <p:attrNameLst>
                                          <p:attrName>ppt_w</p:attrName>
                                        </p:attrNameLst>
                                      </p:cBhvr>
                                      <p:tavLst>
                                        <p:tav tm="0">
                                          <p:val>
                                            <p:strVal val="ppt_w"/>
                                          </p:val>
                                        </p:tav>
                                        <p:tav tm="100000">
                                          <p:val>
                                            <p:fltVal val="0"/>
                                          </p:val>
                                        </p:tav>
                                      </p:tavLst>
                                    </p:anim>
                                    <p:set>
                                      <p:cBhvr>
                                        <p:cTn id="22" dur="1" fill="hold">
                                          <p:stCondLst>
                                            <p:cond delay="19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5"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30" dur="1000" fill="hold"/>
                                        <p:tgtEl>
                                          <p:spTgt spid="13"/>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1000" fill="hold"/>
                                        <p:tgtEl>
                                          <p:spTgt spid="14"/>
                                        </p:tgtEl>
                                        <p:attrNameLst>
                                          <p:attrName>ppt_w</p:attrName>
                                        </p:attrNameLst>
                                      </p:cBhvr>
                                      <p:tavLst>
                                        <p:tav tm="0">
                                          <p:val>
                                            <p:fltVal val="0"/>
                                          </p:val>
                                        </p:tav>
                                        <p:tav tm="100000">
                                          <p:val>
                                            <p:strVal val="#ppt_w"/>
                                          </p:val>
                                        </p:tav>
                                      </p:tavLst>
                                    </p:anim>
                                    <p:anim calcmode="lin" valueType="num">
                                      <p:cBhvr>
                                        <p:cTn id="40" dur="1000" fill="hold"/>
                                        <p:tgtEl>
                                          <p:spTgt spid="14"/>
                                        </p:tgtEl>
                                        <p:attrNameLst>
                                          <p:attrName>ppt_h</p:attrName>
                                        </p:attrNameLst>
                                      </p:cBhvr>
                                      <p:tavLst>
                                        <p:tav tm="0">
                                          <p:val>
                                            <p:fltVal val="0"/>
                                          </p:val>
                                        </p:tav>
                                        <p:tav tm="100000">
                                          <p:val>
                                            <p:strVal val="#ppt_h"/>
                                          </p:val>
                                        </p:tav>
                                      </p:tavLst>
                                    </p:anim>
                                    <p:anim calcmode="lin" valueType="num">
                                      <p:cBhvr>
                                        <p:cTn id="41"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4"/>
                                        </p:tgtEl>
                                        <p:attrNameLst>
                                          <p:attrName>ppt_y</p:attrName>
                                        </p:attrNameLst>
                                      </p:cBhvr>
                                      <p:tavLst>
                                        <p:tav tm="0" fmla="#ppt_y+(sin(-2*pi*(1-$))*-#ppt_x+cos(-2*pi*(1-$))*(1-#ppt_y))*(1-$)">
                                          <p:val>
                                            <p:fltVal val="0"/>
                                          </p:val>
                                        </p:tav>
                                        <p:tav tm="100000">
                                          <p:val>
                                            <p:fltVal val="1"/>
                                          </p:val>
                                        </p:tav>
                                      </p:tavLst>
                                    </p:anim>
                                  </p:childTnLst>
                                </p:cTn>
                              </p:par>
                              <p:par>
                                <p:cTn id="43" presetID="15" presetClass="entr" presetSubtype="0"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p:cTn id="45" dur="1000" fill="hold"/>
                                        <p:tgtEl>
                                          <p:spTgt spid="17"/>
                                        </p:tgtEl>
                                        <p:attrNameLst>
                                          <p:attrName>ppt_w</p:attrName>
                                        </p:attrNameLst>
                                      </p:cBhvr>
                                      <p:tavLst>
                                        <p:tav tm="0">
                                          <p:val>
                                            <p:fltVal val="0"/>
                                          </p:val>
                                        </p:tav>
                                        <p:tav tm="100000">
                                          <p:val>
                                            <p:strVal val="#ppt_w"/>
                                          </p:val>
                                        </p:tav>
                                      </p:tavLst>
                                    </p:anim>
                                    <p:anim calcmode="lin" valueType="num">
                                      <p:cBhvr>
                                        <p:cTn id="46" dur="1000" fill="hold"/>
                                        <p:tgtEl>
                                          <p:spTgt spid="17"/>
                                        </p:tgtEl>
                                        <p:attrNameLst>
                                          <p:attrName>ppt_h</p:attrName>
                                        </p:attrNameLst>
                                      </p:cBhvr>
                                      <p:tavLst>
                                        <p:tav tm="0">
                                          <p:val>
                                            <p:fltVal val="0"/>
                                          </p:val>
                                        </p:tav>
                                        <p:tav tm="100000">
                                          <p:val>
                                            <p:strVal val="#ppt_h"/>
                                          </p:val>
                                        </p:tav>
                                      </p:tavLst>
                                    </p:anim>
                                    <p:anim calcmode="lin" valueType="num">
                                      <p:cBhvr>
                                        <p:cTn id="47"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9" fill="hold">
                      <p:stCondLst>
                        <p:cond delay="indefinite"/>
                      </p:stCondLst>
                      <p:childTnLst>
                        <p:par>
                          <p:cTn id="50" fill="hold">
                            <p:stCondLst>
                              <p:cond delay="0"/>
                            </p:stCondLst>
                            <p:childTnLst>
                              <p:par>
                                <p:cTn id="51" presetID="15" presetClass="entr" presetSubtype="0" fill="hold" nodeType="click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p:cTn id="53" dur="1000" fill="hold"/>
                                        <p:tgtEl>
                                          <p:spTgt spid="15"/>
                                        </p:tgtEl>
                                        <p:attrNameLst>
                                          <p:attrName>ppt_w</p:attrName>
                                        </p:attrNameLst>
                                      </p:cBhvr>
                                      <p:tavLst>
                                        <p:tav tm="0">
                                          <p:val>
                                            <p:fltVal val="0"/>
                                          </p:val>
                                        </p:tav>
                                        <p:tav tm="100000">
                                          <p:val>
                                            <p:strVal val="#ppt_w"/>
                                          </p:val>
                                        </p:tav>
                                      </p:tavLst>
                                    </p:anim>
                                    <p:anim calcmode="lin" valueType="num">
                                      <p:cBhvr>
                                        <p:cTn id="54" dur="1000" fill="hold"/>
                                        <p:tgtEl>
                                          <p:spTgt spid="15"/>
                                        </p:tgtEl>
                                        <p:attrNameLst>
                                          <p:attrName>ppt_h</p:attrName>
                                        </p:attrNameLst>
                                      </p:cBhvr>
                                      <p:tavLst>
                                        <p:tav tm="0">
                                          <p:val>
                                            <p:fltVal val="0"/>
                                          </p:val>
                                        </p:tav>
                                        <p:tav tm="100000">
                                          <p:val>
                                            <p:strVal val="#ppt_h"/>
                                          </p:val>
                                        </p:tav>
                                      </p:tavLst>
                                    </p:anim>
                                    <p:anim calcmode="lin" valueType="num">
                                      <p:cBhvr>
                                        <p:cTn id="55"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15"/>
                                        </p:tgtEl>
                                        <p:attrNameLst>
                                          <p:attrName>ppt_y</p:attrName>
                                        </p:attrNameLst>
                                      </p:cBhvr>
                                      <p:tavLst>
                                        <p:tav tm="0" fmla="#ppt_y+(sin(-2*pi*(1-$))*-#ppt_x+cos(-2*pi*(1-$))*(1-#ppt_y))*(1-$)">
                                          <p:val>
                                            <p:fltVal val="0"/>
                                          </p:val>
                                        </p:tav>
                                        <p:tav tm="100000">
                                          <p:val>
                                            <p:fltVal val="1"/>
                                          </p:val>
                                        </p:tav>
                                      </p:tavLst>
                                    </p:anim>
                                  </p:childTnLst>
                                </p:cTn>
                              </p:par>
                              <p:par>
                                <p:cTn id="57" presetID="15"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1000" fill="hold"/>
                                        <p:tgtEl>
                                          <p:spTgt spid="19"/>
                                        </p:tgtEl>
                                        <p:attrNameLst>
                                          <p:attrName>ppt_w</p:attrName>
                                        </p:attrNameLst>
                                      </p:cBhvr>
                                      <p:tavLst>
                                        <p:tav tm="0">
                                          <p:val>
                                            <p:fltVal val="0"/>
                                          </p:val>
                                        </p:tav>
                                        <p:tav tm="100000">
                                          <p:val>
                                            <p:strVal val="#ppt_w"/>
                                          </p:val>
                                        </p:tav>
                                      </p:tavLst>
                                    </p:anim>
                                    <p:anim calcmode="lin" valueType="num">
                                      <p:cBhvr>
                                        <p:cTn id="60" dur="1000" fill="hold"/>
                                        <p:tgtEl>
                                          <p:spTgt spid="19"/>
                                        </p:tgtEl>
                                        <p:attrNameLst>
                                          <p:attrName>ppt_h</p:attrName>
                                        </p:attrNameLst>
                                      </p:cBhvr>
                                      <p:tavLst>
                                        <p:tav tm="0">
                                          <p:val>
                                            <p:fltVal val="0"/>
                                          </p:val>
                                        </p:tav>
                                        <p:tav tm="100000">
                                          <p:val>
                                            <p:strVal val="#ppt_h"/>
                                          </p:val>
                                        </p:tav>
                                      </p:tavLst>
                                    </p:anim>
                                    <p:anim calcmode="lin" valueType="num">
                                      <p:cBhvr>
                                        <p:cTn id="61"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62" dur="1000" fill="hold"/>
                                        <p:tgtEl>
                                          <p:spTgt spid="1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3" fill="hold">
                      <p:stCondLst>
                        <p:cond delay="indefinite"/>
                      </p:stCondLst>
                      <p:childTnLst>
                        <p:par>
                          <p:cTn id="64" fill="hold">
                            <p:stCondLst>
                              <p:cond delay="0"/>
                            </p:stCondLst>
                            <p:childTnLst>
                              <p:par>
                                <p:cTn id="65" presetID="15" presetClass="entr" presetSubtype="0" fill="hold" nodeType="click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1000" fill="hold"/>
                                        <p:tgtEl>
                                          <p:spTgt spid="16"/>
                                        </p:tgtEl>
                                        <p:attrNameLst>
                                          <p:attrName>ppt_w</p:attrName>
                                        </p:attrNameLst>
                                      </p:cBhvr>
                                      <p:tavLst>
                                        <p:tav tm="0">
                                          <p:val>
                                            <p:fltVal val="0"/>
                                          </p:val>
                                        </p:tav>
                                        <p:tav tm="100000">
                                          <p:val>
                                            <p:strVal val="#ppt_w"/>
                                          </p:val>
                                        </p:tav>
                                      </p:tavLst>
                                    </p:anim>
                                    <p:anim calcmode="lin" valueType="num">
                                      <p:cBhvr>
                                        <p:cTn id="68" dur="1000" fill="hold"/>
                                        <p:tgtEl>
                                          <p:spTgt spid="16"/>
                                        </p:tgtEl>
                                        <p:attrNameLst>
                                          <p:attrName>ppt_h</p:attrName>
                                        </p:attrNameLst>
                                      </p:cBhvr>
                                      <p:tavLst>
                                        <p:tav tm="0">
                                          <p:val>
                                            <p:fltVal val="0"/>
                                          </p:val>
                                        </p:tav>
                                        <p:tav tm="100000">
                                          <p:val>
                                            <p:strVal val="#ppt_h"/>
                                          </p:val>
                                        </p:tav>
                                      </p:tavLst>
                                    </p:anim>
                                    <p:anim calcmode="lin" valueType="num">
                                      <p:cBhvr>
                                        <p:cTn id="69"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16"/>
                                        </p:tgtEl>
                                        <p:attrNameLst>
                                          <p:attrName>ppt_y</p:attrName>
                                        </p:attrNameLst>
                                      </p:cBhvr>
                                      <p:tavLst>
                                        <p:tav tm="0" fmla="#ppt_y+(sin(-2*pi*(1-$))*-#ppt_x+cos(-2*pi*(1-$))*(1-#ppt_y))*(1-$)">
                                          <p:val>
                                            <p:fltVal val="0"/>
                                          </p:val>
                                        </p:tav>
                                        <p:tav tm="100000">
                                          <p:val>
                                            <p:fltVal val="1"/>
                                          </p:val>
                                        </p:tav>
                                      </p:tavLst>
                                    </p:anim>
                                  </p:childTnLst>
                                </p:cTn>
                              </p:par>
                              <p:par>
                                <p:cTn id="71" presetID="15"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1000" fill="hold"/>
                                        <p:tgtEl>
                                          <p:spTgt spid="18"/>
                                        </p:tgtEl>
                                        <p:attrNameLst>
                                          <p:attrName>ppt_w</p:attrName>
                                        </p:attrNameLst>
                                      </p:cBhvr>
                                      <p:tavLst>
                                        <p:tav tm="0">
                                          <p:val>
                                            <p:fltVal val="0"/>
                                          </p:val>
                                        </p:tav>
                                        <p:tav tm="100000">
                                          <p:val>
                                            <p:strVal val="#ppt_w"/>
                                          </p:val>
                                        </p:tav>
                                      </p:tavLst>
                                    </p:anim>
                                    <p:anim calcmode="lin" valueType="num">
                                      <p:cBhvr>
                                        <p:cTn id="74" dur="1000" fill="hold"/>
                                        <p:tgtEl>
                                          <p:spTgt spid="18"/>
                                        </p:tgtEl>
                                        <p:attrNameLst>
                                          <p:attrName>ppt_h</p:attrName>
                                        </p:attrNameLst>
                                      </p:cBhvr>
                                      <p:tavLst>
                                        <p:tav tm="0">
                                          <p:val>
                                            <p:fltVal val="0"/>
                                          </p:val>
                                        </p:tav>
                                        <p:tav tm="100000">
                                          <p:val>
                                            <p:strVal val="#ppt_h"/>
                                          </p:val>
                                        </p:tav>
                                      </p:tavLst>
                                    </p:anim>
                                    <p:anim calcmode="lin" valueType="num">
                                      <p:cBhvr>
                                        <p:cTn id="75"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76" dur="1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2" grpId="0" animBg="1"/>
      <p:bldP spid="13" grpId="0" animBg="1"/>
      <p:bldP spid="17" grpId="0"/>
      <p:bldP spid="18" grpId="0"/>
      <p:bldP spid="19" grpId="0"/>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sz="half" idx="1"/>
          </p:nvPr>
        </p:nvSpPr>
        <p:spPr>
          <a:xfrm>
            <a:off x="1357313" y="627082"/>
            <a:ext cx="7526337" cy="5516562"/>
          </a:xfrm>
        </p:spPr>
        <p:txBody>
          <a:bodyPr/>
          <a:lstStyle/>
          <a:p>
            <a:pPr marL="19050" lvl="1" indent="-19050">
              <a:buFont typeface="Wingdings" pitchFamily="2" charset="2"/>
              <a:buNone/>
            </a:pPr>
            <a:endParaRPr lang="tr-TR" sz="4800" dirty="0" smtClean="0"/>
          </a:p>
          <a:p>
            <a:pPr marL="19050" lvl="1" indent="-19050" algn="ctr">
              <a:buFont typeface="Wingdings" pitchFamily="2" charset="2"/>
              <a:buNone/>
            </a:pPr>
            <a:endParaRPr lang="tr-TR" sz="4800" b="1" i="1" dirty="0" smtClean="0"/>
          </a:p>
          <a:p>
            <a:pPr marL="19050" lvl="1" indent="-19050" algn="ctr">
              <a:buFont typeface="Wingdings" pitchFamily="2" charset="2"/>
              <a:buNone/>
            </a:pPr>
            <a:r>
              <a:rPr lang="tr-TR" sz="4800" b="1" i="1" dirty="0" smtClean="0"/>
              <a:t>THANK YOU…</a:t>
            </a:r>
          </a:p>
          <a:p>
            <a:pPr marL="19050" lvl="1" indent="-19050" algn="ctr">
              <a:buFont typeface="Wingdings" pitchFamily="2" charset="2"/>
              <a:buNone/>
            </a:pPr>
            <a:endParaRPr lang="tr-TR" sz="4800" dirty="0" smtClean="0"/>
          </a:p>
          <a:p>
            <a:pPr marL="19050" lvl="1" indent="-19050">
              <a:buNone/>
            </a:pPr>
            <a:r>
              <a:rPr lang="tr-TR" sz="2500" b="1" dirty="0" smtClean="0"/>
              <a:t>Başak YETİŞEN TEKER</a:t>
            </a:r>
          </a:p>
          <a:p>
            <a:pPr marL="19050" lvl="1" indent="-19050">
              <a:buNone/>
            </a:pPr>
            <a:r>
              <a:rPr lang="tr-TR" sz="2500" b="1" dirty="0" err="1" smtClean="0"/>
              <a:t>byetisen</a:t>
            </a:r>
            <a:r>
              <a:rPr lang="tr-TR" sz="2500" b="1" dirty="0" smtClean="0"/>
              <a:t>@bddk.</a:t>
            </a:r>
            <a:r>
              <a:rPr lang="tr-TR" sz="2500" b="1" dirty="0" err="1" smtClean="0"/>
              <a:t>org.tr</a:t>
            </a:r>
            <a:endParaRPr lang="tr-TR" sz="2500" b="1" dirty="0" smtClean="0"/>
          </a:p>
          <a:p>
            <a:pPr marL="19050" lvl="1" indent="-19050">
              <a:buNone/>
            </a:pPr>
            <a:r>
              <a:rPr lang="tr-TR" sz="2500" b="1" dirty="0" smtClean="0"/>
              <a:t>http://www.bddk.</a:t>
            </a:r>
            <a:r>
              <a:rPr lang="tr-TR" sz="2500" b="1" dirty="0" err="1" smtClean="0"/>
              <a:t>org.tr</a:t>
            </a:r>
            <a:endParaRPr lang="tr-TR" sz="2500"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2800" dirty="0" err="1" smtClean="0">
                <a:latin typeface="Arial" pitchFamily="34" charset="0"/>
                <a:cs typeface="Arial" pitchFamily="34" charset="0"/>
              </a:rPr>
              <a:t>From</a:t>
            </a:r>
            <a:r>
              <a:rPr lang="tr-TR" sz="2800" dirty="0" smtClean="0">
                <a:latin typeface="Arial" pitchFamily="34" charset="0"/>
                <a:cs typeface="Arial" pitchFamily="34" charset="0"/>
              </a:rPr>
              <a:t> </a:t>
            </a:r>
            <a:r>
              <a:rPr lang="tr-TR" sz="2800" dirty="0" err="1" smtClean="0">
                <a:latin typeface="Arial" pitchFamily="34" charset="0"/>
                <a:cs typeface="Arial" pitchFamily="34" charset="0"/>
              </a:rPr>
              <a:t>the</a:t>
            </a:r>
            <a:r>
              <a:rPr lang="tr-TR" sz="2800" dirty="0" smtClean="0">
                <a:latin typeface="Arial" pitchFamily="34" charset="0"/>
                <a:cs typeface="Arial" pitchFamily="34" charset="0"/>
              </a:rPr>
              <a:t> </a:t>
            </a:r>
            <a:r>
              <a:rPr lang="tr-TR" sz="2800" dirty="0" err="1" smtClean="0">
                <a:latin typeface="Arial" pitchFamily="34" charset="0"/>
                <a:cs typeface="Arial" pitchFamily="34" charset="0"/>
              </a:rPr>
              <a:t>World</a:t>
            </a:r>
            <a:endParaRPr lang="en-US" sz="2800" dirty="0">
              <a:latin typeface="Arial" pitchFamily="34" charset="0"/>
              <a:cs typeface="Arial" pitchFamily="34" charset="0"/>
            </a:endParaRPr>
          </a:p>
        </p:txBody>
      </p:sp>
      <p:sp>
        <p:nvSpPr>
          <p:cNvPr id="6" name="Content Placeholder 5"/>
          <p:cNvSpPr>
            <a:spLocks noGrp="1"/>
          </p:cNvSpPr>
          <p:nvPr>
            <p:ph idx="1"/>
          </p:nvPr>
        </p:nvSpPr>
        <p:spPr>
          <a:xfrm>
            <a:off x="1500166" y="2071678"/>
            <a:ext cx="6553200" cy="1594283"/>
          </a:xfrm>
          <a:prstGeom prst="rect">
            <a:avLst/>
          </a:prstGeom>
          <a:scene3d>
            <a:camera prst="orthographicFront"/>
            <a:lightRig rig="threePt" dir="t"/>
          </a:scene3d>
          <a:sp3d prstMaterial="dkEdge">
            <a:bevelT/>
          </a:sp3d>
        </p:spPr>
        <p:txBody>
          <a:bodyPr wrap="square">
            <a:spAutoFit/>
          </a:bodyPr>
          <a:lstStyle/>
          <a:p>
            <a:pPr marL="174625" indent="-174625" algn="just">
              <a:spcAft>
                <a:spcPct val="20000"/>
              </a:spcAft>
              <a:buClr>
                <a:srgbClr val="17375E"/>
              </a:buClr>
              <a:buSzPct val="115000"/>
              <a:buNone/>
              <a:tabLst>
                <a:tab pos="273050" algn="l"/>
                <a:tab pos="3135313" algn="l"/>
              </a:tabLst>
            </a:pPr>
            <a:endParaRPr lang="tr-TR" sz="2800" b="1" i="1" dirty="0" smtClean="0">
              <a:solidFill>
                <a:srgbClr val="003366"/>
              </a:solidFill>
              <a:latin typeface="Arial" pitchFamily="34" charset="0"/>
              <a:cs typeface="Arial" pitchFamily="34" charset="0"/>
            </a:endParaRPr>
          </a:p>
          <a:p>
            <a:pPr marL="174625" indent="-174625" algn="just">
              <a:spcAft>
                <a:spcPct val="20000"/>
              </a:spcAft>
              <a:buClr>
                <a:srgbClr val="17375E"/>
              </a:buClr>
              <a:buSzPct val="115000"/>
              <a:buNone/>
              <a:tabLst>
                <a:tab pos="273050" algn="l"/>
                <a:tab pos="3135313" algn="l"/>
              </a:tabLst>
            </a:pPr>
            <a:r>
              <a:rPr lang="tr-TR" sz="2000" b="1" i="1" dirty="0" smtClean="0">
                <a:latin typeface="Arial" pitchFamily="34" charset="0"/>
                <a:cs typeface="Arial" pitchFamily="34" charset="0"/>
              </a:rPr>
              <a:t>“</a:t>
            </a:r>
            <a:r>
              <a:rPr lang="tr-TR" sz="2000" b="1" i="1" dirty="0" err="1" smtClean="0">
                <a:latin typeface="Arial" pitchFamily="34" charset="0"/>
                <a:cs typeface="Arial" pitchFamily="34" charset="0"/>
              </a:rPr>
              <a:t>Good</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regulation</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and</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dose</a:t>
            </a:r>
            <a:r>
              <a:rPr lang="tr-TR" sz="2000" b="1" i="1" dirty="0" smtClean="0">
                <a:latin typeface="Arial" pitchFamily="34" charset="0"/>
                <a:cs typeface="Arial" pitchFamily="34" charset="0"/>
              </a:rPr>
              <a:t> of </a:t>
            </a:r>
            <a:r>
              <a:rPr lang="tr-TR" sz="2000" b="1" i="1" dirty="0" err="1" smtClean="0">
                <a:latin typeface="Arial" pitchFamily="34" charset="0"/>
                <a:cs typeface="Arial" pitchFamily="34" charset="0"/>
              </a:rPr>
              <a:t>good</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luck</a:t>
            </a:r>
            <a:r>
              <a:rPr lang="tr-TR" sz="2000" b="1" i="1" dirty="0" smtClean="0">
                <a:latin typeface="Arial" pitchFamily="34" charset="0"/>
                <a:cs typeface="Arial" pitchFamily="34" charset="0"/>
              </a:rPr>
              <a:t>) in </a:t>
            </a:r>
            <a:r>
              <a:rPr lang="tr-TR" sz="2000" b="1" i="1" dirty="0" err="1" smtClean="0">
                <a:latin typeface="Arial" pitchFamily="34" charset="0"/>
                <a:cs typeface="Arial" pitchFamily="34" charset="0"/>
              </a:rPr>
              <a:t>countries</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such</a:t>
            </a:r>
            <a:r>
              <a:rPr lang="tr-TR" sz="2000" b="1" i="1" dirty="0" smtClean="0">
                <a:latin typeface="Arial" pitchFamily="34" charset="0"/>
                <a:cs typeface="Arial" pitchFamily="34" charset="0"/>
              </a:rPr>
              <a:t> as CANADA </a:t>
            </a:r>
            <a:r>
              <a:rPr lang="tr-TR" sz="2000" b="1" i="1" dirty="0" err="1" smtClean="0">
                <a:latin typeface="Arial" pitchFamily="34" charset="0"/>
                <a:cs typeface="Arial" pitchFamily="34" charset="0"/>
              </a:rPr>
              <a:t>and</a:t>
            </a:r>
            <a:r>
              <a:rPr lang="tr-TR" sz="2000" b="1" i="1" dirty="0" smtClean="0">
                <a:latin typeface="Arial" pitchFamily="34" charset="0"/>
                <a:cs typeface="Arial" pitchFamily="34" charset="0"/>
              </a:rPr>
              <a:t> TURKEY </a:t>
            </a:r>
            <a:r>
              <a:rPr lang="tr-TR" sz="2000" b="1" i="1" dirty="0" err="1" smtClean="0">
                <a:latin typeface="Arial" pitchFamily="34" charset="0"/>
                <a:cs typeface="Arial" pitchFamily="34" charset="0"/>
              </a:rPr>
              <a:t>proved</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its</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worth</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during</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the</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last</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crisis</a:t>
            </a:r>
            <a:r>
              <a:rPr lang="tr-TR" sz="2000" b="1" i="1" dirty="0" smtClean="0">
                <a:latin typeface="Arial" pitchFamily="34" charset="0"/>
                <a:cs typeface="Arial" pitchFamily="34" charset="0"/>
              </a:rPr>
              <a:t>”</a:t>
            </a:r>
          </a:p>
        </p:txBody>
      </p:sp>
      <p:sp>
        <p:nvSpPr>
          <p:cNvPr id="7" name="Rounded Rectangular Callout 6"/>
          <p:cNvSpPr/>
          <p:nvPr/>
        </p:nvSpPr>
        <p:spPr>
          <a:xfrm>
            <a:off x="1500166" y="1214422"/>
            <a:ext cx="3286148" cy="1143008"/>
          </a:xfrm>
          <a:prstGeom prst="wedgeRoundRectCallout">
            <a:avLst/>
          </a:prstGeom>
          <a:solidFill>
            <a:srgbClr val="1D2A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2000" b="1" dirty="0" err="1" smtClean="0">
                <a:solidFill>
                  <a:schemeClr val="bg1"/>
                </a:solidFill>
                <a:latin typeface="Arial" pitchFamily="34" charset="0"/>
                <a:cs typeface="Arial" pitchFamily="34" charset="0"/>
              </a:rPr>
              <a:t>From</a:t>
            </a:r>
            <a:r>
              <a:rPr lang="tr-TR" sz="2000" b="1" dirty="0" smtClean="0">
                <a:solidFill>
                  <a:schemeClr val="bg1"/>
                </a:solidFill>
                <a:latin typeface="Arial" pitchFamily="34" charset="0"/>
                <a:cs typeface="Arial" pitchFamily="34" charset="0"/>
              </a:rPr>
              <a:t> </a:t>
            </a:r>
            <a:r>
              <a:rPr lang="tr-TR" sz="2000" b="1" dirty="0" err="1" smtClean="0">
                <a:solidFill>
                  <a:schemeClr val="bg1"/>
                </a:solidFill>
                <a:latin typeface="Arial" pitchFamily="34" charset="0"/>
                <a:cs typeface="Arial" pitchFamily="34" charset="0"/>
              </a:rPr>
              <a:t>International</a:t>
            </a:r>
            <a:r>
              <a:rPr lang="tr-TR" sz="2000" b="1" dirty="0" smtClean="0">
                <a:solidFill>
                  <a:schemeClr val="bg1"/>
                </a:solidFill>
                <a:latin typeface="Arial" pitchFamily="34" charset="0"/>
                <a:cs typeface="Arial" pitchFamily="34" charset="0"/>
              </a:rPr>
              <a:t> </a:t>
            </a:r>
            <a:r>
              <a:rPr lang="tr-TR" sz="2000" b="1" dirty="0" err="1" smtClean="0">
                <a:solidFill>
                  <a:schemeClr val="bg1"/>
                </a:solidFill>
                <a:latin typeface="Arial" pitchFamily="34" charset="0"/>
                <a:cs typeface="Arial" pitchFamily="34" charset="0"/>
              </a:rPr>
              <a:t>Press</a:t>
            </a:r>
            <a:r>
              <a:rPr lang="tr-TR" sz="2000" b="1" dirty="0" smtClean="0">
                <a:solidFill>
                  <a:schemeClr val="bg1"/>
                </a:solidFill>
                <a:latin typeface="Arial" pitchFamily="34" charset="0"/>
                <a:cs typeface="Arial" pitchFamily="34" charset="0"/>
              </a:rPr>
              <a:t>:</a:t>
            </a:r>
          </a:p>
          <a:p>
            <a:pPr algn="ctr"/>
            <a:r>
              <a:rPr lang="tr-TR" sz="2000" b="1" dirty="0" err="1" smtClean="0">
                <a:solidFill>
                  <a:schemeClr val="bg1"/>
                </a:solidFill>
                <a:latin typeface="Arial" pitchFamily="34" charset="0"/>
                <a:cs typeface="Arial" pitchFamily="34" charset="0"/>
              </a:rPr>
              <a:t>The</a:t>
            </a:r>
            <a:r>
              <a:rPr lang="tr-TR" sz="2000" b="1" dirty="0" smtClean="0">
                <a:solidFill>
                  <a:schemeClr val="bg1"/>
                </a:solidFill>
                <a:latin typeface="Arial" pitchFamily="34" charset="0"/>
                <a:cs typeface="Arial" pitchFamily="34" charset="0"/>
              </a:rPr>
              <a:t> Banker </a:t>
            </a:r>
          </a:p>
          <a:p>
            <a:pPr algn="ctr"/>
            <a:r>
              <a:rPr lang="tr-TR" sz="2000" b="1" dirty="0" smtClean="0">
                <a:solidFill>
                  <a:schemeClr val="bg1"/>
                </a:solidFill>
                <a:latin typeface="Arial" pitchFamily="34" charset="0"/>
                <a:cs typeface="Arial" pitchFamily="34" charset="0"/>
              </a:rPr>
              <a:t>30 </a:t>
            </a:r>
            <a:r>
              <a:rPr lang="tr-TR" sz="2000" b="1" dirty="0" err="1" smtClean="0">
                <a:solidFill>
                  <a:schemeClr val="bg1"/>
                </a:solidFill>
                <a:latin typeface="Arial" pitchFamily="34" charset="0"/>
                <a:cs typeface="Arial" pitchFamily="34" charset="0"/>
              </a:rPr>
              <a:t>June</a:t>
            </a:r>
            <a:r>
              <a:rPr lang="tr-TR" sz="2000" b="1" dirty="0" smtClean="0">
                <a:solidFill>
                  <a:schemeClr val="bg1"/>
                </a:solidFill>
                <a:latin typeface="Arial" pitchFamily="34" charset="0"/>
                <a:cs typeface="Arial" pitchFamily="34" charset="0"/>
              </a:rPr>
              <a:t>, 2011 </a:t>
            </a:r>
          </a:p>
        </p:txBody>
      </p:sp>
      <p:sp>
        <p:nvSpPr>
          <p:cNvPr id="8" name="Rectangle 7"/>
          <p:cNvSpPr/>
          <p:nvPr/>
        </p:nvSpPr>
        <p:spPr>
          <a:xfrm>
            <a:off x="1071538" y="4000504"/>
            <a:ext cx="3714776" cy="1077218"/>
          </a:xfrm>
          <a:prstGeom prst="rect">
            <a:avLst/>
          </a:prstGeom>
          <a:scene3d>
            <a:camera prst="orthographicFront"/>
            <a:lightRig rig="threePt" dir="t"/>
          </a:scene3d>
          <a:sp3d prstMaterial="dkEdge">
            <a:bevelT/>
          </a:sp3d>
        </p:spPr>
        <p:txBody>
          <a:bodyPr wrap="square">
            <a:spAutoFit/>
          </a:bodyPr>
          <a:lstStyle/>
          <a:p>
            <a:pPr marL="174625" indent="-174625" algn="just">
              <a:spcAft>
                <a:spcPct val="20000"/>
              </a:spcAft>
              <a:buClr>
                <a:srgbClr val="17375E"/>
              </a:buClr>
              <a:buSzPct val="115000"/>
              <a:tabLst>
                <a:tab pos="273050" algn="l"/>
                <a:tab pos="3135313" algn="l"/>
              </a:tabLst>
            </a:pPr>
            <a:r>
              <a:rPr lang="tr-TR" sz="2000" b="1" i="1" dirty="0" smtClean="0">
                <a:latin typeface="Arial" pitchFamily="34" charset="0"/>
                <a:cs typeface="Arial" pitchFamily="34" charset="0"/>
              </a:rPr>
              <a:t>“</a:t>
            </a:r>
            <a:r>
              <a:rPr lang="tr-TR" sz="2000" b="1" i="1" dirty="0" err="1" smtClean="0">
                <a:latin typeface="Arial" pitchFamily="34" charset="0"/>
                <a:cs typeface="Arial" pitchFamily="34" charset="0"/>
              </a:rPr>
              <a:t>Turkey’s Renaissance: </a:t>
            </a:r>
          </a:p>
          <a:p>
            <a:pPr marL="174625" indent="-174625" algn="just">
              <a:spcAft>
                <a:spcPct val="20000"/>
              </a:spcAft>
              <a:buClr>
                <a:srgbClr val="17375E"/>
              </a:buClr>
              <a:buSzPct val="115000"/>
              <a:tabLst>
                <a:tab pos="273050" algn="l"/>
                <a:tab pos="3135313" algn="l"/>
              </a:tabLst>
            </a:pP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From</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Banking</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Crisis</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to</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Economic</a:t>
            </a:r>
            <a:r>
              <a:rPr lang="tr-TR" sz="2000" b="1" i="1" dirty="0" smtClean="0">
                <a:latin typeface="Arial" pitchFamily="34" charset="0"/>
                <a:cs typeface="Arial" pitchFamily="34" charset="0"/>
              </a:rPr>
              <a:t> </a:t>
            </a:r>
            <a:r>
              <a:rPr lang="tr-TR" sz="2000" b="1" i="1" dirty="0" err="1" smtClean="0">
                <a:latin typeface="Arial" pitchFamily="34" charset="0"/>
                <a:cs typeface="Arial" pitchFamily="34" charset="0"/>
              </a:rPr>
              <a:t>Revival</a:t>
            </a:r>
            <a:r>
              <a:rPr lang="tr-TR" sz="2000" b="1" i="1" dirty="0" smtClean="0">
                <a:latin typeface="Arial" pitchFamily="34" charset="0"/>
                <a:cs typeface="Arial" pitchFamily="34" charset="0"/>
              </a:rPr>
              <a:t>”</a:t>
            </a:r>
          </a:p>
        </p:txBody>
      </p:sp>
      <p:sp>
        <p:nvSpPr>
          <p:cNvPr id="9" name="Rounded Rectangular Callout 8"/>
          <p:cNvSpPr/>
          <p:nvPr/>
        </p:nvSpPr>
        <p:spPr>
          <a:xfrm>
            <a:off x="4786314" y="4214818"/>
            <a:ext cx="4143436" cy="1357322"/>
          </a:xfrm>
          <a:prstGeom prst="wedgeRoundRectCallout">
            <a:avLst/>
          </a:prstGeom>
          <a:solidFill>
            <a:srgbClr val="1D2A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dirty="0" smtClean="0">
              <a:solidFill>
                <a:srgbClr val="003366"/>
              </a:solidFill>
              <a:latin typeface="Arial" pitchFamily="34" charset="0"/>
              <a:cs typeface="Arial" pitchFamily="34" charset="0"/>
            </a:endParaRPr>
          </a:p>
          <a:p>
            <a:pPr algn="ctr"/>
            <a:endParaRPr lang="tr-TR" sz="2000" b="1" i="1" dirty="0" smtClean="0">
              <a:solidFill>
                <a:srgbClr val="1D2A63"/>
              </a:solidFill>
              <a:latin typeface="Arial" pitchFamily="34" charset="0"/>
              <a:cs typeface="Arial" pitchFamily="34" charset="0"/>
            </a:endParaRPr>
          </a:p>
          <a:p>
            <a:pPr algn="ctr"/>
            <a:r>
              <a:rPr lang="tr-TR" sz="2000" b="1" i="1" dirty="0" err="1" smtClean="0">
                <a:solidFill>
                  <a:schemeClr val="bg1"/>
                </a:solidFill>
                <a:latin typeface="Arial" pitchFamily="34" charset="0"/>
                <a:cs typeface="Arial" pitchFamily="34" charset="0"/>
              </a:rPr>
              <a:t>From</a:t>
            </a:r>
            <a:r>
              <a:rPr lang="tr-TR" sz="2000" b="1" i="1" dirty="0" smtClean="0">
                <a:solidFill>
                  <a:schemeClr val="bg1"/>
                </a:solidFill>
                <a:latin typeface="Arial" pitchFamily="34" charset="0"/>
                <a:cs typeface="Arial" pitchFamily="34" charset="0"/>
              </a:rPr>
              <a:t> </a:t>
            </a:r>
            <a:r>
              <a:rPr lang="tr-TR" sz="2000" b="1" i="1" dirty="0" err="1" smtClean="0">
                <a:solidFill>
                  <a:schemeClr val="bg1"/>
                </a:solidFill>
                <a:latin typeface="Arial" pitchFamily="34" charset="0"/>
                <a:cs typeface="Arial" pitchFamily="34" charset="0"/>
              </a:rPr>
              <a:t>the</a:t>
            </a:r>
            <a:r>
              <a:rPr lang="tr-TR" sz="2000" b="1" i="1" dirty="0" smtClean="0">
                <a:solidFill>
                  <a:schemeClr val="bg1"/>
                </a:solidFill>
                <a:latin typeface="Arial" pitchFamily="34" charset="0"/>
                <a:cs typeface="Arial" pitchFamily="34" charset="0"/>
              </a:rPr>
              <a:t> IMF</a:t>
            </a:r>
          </a:p>
          <a:p>
            <a:pPr algn="ctr"/>
            <a:r>
              <a:rPr lang="tr-TR" sz="2000" b="1" i="1" dirty="0" err="1" smtClean="0">
                <a:solidFill>
                  <a:schemeClr val="bg1"/>
                </a:solidFill>
                <a:latin typeface="Arial" pitchFamily="34" charset="0"/>
                <a:cs typeface="Arial" pitchFamily="34" charset="0"/>
              </a:rPr>
              <a:t>By</a:t>
            </a:r>
            <a:r>
              <a:rPr lang="tr-TR" sz="2000" b="1" i="1" dirty="0" smtClean="0">
                <a:solidFill>
                  <a:schemeClr val="bg1"/>
                </a:solidFill>
                <a:latin typeface="Arial" pitchFamily="34" charset="0"/>
                <a:cs typeface="Arial" pitchFamily="34" charset="0"/>
              </a:rPr>
              <a:t> </a:t>
            </a:r>
            <a:r>
              <a:rPr lang="tr-TR" sz="2000" b="1" i="1" dirty="0" err="1" smtClean="0">
                <a:solidFill>
                  <a:schemeClr val="bg1"/>
                </a:solidFill>
                <a:latin typeface="Arial" pitchFamily="34" charset="0"/>
                <a:cs typeface="Arial" pitchFamily="34" charset="0"/>
              </a:rPr>
              <a:t>Hugh</a:t>
            </a:r>
            <a:r>
              <a:rPr lang="tr-TR" sz="2000" b="1" i="1" dirty="0" smtClean="0">
                <a:solidFill>
                  <a:schemeClr val="bg1"/>
                </a:solidFill>
                <a:latin typeface="Arial" pitchFamily="34" charset="0"/>
                <a:cs typeface="Arial" pitchFamily="34" charset="0"/>
              </a:rPr>
              <a:t> </a:t>
            </a:r>
            <a:r>
              <a:rPr lang="tr-TR" sz="2000" b="1" i="1" dirty="0" err="1" smtClean="0">
                <a:solidFill>
                  <a:schemeClr val="bg1"/>
                </a:solidFill>
                <a:latin typeface="Arial" pitchFamily="34" charset="0"/>
                <a:cs typeface="Arial" pitchFamily="34" charset="0"/>
              </a:rPr>
              <a:t>Bredenkamp</a:t>
            </a:r>
            <a:r>
              <a:rPr lang="tr-TR" sz="2000" b="1" i="1" dirty="0" smtClean="0">
                <a:solidFill>
                  <a:schemeClr val="bg1"/>
                </a:solidFill>
                <a:latin typeface="Arial" pitchFamily="34" charset="0"/>
                <a:cs typeface="Arial" pitchFamily="34" charset="0"/>
              </a:rPr>
              <a:t>, </a:t>
            </a:r>
            <a:r>
              <a:rPr lang="tr-TR" sz="2000" b="1" i="1" dirty="0" err="1" smtClean="0">
                <a:solidFill>
                  <a:schemeClr val="bg1"/>
                </a:solidFill>
                <a:latin typeface="Arial" pitchFamily="34" charset="0"/>
                <a:cs typeface="Arial" pitchFamily="34" charset="0"/>
              </a:rPr>
              <a:t>Mats</a:t>
            </a:r>
            <a:r>
              <a:rPr lang="tr-TR" sz="2000" b="1" i="1" dirty="0" smtClean="0">
                <a:solidFill>
                  <a:schemeClr val="bg1"/>
                </a:solidFill>
                <a:latin typeface="Arial" pitchFamily="34" charset="0"/>
                <a:cs typeface="Arial" pitchFamily="34" charset="0"/>
              </a:rPr>
              <a:t> </a:t>
            </a:r>
            <a:r>
              <a:rPr lang="tr-TR" sz="2000" b="1" i="1" dirty="0" err="1" smtClean="0">
                <a:solidFill>
                  <a:schemeClr val="bg1"/>
                </a:solidFill>
                <a:latin typeface="Arial" pitchFamily="34" charset="0"/>
                <a:cs typeface="Arial" pitchFamily="34" charset="0"/>
              </a:rPr>
              <a:t>Josefsson</a:t>
            </a:r>
            <a:r>
              <a:rPr lang="tr-TR" sz="2000" b="1" i="1" dirty="0" smtClean="0">
                <a:solidFill>
                  <a:schemeClr val="bg1"/>
                </a:solidFill>
                <a:latin typeface="Arial" pitchFamily="34" charset="0"/>
                <a:cs typeface="Arial" pitchFamily="34" charset="0"/>
              </a:rPr>
              <a:t>, </a:t>
            </a:r>
            <a:r>
              <a:rPr lang="tr-TR" sz="2000" b="1" i="1" dirty="0" err="1" smtClean="0">
                <a:solidFill>
                  <a:schemeClr val="bg1"/>
                </a:solidFill>
                <a:latin typeface="Arial" pitchFamily="34" charset="0"/>
                <a:cs typeface="Arial" pitchFamily="34" charset="0"/>
              </a:rPr>
              <a:t>and</a:t>
            </a:r>
            <a:r>
              <a:rPr lang="tr-TR" sz="2000" b="1" i="1" dirty="0" smtClean="0">
                <a:solidFill>
                  <a:schemeClr val="bg1"/>
                </a:solidFill>
                <a:latin typeface="Arial" pitchFamily="34" charset="0"/>
                <a:cs typeface="Arial" pitchFamily="34" charset="0"/>
              </a:rPr>
              <a:t> Carl-</a:t>
            </a:r>
            <a:r>
              <a:rPr lang="tr-TR" sz="2000" b="1" i="1" dirty="0" err="1" smtClean="0">
                <a:solidFill>
                  <a:schemeClr val="bg1"/>
                </a:solidFill>
                <a:latin typeface="Arial" pitchFamily="34" charset="0"/>
                <a:cs typeface="Arial" pitchFamily="34" charset="0"/>
              </a:rPr>
              <a:t>Johan</a:t>
            </a:r>
            <a:r>
              <a:rPr lang="tr-TR" sz="2000" b="1" i="1" dirty="0" smtClean="0">
                <a:solidFill>
                  <a:schemeClr val="bg1"/>
                </a:solidFill>
                <a:latin typeface="Arial" pitchFamily="34" charset="0"/>
                <a:cs typeface="Arial" pitchFamily="34" charset="0"/>
              </a:rPr>
              <a:t> </a:t>
            </a:r>
            <a:r>
              <a:rPr lang="tr-TR" sz="2000" b="1" i="1" dirty="0" err="1" smtClean="0">
                <a:solidFill>
                  <a:schemeClr val="bg1"/>
                </a:solidFill>
                <a:latin typeface="Arial" pitchFamily="34" charset="0"/>
                <a:cs typeface="Arial" pitchFamily="34" charset="0"/>
              </a:rPr>
              <a:t>Lindgren</a:t>
            </a:r>
            <a:r>
              <a:rPr lang="tr-TR" sz="2000" b="1" dirty="0" smtClean="0">
                <a:solidFill>
                  <a:schemeClr val="bg1"/>
                </a:solidFill>
                <a:latin typeface="Arial" pitchFamily="34" charset="0"/>
                <a:cs typeface="Arial" pitchFamily="34" charset="0"/>
              </a:rPr>
              <a:t> </a:t>
            </a:r>
          </a:p>
          <a:p>
            <a:pPr algn="ctr"/>
            <a:endParaRPr lang="tr-TR" sz="2800" b="1" dirty="0" smtClean="0">
              <a:solidFill>
                <a:srgbClr val="003366"/>
              </a:solidFill>
              <a:latin typeface="Arial" pitchFamily="34" charset="0"/>
              <a:cs typeface="Arial" pitchFamily="34" charset="0"/>
            </a:endParaRPr>
          </a:p>
        </p:txBody>
      </p:sp>
      <p:sp>
        <p:nvSpPr>
          <p:cNvPr id="10"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3000" dirty="0" smtClean="0">
                <a:latin typeface="Arial" pitchFamily="34" charset="0"/>
                <a:cs typeface="Arial" pitchFamily="34" charset="0"/>
              </a:rPr>
              <a:t>Outline</a:t>
            </a:r>
            <a:endParaRPr lang="en-US" sz="3000" dirty="0" smtClean="0">
              <a:latin typeface="Arial" pitchFamily="34" charset="0"/>
              <a:cs typeface="Arial" pitchFamily="34" charset="0"/>
            </a:endParaRPr>
          </a:p>
        </p:txBody>
      </p:sp>
      <p:sp>
        <p:nvSpPr>
          <p:cNvPr id="3" name="Content Placeholder 2"/>
          <p:cNvSpPr>
            <a:spLocks noGrp="1"/>
          </p:cNvSpPr>
          <p:nvPr>
            <p:ph idx="1"/>
          </p:nvPr>
        </p:nvSpPr>
        <p:spPr/>
        <p:txBody>
          <a:bodyPr/>
          <a:lstStyle/>
          <a:p>
            <a:pPr marL="0">
              <a:lnSpc>
                <a:spcPct val="200000"/>
              </a:lnSpc>
              <a:spcBef>
                <a:spcPts val="0"/>
              </a:spcBef>
              <a:buClr>
                <a:srgbClr val="FF0000"/>
              </a:buClr>
              <a:buFont typeface="Wingdings" pitchFamily="2" charset="2"/>
              <a:buChar char="§"/>
              <a:defRPr/>
            </a:pPr>
            <a:r>
              <a:rPr lang="en-US" sz="2400" b="1" kern="1200" dirty="0" smtClean="0">
                <a:latin typeface="Arial" pitchFamily="34" charset="0"/>
                <a:cs typeface="Arial" pitchFamily="34" charset="0"/>
              </a:rPr>
              <a:t>Introduction</a:t>
            </a:r>
          </a:p>
          <a:p>
            <a:pPr marL="0">
              <a:lnSpc>
                <a:spcPct val="200000"/>
              </a:lnSpc>
              <a:spcBef>
                <a:spcPts val="0"/>
              </a:spcBef>
              <a:buClr>
                <a:srgbClr val="FF0000"/>
              </a:buClr>
              <a:buFont typeface="Wingdings" pitchFamily="2" charset="2"/>
              <a:buChar char="§"/>
              <a:defRPr/>
            </a:pPr>
            <a:r>
              <a:rPr lang="en-US" sz="2400" b="1" kern="1200" dirty="0" smtClean="0">
                <a:solidFill>
                  <a:srgbClr val="FF0000"/>
                </a:solidFill>
                <a:latin typeface="Arial" pitchFamily="34" charset="0"/>
                <a:cs typeface="Arial" pitchFamily="34" charset="0"/>
              </a:rPr>
              <a:t>Current Regulatory Framework in Turkey</a:t>
            </a:r>
          </a:p>
          <a:p>
            <a:pPr marL="0">
              <a:lnSpc>
                <a:spcPct val="200000"/>
              </a:lnSpc>
              <a:spcBef>
                <a:spcPts val="0"/>
              </a:spcBef>
              <a:buClr>
                <a:srgbClr val="FF0000"/>
              </a:buClr>
              <a:buFont typeface="Wingdings" pitchFamily="2" charset="2"/>
              <a:buChar char="§"/>
              <a:defRPr/>
            </a:pPr>
            <a:r>
              <a:rPr lang="en-US" sz="2400" b="1" kern="1200" dirty="0" smtClean="0">
                <a:latin typeface="Arial" pitchFamily="34" charset="0"/>
                <a:cs typeface="Arial" pitchFamily="34" charset="0"/>
              </a:rPr>
              <a:t>New Regulatory Framework in the World</a:t>
            </a:r>
          </a:p>
          <a:p>
            <a:pPr marL="0">
              <a:lnSpc>
                <a:spcPct val="200000"/>
              </a:lnSpc>
              <a:spcBef>
                <a:spcPts val="0"/>
              </a:spcBef>
              <a:buClr>
                <a:srgbClr val="FF0000"/>
              </a:buClr>
              <a:buFont typeface="Wingdings" pitchFamily="2" charset="2"/>
              <a:buChar char="§"/>
              <a:defRPr/>
            </a:pPr>
            <a:r>
              <a:rPr lang="en-US" sz="2400" b="1" kern="1200" dirty="0" smtClean="0">
                <a:latin typeface="Arial" pitchFamily="34" charset="0"/>
                <a:cs typeface="Arial" pitchFamily="34" charset="0"/>
              </a:rPr>
              <a:t>Latest Regulations and Amendments</a:t>
            </a:r>
          </a:p>
          <a:p>
            <a:pPr marL="0">
              <a:lnSpc>
                <a:spcPct val="200000"/>
              </a:lnSpc>
              <a:spcBef>
                <a:spcPts val="0"/>
              </a:spcBef>
              <a:buFont typeface="Wingdings" pitchFamily="2" charset="2"/>
              <a:buChar char="§"/>
              <a:defRPr/>
            </a:pPr>
            <a:endParaRPr lang="en-US" sz="2400" b="1" kern="1200" dirty="0" smtClean="0">
              <a:latin typeface="Arial" pitchFamily="34" charset="0"/>
              <a:cs typeface="Arial" pitchFamily="34" charset="0"/>
            </a:endParaRPr>
          </a:p>
          <a:p>
            <a:pPr>
              <a:buFont typeface="Wingdings" pitchFamily="2" charset="2"/>
              <a:buChar char="§"/>
              <a:defRPr/>
            </a:pPr>
            <a:endParaRPr lang="tr-TR" b="1" kern="1200" dirty="0" smtClean="0">
              <a:latin typeface="Arial" pitchFamily="34" charset="0"/>
              <a:cs typeface="Arial" pitchFamily="34" charset="0"/>
            </a:endParaRPr>
          </a:p>
          <a:p>
            <a:pPr>
              <a:buFont typeface="Wingdings" pitchFamily="2" charset="2"/>
              <a:buChar char="§"/>
              <a:defRPr/>
            </a:pPr>
            <a:endParaRPr lang="tr-TR" b="1" kern="1200" dirty="0" smtClean="0">
              <a:latin typeface="Arial" pitchFamily="34" charset="0"/>
              <a:cs typeface="Arial" pitchFamily="34" charset="0"/>
            </a:endParaRPr>
          </a:p>
          <a:p>
            <a:pPr>
              <a:buFont typeface="Wingdings" pitchFamily="2" charset="2"/>
              <a:buChar char="§"/>
              <a:defRPr/>
            </a:pPr>
            <a:endParaRPr lang="en-US" b="1" kern="1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357290" y="142852"/>
            <a:ext cx="7283450" cy="777875"/>
          </a:xfrm>
        </p:spPr>
        <p:txBody>
          <a:bodyPr/>
          <a:lstStyle/>
          <a:p>
            <a:pPr eaLnBrk="1" hangingPunct="1"/>
            <a:r>
              <a:rPr lang="en-US" sz="2500" dirty="0" smtClean="0">
                <a:solidFill>
                  <a:srgbClr val="1D2A63"/>
                </a:solidFill>
                <a:latin typeface="Arial" charset="0"/>
                <a:cs typeface="Arial" charset="0"/>
              </a:rPr>
              <a:t>The Current Regulatory </a:t>
            </a:r>
            <a:r>
              <a:rPr lang="tr-TR" sz="2500" dirty="0" err="1" smtClean="0">
                <a:solidFill>
                  <a:srgbClr val="1D2A63"/>
                </a:solidFill>
                <a:latin typeface="Arial" charset="0"/>
                <a:cs typeface="Arial" charset="0"/>
              </a:rPr>
              <a:t>Framework</a:t>
            </a:r>
            <a:r>
              <a:rPr lang="tr-TR" sz="2500" dirty="0" smtClean="0">
                <a:solidFill>
                  <a:srgbClr val="1D2A63"/>
                </a:solidFill>
                <a:latin typeface="Arial" charset="0"/>
                <a:cs typeface="Arial" charset="0"/>
              </a:rPr>
              <a:t> in </a:t>
            </a:r>
            <a:r>
              <a:rPr lang="tr-TR" sz="2500" dirty="0" err="1" smtClean="0">
                <a:solidFill>
                  <a:srgbClr val="1D2A63"/>
                </a:solidFill>
                <a:latin typeface="Arial" charset="0"/>
                <a:cs typeface="Arial" charset="0"/>
              </a:rPr>
              <a:t>Turkey</a:t>
            </a:r>
            <a:endParaRPr lang="en-US" sz="2500" dirty="0" smtClean="0">
              <a:solidFill>
                <a:srgbClr val="1D2A63"/>
              </a:solidFill>
              <a:latin typeface="Arial" charset="0"/>
              <a:cs typeface="Arial" charset="0"/>
            </a:endParaRPr>
          </a:p>
        </p:txBody>
      </p:sp>
      <p:cxnSp>
        <p:nvCxnSpPr>
          <p:cNvPr id="7" name="Straight Arrow Connector 6"/>
          <p:cNvCxnSpPr/>
          <p:nvPr/>
        </p:nvCxnSpPr>
        <p:spPr>
          <a:xfrm>
            <a:off x="1643042" y="2643182"/>
            <a:ext cx="6572296" cy="1588"/>
          </a:xfrm>
          <a:prstGeom prst="straightConnector1">
            <a:avLst/>
          </a:prstGeom>
          <a:ln w="44450" cap="sq">
            <a:solidFill>
              <a:srgbClr val="1D2A63"/>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2070546" y="2644306"/>
            <a:ext cx="288000" cy="0"/>
          </a:xfrm>
          <a:prstGeom prst="line">
            <a:avLst/>
          </a:prstGeom>
          <a:ln w="44450">
            <a:solidFill>
              <a:srgbClr val="C00000"/>
            </a:solidFill>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571604" y="1142984"/>
            <a:ext cx="1200329" cy="1250872"/>
          </a:xfrm>
          <a:prstGeom prst="rect">
            <a:avLst/>
          </a:prstGeom>
          <a:noFill/>
          <a:ln>
            <a:noFill/>
          </a:ln>
        </p:spPr>
        <p:txBody>
          <a:bodyPr vert="vert270" wrap="square" rtlCol="0">
            <a:spAutoFit/>
          </a:bodyPr>
          <a:lstStyle/>
          <a:p>
            <a:pPr lvl="0" algn="ctr"/>
            <a:r>
              <a:rPr lang="tr-TR" sz="1600" b="1" dirty="0" smtClean="0">
                <a:solidFill>
                  <a:srgbClr val="1D2A63"/>
                </a:solidFill>
              </a:rPr>
              <a:t>Market Risk          +</a:t>
            </a:r>
          </a:p>
          <a:p>
            <a:pPr lvl="0"/>
            <a:r>
              <a:rPr lang="tr-TR" sz="1600" b="1" dirty="0" err="1" smtClean="0">
                <a:solidFill>
                  <a:srgbClr val="1D2A63"/>
                </a:solidFill>
              </a:rPr>
              <a:t>Credit</a:t>
            </a:r>
            <a:r>
              <a:rPr lang="tr-TR" sz="1600" b="1" dirty="0" smtClean="0">
                <a:solidFill>
                  <a:srgbClr val="1D2A63"/>
                </a:solidFill>
              </a:rPr>
              <a:t> Risk</a:t>
            </a:r>
          </a:p>
          <a:p>
            <a:endParaRPr lang="en-US" dirty="0">
              <a:solidFill>
                <a:srgbClr val="1D2A63"/>
              </a:solidFill>
            </a:endParaRPr>
          </a:p>
        </p:txBody>
      </p:sp>
      <p:sp>
        <p:nvSpPr>
          <p:cNvPr id="9" name="Text Placeholder 8"/>
          <p:cNvSpPr txBox="1">
            <a:spLocks noGrp="1"/>
          </p:cNvSpPr>
          <p:nvPr>
            <p:ph type="body" idx="1"/>
          </p:nvPr>
        </p:nvSpPr>
        <p:spPr>
          <a:xfrm>
            <a:off x="1643042" y="2714621"/>
            <a:ext cx="1021818" cy="634020"/>
          </a:xfrm>
          <a:prstGeom prst="rect">
            <a:avLst/>
          </a:prstGeom>
          <a:noFill/>
          <a:ln>
            <a:noFill/>
          </a:ln>
        </p:spPr>
        <p:txBody>
          <a:bodyPr vert="horz" wrap="square" rtlCol="0">
            <a:spAutoFit/>
          </a:bodyPr>
          <a:lstStyle/>
          <a:p>
            <a:pPr>
              <a:buNone/>
            </a:pPr>
            <a:r>
              <a:rPr lang="tr-TR" b="1" dirty="0" smtClean="0">
                <a:solidFill>
                  <a:srgbClr val="1D2A63"/>
                </a:solidFill>
                <a:latin typeface="Arial" pitchFamily="34" charset="0"/>
                <a:cs typeface="Arial" pitchFamily="34" charset="0"/>
              </a:rPr>
              <a:t>Basel –I </a:t>
            </a:r>
          </a:p>
          <a:p>
            <a:pPr>
              <a:buNone/>
            </a:pPr>
            <a:r>
              <a:rPr lang="tr-TR" b="1" dirty="0" smtClean="0">
                <a:solidFill>
                  <a:srgbClr val="1D2A63"/>
                </a:solidFill>
                <a:latin typeface="Arial" pitchFamily="34" charset="0"/>
                <a:cs typeface="Arial" pitchFamily="34" charset="0"/>
              </a:rPr>
              <a:t>   2002</a:t>
            </a:r>
            <a:endParaRPr lang="en-US" dirty="0">
              <a:solidFill>
                <a:srgbClr val="1D2A63"/>
              </a:solidFill>
              <a:latin typeface="Arial" pitchFamily="34" charset="0"/>
              <a:cs typeface="Arial" pitchFamily="34" charset="0"/>
            </a:endParaRPr>
          </a:p>
        </p:txBody>
      </p:sp>
      <p:cxnSp>
        <p:nvCxnSpPr>
          <p:cNvPr id="10" name="Straight Connector 9"/>
          <p:cNvCxnSpPr/>
          <p:nvPr/>
        </p:nvCxnSpPr>
        <p:spPr>
          <a:xfrm rot="5400000">
            <a:off x="3213554" y="2644306"/>
            <a:ext cx="288000" cy="0"/>
          </a:xfrm>
          <a:prstGeom prst="line">
            <a:avLst/>
          </a:prstGeom>
          <a:ln w="44450">
            <a:solidFill>
              <a:srgbClr val="C00000"/>
            </a:solidFill>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3071802" y="2714620"/>
            <a:ext cx="1428760" cy="584775"/>
          </a:xfrm>
          <a:prstGeom prst="rect">
            <a:avLst/>
          </a:prstGeom>
          <a:noFill/>
          <a:ln>
            <a:noFill/>
          </a:ln>
        </p:spPr>
        <p:txBody>
          <a:bodyPr wrap="square" rtlCol="0">
            <a:spAutoFit/>
          </a:bodyPr>
          <a:lstStyle/>
          <a:p>
            <a:pPr lvl="0"/>
            <a:r>
              <a:rPr lang="tr-TR" sz="1600" b="1" dirty="0" smtClean="0">
                <a:solidFill>
                  <a:srgbClr val="1D2A63"/>
                </a:solidFill>
              </a:rPr>
              <a:t>Basel-I/A</a:t>
            </a:r>
          </a:p>
          <a:p>
            <a:pPr lvl="0"/>
            <a:r>
              <a:rPr lang="tr-TR" sz="1600" b="1" dirty="0" smtClean="0">
                <a:solidFill>
                  <a:srgbClr val="1D2A63"/>
                </a:solidFill>
              </a:rPr>
              <a:t>2006</a:t>
            </a:r>
            <a:endParaRPr lang="en-US" dirty="0">
              <a:solidFill>
                <a:srgbClr val="1D2A63"/>
              </a:solidFill>
            </a:endParaRPr>
          </a:p>
        </p:txBody>
      </p:sp>
      <p:sp>
        <p:nvSpPr>
          <p:cNvPr id="12" name="Text Placeholder 8"/>
          <p:cNvSpPr txBox="1">
            <a:spLocks/>
          </p:cNvSpPr>
          <p:nvPr/>
        </p:nvSpPr>
        <p:spPr bwMode="auto">
          <a:xfrm>
            <a:off x="2857488" y="1214422"/>
            <a:ext cx="972574" cy="1285884"/>
          </a:xfrm>
          <a:prstGeom prst="rect">
            <a:avLst/>
          </a:prstGeom>
          <a:noFill/>
          <a:ln w="9525">
            <a:noFill/>
            <a:miter lim="800000"/>
            <a:headEnd/>
            <a:tailEnd/>
          </a:ln>
        </p:spPr>
        <p:txBody>
          <a:bodyPr vert="vert270" wrap="square" lIns="91440" tIns="45720" rIns="91440" bIns="45720" numCol="1" rtlCol="0" anchor="t" anchorCtr="0" compatLnSpc="1">
            <a:prstTxWarp prst="textNoShape">
              <a:avLst/>
            </a:prstTxWarp>
            <a:spAutoFit/>
          </a:bodyPr>
          <a:lstStyle/>
          <a:p>
            <a:pPr marL="342900" marR="0" lvl="0" indent="-342900" algn="l" defTabSz="914400" rtl="0" eaLnBrk="0" fontAlgn="base" latinLnBrk="0" hangingPunct="0">
              <a:lnSpc>
                <a:spcPct val="100000"/>
              </a:lnSpc>
              <a:spcBef>
                <a:spcPct val="20000"/>
              </a:spcBef>
              <a:spcAft>
                <a:spcPct val="0"/>
              </a:spcAft>
              <a:buClr>
                <a:srgbClr val="993300"/>
              </a:buClr>
              <a:buSzPct val="125000"/>
              <a:buFont typeface="Arial" charset="0"/>
              <a:buNone/>
              <a:tabLst/>
              <a:defRPr/>
            </a:pPr>
            <a:endPar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endParaRPr>
          </a:p>
          <a:p>
            <a:pPr marL="342900" marR="0" lvl="0" indent="-342900" algn="l" defTabSz="914400" rtl="0" eaLnBrk="0" fontAlgn="base" latinLnBrk="0" hangingPunct="0">
              <a:lnSpc>
                <a:spcPct val="100000"/>
              </a:lnSpc>
              <a:spcBef>
                <a:spcPct val="20000"/>
              </a:spcBef>
              <a:spcAft>
                <a:spcPct val="0"/>
              </a:spcAft>
              <a:buClr>
                <a:srgbClr val="993300"/>
              </a:buClr>
              <a:buSzPct val="125000"/>
              <a:buFont typeface="Arial" charset="0"/>
              <a:buNone/>
              <a:tabLst/>
              <a:defRPr/>
            </a:pPr>
            <a:r>
              <a:rPr kumimoji="0" lang="tr-TR" sz="1600" b="1" i="0" u="none" strike="noStrike" kern="0" cap="none" spc="0" normalizeH="0" baseline="0" noProof="0" dirty="0" err="1" smtClean="0">
                <a:ln>
                  <a:noFill/>
                </a:ln>
                <a:solidFill>
                  <a:srgbClr val="1D2A63"/>
                </a:solidFill>
                <a:effectLst/>
                <a:uLnTx/>
                <a:uFillTx/>
                <a:latin typeface="Arial" pitchFamily="34" charset="0"/>
                <a:ea typeface="+mn-ea"/>
                <a:cs typeface="Arial" pitchFamily="34" charset="0"/>
              </a:rPr>
              <a:t>Operational</a:t>
            </a:r>
            <a:r>
              <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rPr>
              <a:t> Risk</a:t>
            </a:r>
            <a:endParaRPr kumimoji="0" lang="en-US" sz="1600" b="0" i="0" u="none" strike="noStrike" kern="0" cap="none" spc="0" normalizeH="0" baseline="0" noProof="0" dirty="0">
              <a:ln>
                <a:noFill/>
              </a:ln>
              <a:solidFill>
                <a:srgbClr val="1D2A63"/>
              </a:solidFill>
              <a:effectLst/>
              <a:uLnTx/>
              <a:uFillTx/>
              <a:latin typeface="Arial" pitchFamily="34" charset="0"/>
              <a:ea typeface="+mn-ea"/>
              <a:cs typeface="Arial" pitchFamily="34" charset="0"/>
            </a:endParaRPr>
          </a:p>
        </p:txBody>
      </p:sp>
      <p:cxnSp>
        <p:nvCxnSpPr>
          <p:cNvPr id="17" name="Straight Connector 16"/>
          <p:cNvCxnSpPr/>
          <p:nvPr/>
        </p:nvCxnSpPr>
        <p:spPr>
          <a:xfrm rot="5400000">
            <a:off x="4786314" y="2643182"/>
            <a:ext cx="285752" cy="0"/>
          </a:xfrm>
          <a:prstGeom prst="line">
            <a:avLst/>
          </a:prstGeom>
          <a:ln w="44450">
            <a:solidFill>
              <a:srgbClr val="C00000"/>
            </a:solidFill>
          </a:ln>
        </p:spPr>
        <p:style>
          <a:lnRef idx="2">
            <a:schemeClr val="accent1"/>
          </a:lnRef>
          <a:fillRef idx="0">
            <a:schemeClr val="accent1"/>
          </a:fillRef>
          <a:effectRef idx="1">
            <a:schemeClr val="accent1"/>
          </a:effectRef>
          <a:fontRef idx="minor">
            <a:schemeClr val="tx1"/>
          </a:fontRef>
        </p:style>
      </p:cxnSp>
      <p:sp>
        <p:nvSpPr>
          <p:cNvPr id="24" name="Text Placeholder 8"/>
          <p:cNvSpPr txBox="1">
            <a:spLocks/>
          </p:cNvSpPr>
          <p:nvPr/>
        </p:nvSpPr>
        <p:spPr bwMode="auto">
          <a:xfrm>
            <a:off x="4214810" y="2714620"/>
            <a:ext cx="1214446" cy="92948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
                <a:srgbClr val="993300"/>
              </a:buClr>
              <a:buSzPct val="125000"/>
              <a:buFont typeface="Arial" charset="0"/>
              <a:buNone/>
              <a:tabLst/>
              <a:defRPr/>
            </a:pPr>
            <a:r>
              <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rPr>
              <a:t>Basel –I</a:t>
            </a:r>
          </a:p>
          <a:p>
            <a:pPr marL="342900" marR="0" lvl="0" indent="-342900" algn="ctr" defTabSz="914400" rtl="0" eaLnBrk="0" fontAlgn="base" latinLnBrk="0" hangingPunct="0">
              <a:lnSpc>
                <a:spcPct val="100000"/>
              </a:lnSpc>
              <a:spcBef>
                <a:spcPct val="20000"/>
              </a:spcBef>
              <a:spcAft>
                <a:spcPct val="0"/>
              </a:spcAft>
              <a:buClr>
                <a:srgbClr val="993300"/>
              </a:buClr>
              <a:buSzPct val="125000"/>
              <a:buFont typeface="Arial" charset="0"/>
              <a:buNone/>
              <a:tabLst/>
              <a:defRPr/>
            </a:pPr>
            <a:r>
              <a:rPr lang="tr-TR" sz="1600" b="1" kern="0" dirty="0" smtClean="0">
                <a:solidFill>
                  <a:srgbClr val="1D2A63"/>
                </a:solidFill>
                <a:latin typeface="Arial" pitchFamily="34" charset="0"/>
                <a:cs typeface="Arial" pitchFamily="34" charset="0"/>
              </a:rPr>
              <a:t>Basel-II</a:t>
            </a:r>
            <a:r>
              <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rPr>
              <a:t> </a:t>
            </a:r>
          </a:p>
          <a:p>
            <a:pPr marL="342900" marR="0" lvl="0" indent="-342900" algn="ctr" defTabSz="914400" rtl="0" eaLnBrk="0" fontAlgn="base" latinLnBrk="0" hangingPunct="0">
              <a:lnSpc>
                <a:spcPct val="100000"/>
              </a:lnSpc>
              <a:spcBef>
                <a:spcPct val="20000"/>
              </a:spcBef>
              <a:spcAft>
                <a:spcPct val="0"/>
              </a:spcAft>
              <a:buClr>
                <a:srgbClr val="993300"/>
              </a:buClr>
              <a:buSzPct val="125000"/>
              <a:buFont typeface="Arial" charset="0"/>
              <a:buNone/>
              <a:tabLst/>
              <a:defRPr/>
            </a:pPr>
            <a:r>
              <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rPr>
              <a:t>   2011/07</a:t>
            </a:r>
          </a:p>
        </p:txBody>
      </p:sp>
      <p:sp>
        <p:nvSpPr>
          <p:cNvPr id="25" name="Text Placeholder 8"/>
          <p:cNvSpPr txBox="1">
            <a:spLocks/>
          </p:cNvSpPr>
          <p:nvPr/>
        </p:nvSpPr>
        <p:spPr bwMode="auto">
          <a:xfrm>
            <a:off x="4357686" y="928670"/>
            <a:ext cx="726353" cy="1571636"/>
          </a:xfrm>
          <a:prstGeom prst="rect">
            <a:avLst/>
          </a:prstGeom>
          <a:noFill/>
          <a:ln w="9525">
            <a:noFill/>
            <a:miter lim="800000"/>
            <a:headEnd/>
            <a:tailEnd/>
          </a:ln>
        </p:spPr>
        <p:txBody>
          <a:bodyPr vert="vert270" wrap="square" lIns="91440" tIns="45720" rIns="91440" bIns="45720" numCol="1" rtlCol="0" anchor="t" anchorCtr="0" compatLnSpc="1">
            <a:prstTxWarp prst="textNoShape">
              <a:avLst/>
            </a:prstTxWarp>
            <a:spAutoFit/>
          </a:bodyPr>
          <a:lstStyle/>
          <a:p>
            <a:pPr marL="342900" marR="0" lvl="0" indent="-342900" algn="l" defTabSz="914400" rtl="0" eaLnBrk="0" fontAlgn="base" latinLnBrk="0" hangingPunct="0">
              <a:lnSpc>
                <a:spcPct val="100000"/>
              </a:lnSpc>
              <a:spcBef>
                <a:spcPct val="20000"/>
              </a:spcBef>
              <a:spcAft>
                <a:spcPct val="0"/>
              </a:spcAft>
              <a:buClr>
                <a:srgbClr val="993300"/>
              </a:buClr>
              <a:buSzPct val="125000"/>
              <a:buFont typeface="Arial" charset="0"/>
              <a:buNone/>
              <a:tabLst/>
              <a:defRPr/>
            </a:pPr>
            <a:endPar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endParaRPr>
          </a:p>
          <a:p>
            <a:pPr marL="342900" marR="0" lvl="0" indent="-342900" algn="l" defTabSz="914400" rtl="0" eaLnBrk="0" fontAlgn="base" latinLnBrk="0" hangingPunct="0">
              <a:lnSpc>
                <a:spcPct val="100000"/>
              </a:lnSpc>
              <a:spcBef>
                <a:spcPct val="20000"/>
              </a:spcBef>
              <a:spcAft>
                <a:spcPct val="0"/>
              </a:spcAft>
              <a:buClr>
                <a:srgbClr val="993300"/>
              </a:buClr>
              <a:buSzPct val="125000"/>
              <a:buFont typeface="Arial" charset="0"/>
              <a:buNone/>
              <a:tabLst/>
              <a:defRPr/>
            </a:pPr>
            <a:r>
              <a:rPr kumimoji="0" lang="en-US" sz="1600" b="1" i="0" u="none" strike="noStrike" kern="0" cap="none" spc="0" normalizeH="0" baseline="0" dirty="0" smtClean="0">
                <a:ln>
                  <a:noFill/>
                </a:ln>
                <a:solidFill>
                  <a:srgbClr val="1D2A63"/>
                </a:solidFill>
                <a:effectLst/>
                <a:uLnTx/>
                <a:uFillTx/>
                <a:latin typeface="Arial" pitchFamily="34" charset="0"/>
                <a:ea typeface="+mn-ea"/>
                <a:cs typeface="Arial" pitchFamily="34" charset="0"/>
              </a:rPr>
              <a:t>Parallel Run</a:t>
            </a:r>
          </a:p>
        </p:txBody>
      </p:sp>
      <p:cxnSp>
        <p:nvCxnSpPr>
          <p:cNvPr id="26" name="Straight Connector 25"/>
          <p:cNvCxnSpPr/>
          <p:nvPr/>
        </p:nvCxnSpPr>
        <p:spPr>
          <a:xfrm rot="5400000">
            <a:off x="6072198" y="2643182"/>
            <a:ext cx="285752" cy="0"/>
          </a:xfrm>
          <a:prstGeom prst="line">
            <a:avLst/>
          </a:prstGeom>
          <a:ln w="44450">
            <a:solidFill>
              <a:srgbClr val="C00000"/>
            </a:solidFill>
          </a:ln>
        </p:spPr>
        <p:style>
          <a:lnRef idx="2">
            <a:schemeClr val="accent1"/>
          </a:lnRef>
          <a:fillRef idx="0">
            <a:schemeClr val="accent1"/>
          </a:fillRef>
          <a:effectRef idx="1">
            <a:schemeClr val="accent1"/>
          </a:effectRef>
          <a:fontRef idx="minor">
            <a:schemeClr val="tx1"/>
          </a:fontRef>
        </p:style>
      </p:cxnSp>
      <p:sp>
        <p:nvSpPr>
          <p:cNvPr id="30" name="Text Placeholder 8"/>
          <p:cNvSpPr txBox="1">
            <a:spLocks/>
          </p:cNvSpPr>
          <p:nvPr/>
        </p:nvSpPr>
        <p:spPr bwMode="auto">
          <a:xfrm>
            <a:off x="5857884" y="2786058"/>
            <a:ext cx="1021818" cy="63402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342900" marR="0" lvl="0" indent="-342900" algn="l" defTabSz="914400" rtl="0" eaLnBrk="0" fontAlgn="base" latinLnBrk="0" hangingPunct="0">
              <a:lnSpc>
                <a:spcPct val="100000"/>
              </a:lnSpc>
              <a:spcBef>
                <a:spcPct val="20000"/>
              </a:spcBef>
              <a:spcAft>
                <a:spcPct val="0"/>
              </a:spcAft>
              <a:buClr>
                <a:srgbClr val="993300"/>
              </a:buClr>
              <a:buSzPct val="125000"/>
              <a:buFont typeface="Arial" charset="0"/>
              <a:buNone/>
              <a:tabLst/>
              <a:defRPr/>
            </a:pPr>
            <a:r>
              <a:rPr lang="tr-TR" sz="1600" b="1" kern="0" dirty="0" smtClean="0">
                <a:solidFill>
                  <a:srgbClr val="1D2A63"/>
                </a:solidFill>
                <a:latin typeface="Arial" pitchFamily="34" charset="0"/>
                <a:cs typeface="Arial" pitchFamily="34" charset="0"/>
              </a:rPr>
              <a:t>Basel-II</a:t>
            </a:r>
            <a:r>
              <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rPr>
              <a:t> </a:t>
            </a:r>
          </a:p>
          <a:p>
            <a:pPr marL="342900" marR="0" lvl="0" indent="-342900" algn="l" defTabSz="914400" rtl="0" eaLnBrk="0" fontAlgn="base" latinLnBrk="0" hangingPunct="0">
              <a:lnSpc>
                <a:spcPct val="100000"/>
              </a:lnSpc>
              <a:spcBef>
                <a:spcPct val="20000"/>
              </a:spcBef>
              <a:spcAft>
                <a:spcPct val="0"/>
              </a:spcAft>
              <a:buClr>
                <a:srgbClr val="993300"/>
              </a:buClr>
              <a:buSzPct val="125000"/>
              <a:buFont typeface="Arial" charset="0"/>
              <a:buNone/>
              <a:tabLst/>
              <a:defRPr/>
            </a:pPr>
            <a:r>
              <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rPr>
              <a:t>   2012/7</a:t>
            </a:r>
          </a:p>
        </p:txBody>
      </p:sp>
      <p:cxnSp>
        <p:nvCxnSpPr>
          <p:cNvPr id="35" name="Straight Connector 34"/>
          <p:cNvCxnSpPr/>
          <p:nvPr/>
        </p:nvCxnSpPr>
        <p:spPr>
          <a:xfrm rot="5400000">
            <a:off x="7428396" y="2644306"/>
            <a:ext cx="288000" cy="0"/>
          </a:xfrm>
          <a:prstGeom prst="line">
            <a:avLst/>
          </a:prstGeom>
          <a:ln w="44450">
            <a:solidFill>
              <a:srgbClr val="C00000"/>
            </a:solidFill>
          </a:ln>
        </p:spPr>
        <p:style>
          <a:lnRef idx="2">
            <a:schemeClr val="accent1"/>
          </a:lnRef>
          <a:fillRef idx="0">
            <a:schemeClr val="accent1"/>
          </a:fillRef>
          <a:effectRef idx="1">
            <a:schemeClr val="accent1"/>
          </a:effectRef>
          <a:fontRef idx="minor">
            <a:schemeClr val="tx1"/>
          </a:fontRef>
        </p:style>
      </p:cxnSp>
      <p:sp>
        <p:nvSpPr>
          <p:cNvPr id="36" name="Text Placeholder 8"/>
          <p:cNvSpPr txBox="1">
            <a:spLocks/>
          </p:cNvSpPr>
          <p:nvPr/>
        </p:nvSpPr>
        <p:spPr bwMode="auto">
          <a:xfrm>
            <a:off x="6929454" y="2786058"/>
            <a:ext cx="1143008" cy="92948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342900" marR="0" lvl="0" indent="-342900" algn="l" defTabSz="914400" rtl="0" eaLnBrk="0" fontAlgn="base" latinLnBrk="0" hangingPunct="0">
              <a:lnSpc>
                <a:spcPct val="100000"/>
              </a:lnSpc>
              <a:spcBef>
                <a:spcPct val="20000"/>
              </a:spcBef>
              <a:spcAft>
                <a:spcPct val="0"/>
              </a:spcAft>
              <a:buClr>
                <a:srgbClr val="993300"/>
              </a:buClr>
              <a:buSzPct val="125000"/>
              <a:buFont typeface="Arial" charset="0"/>
              <a:buNone/>
              <a:tabLst/>
              <a:defRPr/>
            </a:pPr>
            <a:r>
              <a:rPr lang="tr-TR" sz="1600" b="1" kern="0" dirty="0" smtClean="0">
                <a:solidFill>
                  <a:srgbClr val="1D2A63"/>
                </a:solidFill>
                <a:latin typeface="Arial" pitchFamily="34" charset="0"/>
                <a:cs typeface="Arial" pitchFamily="34" charset="0"/>
              </a:rPr>
              <a:t>Basel 2,5</a:t>
            </a:r>
          </a:p>
          <a:p>
            <a:pPr marL="342900" marR="0" lvl="0" indent="-342900" algn="l" defTabSz="914400" rtl="0" eaLnBrk="0" fontAlgn="base" latinLnBrk="0" hangingPunct="0">
              <a:lnSpc>
                <a:spcPct val="100000"/>
              </a:lnSpc>
              <a:spcBef>
                <a:spcPct val="20000"/>
              </a:spcBef>
              <a:spcAft>
                <a:spcPct val="0"/>
              </a:spcAft>
              <a:buClr>
                <a:srgbClr val="993300"/>
              </a:buClr>
              <a:buSzPct val="125000"/>
              <a:buFont typeface="Arial" charset="0"/>
              <a:buNone/>
              <a:tabLst/>
              <a:defRPr/>
            </a:pPr>
            <a:r>
              <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rPr>
              <a:t>Basel</a:t>
            </a:r>
            <a:r>
              <a:rPr kumimoji="0" lang="tr-TR" sz="1600" b="1" i="0" u="none" strike="noStrike" kern="0" cap="none" spc="0" normalizeH="0" noProof="0" dirty="0" smtClean="0">
                <a:ln>
                  <a:noFill/>
                </a:ln>
                <a:solidFill>
                  <a:srgbClr val="1D2A63"/>
                </a:solidFill>
                <a:effectLst/>
                <a:uLnTx/>
                <a:uFillTx/>
                <a:latin typeface="Arial" pitchFamily="34" charset="0"/>
                <a:ea typeface="+mn-ea"/>
                <a:cs typeface="Arial" pitchFamily="34" charset="0"/>
              </a:rPr>
              <a:t> III</a:t>
            </a:r>
            <a:r>
              <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rPr>
              <a:t> </a:t>
            </a:r>
          </a:p>
          <a:p>
            <a:pPr marL="342900" marR="0" lvl="0" indent="-342900" algn="l" defTabSz="914400" rtl="0" eaLnBrk="0" fontAlgn="base" latinLnBrk="0" hangingPunct="0">
              <a:lnSpc>
                <a:spcPct val="100000"/>
              </a:lnSpc>
              <a:spcBef>
                <a:spcPct val="20000"/>
              </a:spcBef>
              <a:spcAft>
                <a:spcPct val="0"/>
              </a:spcAft>
              <a:buClr>
                <a:srgbClr val="993300"/>
              </a:buClr>
              <a:buSzPct val="125000"/>
              <a:buFont typeface="Arial" charset="0"/>
              <a:buNone/>
              <a:tabLst/>
              <a:defRPr/>
            </a:pPr>
            <a:r>
              <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rPr>
              <a:t>   </a:t>
            </a:r>
          </a:p>
        </p:txBody>
      </p:sp>
      <p:sp>
        <p:nvSpPr>
          <p:cNvPr id="37" name="Text Placeholder 8"/>
          <p:cNvSpPr txBox="1">
            <a:spLocks/>
          </p:cNvSpPr>
          <p:nvPr/>
        </p:nvSpPr>
        <p:spPr bwMode="auto">
          <a:xfrm>
            <a:off x="7072330" y="1071546"/>
            <a:ext cx="923330" cy="1428760"/>
          </a:xfrm>
          <a:prstGeom prst="rect">
            <a:avLst/>
          </a:prstGeom>
          <a:noFill/>
          <a:ln w="9525">
            <a:noFill/>
            <a:miter lim="800000"/>
            <a:headEnd/>
            <a:tailEnd/>
          </a:ln>
        </p:spPr>
        <p:txBody>
          <a:bodyPr vert="vert270" wrap="square" lIns="91440" tIns="45720" rIns="91440" bIns="45720" numCol="1" rtlCol="0" anchor="t" anchorCtr="0" compatLnSpc="1">
            <a:prstTxWarp prst="textNoShape">
              <a:avLst/>
            </a:prstTxWarp>
            <a:spAutoFit/>
          </a:bodyPr>
          <a:lstStyle/>
          <a:p>
            <a:pPr marL="342900" marR="0" lvl="0" indent="-342900" algn="l" defTabSz="914400" rtl="0" eaLnBrk="0" fontAlgn="base" latinLnBrk="0" hangingPunct="0">
              <a:lnSpc>
                <a:spcPct val="100000"/>
              </a:lnSpc>
              <a:spcBef>
                <a:spcPct val="20000"/>
              </a:spcBef>
              <a:spcAft>
                <a:spcPct val="0"/>
              </a:spcAft>
              <a:buClr>
                <a:srgbClr val="993300"/>
              </a:buClr>
              <a:buSzPct val="125000"/>
              <a:buFont typeface="Arial" charset="0"/>
              <a:buNone/>
              <a:tabLst/>
              <a:defRPr/>
            </a:pPr>
            <a:endParaRPr kumimoji="0" lang="tr-TR" sz="1600" b="1" i="0" u="none" strike="noStrike" kern="0" cap="none" spc="0" normalizeH="0" baseline="0" noProof="0" dirty="0" smtClean="0">
              <a:ln>
                <a:noFill/>
              </a:ln>
              <a:solidFill>
                <a:srgbClr val="1D2A63"/>
              </a:solidFill>
              <a:effectLst/>
              <a:uLnTx/>
              <a:uFillTx/>
              <a:latin typeface="Arial" pitchFamily="34" charset="0"/>
              <a:ea typeface="+mn-ea"/>
              <a:cs typeface="Arial" pitchFamily="34" charset="0"/>
            </a:endParaRPr>
          </a:p>
          <a:p>
            <a:pPr marR="0" lvl="0" indent="-342900" algn="ctr" defTabSz="914400" rtl="0" eaLnBrk="0" fontAlgn="base" latinLnBrk="0" hangingPunct="0">
              <a:lnSpc>
                <a:spcPct val="100000"/>
              </a:lnSpc>
              <a:spcBef>
                <a:spcPts val="0"/>
              </a:spcBef>
              <a:spcAft>
                <a:spcPct val="0"/>
              </a:spcAft>
              <a:buClr>
                <a:srgbClr val="993300"/>
              </a:buClr>
              <a:buSzPct val="125000"/>
              <a:buFont typeface="Arial" charset="0"/>
              <a:buNone/>
              <a:tabLst/>
              <a:defRPr/>
            </a:pPr>
            <a:r>
              <a:rPr kumimoji="0" lang="en-US" sz="1600" b="1" i="0" u="none" strike="noStrike" kern="0" cap="none" spc="0" normalizeH="0" baseline="0" dirty="0" smtClean="0">
                <a:ln>
                  <a:noFill/>
                </a:ln>
                <a:solidFill>
                  <a:srgbClr val="1D2A63"/>
                </a:solidFill>
                <a:effectLst/>
                <a:uLnTx/>
                <a:uFillTx/>
                <a:latin typeface="Arial" pitchFamily="34" charset="0"/>
                <a:ea typeface="+mn-ea"/>
                <a:cs typeface="Arial" pitchFamily="34" charset="0"/>
              </a:rPr>
              <a:t>International</a:t>
            </a:r>
          </a:p>
          <a:p>
            <a:pPr marR="0" lvl="0" indent="-342900" algn="ctr" defTabSz="914400" rtl="0" eaLnBrk="0" fontAlgn="base" latinLnBrk="0" hangingPunct="0">
              <a:lnSpc>
                <a:spcPct val="100000"/>
              </a:lnSpc>
              <a:spcBef>
                <a:spcPts val="0"/>
              </a:spcBef>
              <a:spcAft>
                <a:spcPct val="0"/>
              </a:spcAft>
              <a:buClr>
                <a:srgbClr val="993300"/>
              </a:buClr>
              <a:buSzPct val="125000"/>
              <a:buFont typeface="Arial" charset="0"/>
              <a:buNone/>
              <a:tabLst/>
              <a:defRPr/>
            </a:pPr>
            <a:r>
              <a:rPr kumimoji="0" lang="en-US" sz="1600" b="1" i="0" u="none" strike="noStrike" kern="0" cap="none" spc="0" normalizeH="0" baseline="0" dirty="0" smtClean="0">
                <a:ln>
                  <a:noFill/>
                </a:ln>
                <a:solidFill>
                  <a:srgbClr val="1D2A63"/>
                </a:solidFill>
                <a:effectLst/>
                <a:uLnTx/>
                <a:uFillTx/>
                <a:latin typeface="Arial" pitchFamily="34" charset="0"/>
                <a:ea typeface="+mn-ea"/>
                <a:cs typeface="Arial" pitchFamily="34" charset="0"/>
              </a:rPr>
              <a:t>Time</a:t>
            </a:r>
            <a:r>
              <a:rPr kumimoji="0" lang="tr-TR" sz="1600" b="1" i="0" u="none" strike="noStrike" kern="0" cap="none" spc="0" normalizeH="0" baseline="0" dirty="0" smtClean="0">
                <a:ln>
                  <a:noFill/>
                </a:ln>
                <a:solidFill>
                  <a:srgbClr val="1D2A63"/>
                </a:solidFill>
                <a:effectLst/>
                <a:uLnTx/>
                <a:uFillTx/>
                <a:latin typeface="Arial" pitchFamily="34" charset="0"/>
                <a:ea typeface="+mn-ea"/>
                <a:cs typeface="Arial" pitchFamily="34" charset="0"/>
              </a:rPr>
              <a:t>t</a:t>
            </a:r>
            <a:r>
              <a:rPr kumimoji="0" lang="en-US" sz="1600" b="1" i="0" u="none" strike="noStrike" kern="0" cap="none" spc="0" normalizeH="0" baseline="0" dirty="0" smtClean="0">
                <a:ln>
                  <a:noFill/>
                </a:ln>
                <a:solidFill>
                  <a:srgbClr val="1D2A63"/>
                </a:solidFill>
                <a:effectLst/>
                <a:uLnTx/>
                <a:uFillTx/>
                <a:latin typeface="Arial" pitchFamily="34" charset="0"/>
                <a:ea typeface="+mn-ea"/>
                <a:cs typeface="Arial" pitchFamily="34" charset="0"/>
              </a:rPr>
              <a:t>able</a:t>
            </a:r>
            <a:endParaRPr kumimoji="0" lang="en-US" sz="1600" b="1" i="0" u="none" strike="noStrike" kern="0" cap="none" spc="0" normalizeH="0" baseline="0" dirty="0">
              <a:ln>
                <a:noFill/>
              </a:ln>
              <a:solidFill>
                <a:srgbClr val="1D2A63"/>
              </a:solidFill>
              <a:effectLst/>
              <a:uLnTx/>
              <a:uFillTx/>
              <a:latin typeface="Arial" pitchFamily="34" charset="0"/>
              <a:ea typeface="+mn-ea"/>
              <a:cs typeface="Arial" pitchFamily="34" charset="0"/>
            </a:endParaRPr>
          </a:p>
        </p:txBody>
      </p:sp>
      <p:sp>
        <p:nvSpPr>
          <p:cNvPr id="38" name="Up Arrow 37"/>
          <p:cNvSpPr/>
          <p:nvPr/>
        </p:nvSpPr>
        <p:spPr>
          <a:xfrm>
            <a:off x="4714876" y="3571876"/>
            <a:ext cx="1785950" cy="1571636"/>
          </a:xfrm>
          <a:prstGeom prst="upArrow">
            <a:avLst/>
          </a:prstGeom>
          <a:solidFill>
            <a:srgbClr val="1D2A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b="1" dirty="0" smtClean="0"/>
              <a:t>WE ARE HERE</a:t>
            </a:r>
            <a:endParaRPr lang="en-US" b="1" dirty="0"/>
          </a:p>
        </p:txBody>
      </p:sp>
      <p:sp>
        <p:nvSpPr>
          <p:cNvPr id="23" name="Text Box 32"/>
          <p:cNvSpPr txBox="1">
            <a:spLocks noChangeArrowheads="1"/>
          </p:cNvSpPr>
          <p:nvPr/>
        </p:nvSpPr>
        <p:spPr bwMode="auto">
          <a:xfrm>
            <a:off x="1500166" y="4357694"/>
            <a:ext cx="2786082" cy="701731"/>
          </a:xfrm>
          <a:prstGeom prst="rect">
            <a:avLst/>
          </a:prstGeom>
          <a:noFill/>
          <a:ln w="28575" algn="ctr">
            <a:noFill/>
            <a:miter lim="800000"/>
            <a:headEnd/>
            <a:tailEnd/>
          </a:ln>
          <a:effectLst/>
        </p:spPr>
        <p:txBody>
          <a:bodyPr vert="horz" wrap="square" lIns="91440" tIns="45720" rIns="91440" bIns="4572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
                <a:schemeClr val="folHlink"/>
              </a:buClr>
              <a:buSzPct val="60000"/>
              <a:buFont typeface="Wingdings" pitchFamily="2" charset="2"/>
              <a:buNone/>
              <a:tabLst/>
              <a:defRPr/>
            </a:pPr>
            <a:r>
              <a:rPr lang="tr-TR" sz="1800" b="1" kern="0" dirty="0" err="1" smtClean="0">
                <a:solidFill>
                  <a:srgbClr val="003366"/>
                </a:solidFill>
                <a:ea typeface="Tahoma" pitchFamily="34" charset="0"/>
                <a:cs typeface="Tahoma" pitchFamily="34" charset="0"/>
              </a:rPr>
              <a:t>Only</a:t>
            </a:r>
            <a:r>
              <a:rPr lang="tr-TR" sz="1800" b="1" kern="0" dirty="0" smtClean="0">
                <a:solidFill>
                  <a:srgbClr val="003366"/>
                </a:solidFill>
                <a:ea typeface="Tahoma" pitchFamily="34" charset="0"/>
                <a:cs typeface="Tahoma" pitchFamily="34" charset="0"/>
              </a:rPr>
              <a:t> </a:t>
            </a:r>
            <a:r>
              <a:rPr lang="tr-TR" sz="1800" b="1" kern="0" dirty="0" err="1" smtClean="0">
                <a:solidFill>
                  <a:srgbClr val="003366"/>
                </a:solidFill>
                <a:ea typeface="Tahoma" pitchFamily="34" charset="0"/>
                <a:cs typeface="Tahoma" pitchFamily="34" charset="0"/>
              </a:rPr>
              <a:t>for</a:t>
            </a:r>
            <a:r>
              <a:rPr lang="tr-TR" sz="1800" b="1" kern="0" dirty="0" smtClean="0">
                <a:solidFill>
                  <a:srgbClr val="003366"/>
                </a:solidFill>
                <a:ea typeface="Tahoma" pitchFamily="34" charset="0"/>
                <a:cs typeface="Tahoma" pitchFamily="34" charset="0"/>
              </a:rPr>
              <a:t> </a:t>
            </a:r>
            <a:r>
              <a:rPr lang="tr-TR" sz="1800" b="1" kern="0" dirty="0" err="1" smtClean="0">
                <a:solidFill>
                  <a:srgbClr val="003366"/>
                </a:solidFill>
                <a:ea typeface="Tahoma" pitchFamily="34" charset="0"/>
                <a:cs typeface="Tahoma" pitchFamily="34" charset="0"/>
              </a:rPr>
              <a:t>Reporting</a:t>
            </a:r>
            <a:r>
              <a:rPr lang="tr-TR" sz="1800" b="1" kern="0" dirty="0" smtClean="0">
                <a:solidFill>
                  <a:srgbClr val="003366"/>
                </a:solidFill>
                <a:ea typeface="Tahoma" pitchFamily="34" charset="0"/>
                <a:cs typeface="Tahoma" pitchFamily="34" charset="0"/>
              </a:rPr>
              <a:t>  </a:t>
            </a:r>
          </a:p>
          <a:p>
            <a:pPr marL="342900" marR="0" lvl="0" indent="-342900" algn="ctr" defTabSz="914400" rtl="0" eaLnBrk="0" fontAlgn="base" latinLnBrk="0" hangingPunct="0">
              <a:lnSpc>
                <a:spcPct val="100000"/>
              </a:lnSpc>
              <a:spcBef>
                <a:spcPct val="20000"/>
              </a:spcBef>
              <a:spcAft>
                <a:spcPct val="0"/>
              </a:spcAft>
              <a:buClr>
                <a:schemeClr val="folHlink"/>
              </a:buClr>
              <a:buSzPct val="60000"/>
              <a:buFont typeface="Wingdings" pitchFamily="2" charset="2"/>
              <a:buNone/>
              <a:tabLst/>
              <a:defRPr/>
            </a:pPr>
            <a:r>
              <a:rPr lang="tr-TR" sz="1800" b="1" kern="0" dirty="0" smtClean="0">
                <a:solidFill>
                  <a:srgbClr val="003366"/>
                </a:solidFill>
                <a:ea typeface="Tahoma" pitchFamily="34" charset="0"/>
                <a:cs typeface="Tahoma" pitchFamily="34" charset="0"/>
              </a:rPr>
              <a:t>Not </a:t>
            </a:r>
            <a:r>
              <a:rPr lang="tr-TR" b="1" kern="0" dirty="0" err="1" smtClean="0">
                <a:solidFill>
                  <a:srgbClr val="003366"/>
                </a:solidFill>
                <a:ea typeface="Tahoma" pitchFamily="34" charset="0"/>
                <a:cs typeface="Tahoma" pitchFamily="34" charset="0"/>
              </a:rPr>
              <a:t>A</a:t>
            </a:r>
            <a:r>
              <a:rPr lang="tr-TR" sz="1800" b="1" kern="0" dirty="0" err="1" smtClean="0">
                <a:solidFill>
                  <a:srgbClr val="003366"/>
                </a:solidFill>
                <a:ea typeface="Tahoma" pitchFamily="34" charset="0"/>
                <a:cs typeface="Tahoma" pitchFamily="34" charset="0"/>
              </a:rPr>
              <a:t>ny</a:t>
            </a:r>
            <a:r>
              <a:rPr lang="tr-TR" sz="1800" b="1" kern="0" dirty="0" smtClean="0">
                <a:solidFill>
                  <a:srgbClr val="003366"/>
                </a:solidFill>
                <a:ea typeface="Tahoma" pitchFamily="34" charset="0"/>
                <a:cs typeface="Tahoma" pitchFamily="34" charset="0"/>
              </a:rPr>
              <a:t> </a:t>
            </a:r>
            <a:r>
              <a:rPr lang="tr-TR" sz="1800" b="1" kern="0" dirty="0" err="1" smtClean="0">
                <a:solidFill>
                  <a:srgbClr val="003366"/>
                </a:solidFill>
                <a:ea typeface="Tahoma" pitchFamily="34" charset="0"/>
                <a:cs typeface="Tahoma" pitchFamily="34" charset="0"/>
              </a:rPr>
              <a:t>Sanction</a:t>
            </a:r>
            <a:endParaRPr kumimoji="0" lang="en-US" sz="1800" b="1" i="0" u="none" strike="noStrike" kern="0" cap="none" spc="0" normalizeH="0" baseline="0" noProof="0" dirty="0" smtClean="0">
              <a:ln>
                <a:noFill/>
              </a:ln>
              <a:solidFill>
                <a:srgbClr val="003366"/>
              </a:solidFill>
              <a:effectLst/>
              <a:uLnTx/>
              <a:uFillTx/>
              <a:latin typeface="Tahoma" pitchFamily="34" charset="0"/>
              <a:ea typeface="Tahoma" pitchFamily="34" charset="0"/>
              <a:cs typeface="Tahoma" pitchFamily="34" charset="0"/>
            </a:endParaRPr>
          </a:p>
        </p:txBody>
      </p:sp>
      <p:cxnSp>
        <p:nvCxnSpPr>
          <p:cNvPr id="28" name="Straight Arrow Connector 27"/>
          <p:cNvCxnSpPr/>
          <p:nvPr/>
        </p:nvCxnSpPr>
        <p:spPr>
          <a:xfrm flipV="1">
            <a:off x="3714744" y="3786190"/>
            <a:ext cx="714380" cy="500066"/>
          </a:xfrm>
          <a:prstGeom prst="straightConnector1">
            <a:avLst/>
          </a:prstGeom>
          <a:ln w="41275" cap="rnd">
            <a:solidFill>
              <a:srgbClr val="1D2A63"/>
            </a:solidFill>
            <a:tailEnd type="arrow"/>
          </a:ln>
        </p:spPr>
        <p:style>
          <a:lnRef idx="1">
            <a:schemeClr val="accent1"/>
          </a:lnRef>
          <a:fillRef idx="0">
            <a:schemeClr val="accent1"/>
          </a:fillRef>
          <a:effectRef idx="0">
            <a:schemeClr val="accent1"/>
          </a:effectRef>
          <a:fontRef idx="minor">
            <a:schemeClr val="tx1"/>
          </a:fontRef>
        </p:style>
      </p:cxnSp>
      <p:sp>
        <p:nvSpPr>
          <p:cNvPr id="22"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
        <p:nvSpPr>
          <p:cNvPr id="27" name="Text Placeholder 8"/>
          <p:cNvSpPr txBox="1">
            <a:spLocks/>
          </p:cNvSpPr>
          <p:nvPr/>
        </p:nvSpPr>
        <p:spPr bwMode="auto">
          <a:xfrm>
            <a:off x="4929190" y="928670"/>
            <a:ext cx="430887" cy="1785950"/>
          </a:xfrm>
          <a:prstGeom prst="rect">
            <a:avLst/>
          </a:prstGeom>
          <a:noFill/>
          <a:ln w="9525">
            <a:noFill/>
            <a:miter lim="800000"/>
            <a:headEnd/>
            <a:tailEnd/>
          </a:ln>
        </p:spPr>
        <p:txBody>
          <a:bodyPr vert="vert270" wrap="square" lIns="91440" tIns="45720" rIns="91440" bIns="45720" numCol="1" rtlCol="0" anchor="t" anchorCtr="0" compatLnSpc="1">
            <a:prstTxWarp prst="textNoShape">
              <a:avLst/>
            </a:prstTxWarp>
            <a:spAutoFit/>
          </a:bodyPr>
          <a:lstStyle/>
          <a:p>
            <a:pPr marL="342900" marR="0" lvl="0" indent="-342900" defTabSz="914400" rtl="0" eaLnBrk="0" fontAlgn="base" latinLnBrk="0" hangingPunct="0">
              <a:lnSpc>
                <a:spcPct val="100000"/>
              </a:lnSpc>
              <a:spcBef>
                <a:spcPct val="20000"/>
              </a:spcBef>
              <a:spcAft>
                <a:spcPct val="0"/>
              </a:spcAft>
              <a:buClr>
                <a:srgbClr val="993300"/>
              </a:buClr>
              <a:buSzPct val="125000"/>
              <a:buFont typeface="Arial" charset="0"/>
              <a:buNone/>
              <a:tabLst/>
              <a:defRPr/>
            </a:pPr>
            <a:r>
              <a:rPr lang="tr-TR" sz="1600" b="1" kern="0" dirty="0" smtClean="0">
                <a:solidFill>
                  <a:srgbClr val="1D2A63"/>
                </a:solidFill>
                <a:latin typeface="Arial" pitchFamily="34" charset="0"/>
                <a:cs typeface="Arial" pitchFamily="34" charset="0"/>
              </a:rPr>
              <a:t>  Basel-I+Basel-II</a:t>
            </a:r>
            <a:endParaRPr kumimoji="0" lang="en-US" sz="1600" b="0" i="0" u="none" strike="noStrike" kern="0" cap="none" spc="0" normalizeH="0" baseline="0" noProof="0" dirty="0">
              <a:ln>
                <a:noFill/>
              </a:ln>
              <a:solidFill>
                <a:srgbClr val="1D2A63"/>
              </a:solidFill>
              <a:effectLst/>
              <a:uLnTx/>
              <a:uFillTx/>
              <a:latin typeface="Arial" pitchFamily="34" charset="0"/>
              <a:ea typeface="+mn-ea"/>
              <a:cs typeface="Arial" pitchFamily="34" charset="0"/>
            </a:endParaRPr>
          </a:p>
        </p:txBody>
      </p:sp>
      <p:sp>
        <p:nvSpPr>
          <p:cNvPr id="29" name="Text Placeholder 8"/>
          <p:cNvSpPr txBox="1">
            <a:spLocks/>
          </p:cNvSpPr>
          <p:nvPr/>
        </p:nvSpPr>
        <p:spPr bwMode="auto">
          <a:xfrm>
            <a:off x="5929322" y="1000108"/>
            <a:ext cx="523220" cy="1785950"/>
          </a:xfrm>
          <a:prstGeom prst="rect">
            <a:avLst/>
          </a:prstGeom>
          <a:noFill/>
          <a:ln w="9525">
            <a:noFill/>
            <a:miter lim="800000"/>
            <a:headEnd/>
            <a:tailEnd/>
          </a:ln>
        </p:spPr>
        <p:txBody>
          <a:bodyPr vert="vert270" wrap="square" lIns="91440" tIns="45720" rIns="91440" bIns="45720" numCol="1" rtlCol="0"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
                <a:srgbClr val="993300"/>
              </a:buClr>
              <a:buSzPct val="125000"/>
              <a:buFont typeface="Arial" charset="0"/>
              <a:buNone/>
              <a:tabLst/>
              <a:defRPr/>
            </a:pPr>
            <a:r>
              <a:rPr lang="tr-TR" sz="1600" b="1" kern="0" dirty="0" smtClean="0">
                <a:solidFill>
                  <a:srgbClr val="1D2A63"/>
                </a:solidFill>
                <a:latin typeface="Arial" pitchFamily="34" charset="0"/>
                <a:cs typeface="Arial" pitchFamily="34" charset="0"/>
              </a:rPr>
              <a:t>  </a:t>
            </a:r>
            <a:r>
              <a:rPr lang="tr-TR" sz="2200" b="1" kern="0" dirty="0" smtClean="0">
                <a:solidFill>
                  <a:srgbClr val="1D2A63"/>
                </a:solidFill>
                <a:latin typeface="Arial" pitchFamily="34" charset="0"/>
                <a:cs typeface="Arial" pitchFamily="34" charset="0"/>
              </a:rPr>
              <a:t>Basel- I</a:t>
            </a:r>
            <a:endParaRPr kumimoji="0" lang="en-US" sz="2200" b="0" i="0" u="none" strike="noStrike" kern="0" cap="none" spc="0" normalizeH="0" baseline="0" noProof="0" dirty="0">
              <a:ln>
                <a:noFill/>
              </a:ln>
              <a:solidFill>
                <a:srgbClr val="1D2A63"/>
              </a:solidFill>
              <a:effectLst/>
              <a:uLnTx/>
              <a:uFillTx/>
              <a:latin typeface="Arial" pitchFamily="34" charset="0"/>
              <a:ea typeface="+mn-ea"/>
              <a:cs typeface="Arial" pitchFamily="34" charset="0"/>
            </a:endParaRPr>
          </a:p>
        </p:txBody>
      </p:sp>
      <p:sp>
        <p:nvSpPr>
          <p:cNvPr id="32" name="Text Placeholder 8"/>
          <p:cNvSpPr txBox="1">
            <a:spLocks/>
          </p:cNvSpPr>
          <p:nvPr/>
        </p:nvSpPr>
        <p:spPr bwMode="auto">
          <a:xfrm>
            <a:off x="6286512" y="1214422"/>
            <a:ext cx="523220" cy="1357322"/>
          </a:xfrm>
          <a:prstGeom prst="rect">
            <a:avLst/>
          </a:prstGeom>
          <a:noFill/>
          <a:ln w="9525">
            <a:noFill/>
            <a:miter lim="800000"/>
            <a:headEnd/>
            <a:tailEnd/>
          </a:ln>
        </p:spPr>
        <p:txBody>
          <a:bodyPr vert="vert270" wrap="square" lIns="91440" tIns="45720" rIns="91440" bIns="45720" numCol="1" rtlCol="0"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
                <a:srgbClr val="993300"/>
              </a:buClr>
              <a:buSzPct val="125000"/>
              <a:buFont typeface="Arial" charset="0"/>
              <a:buNone/>
              <a:tabLst/>
              <a:defRPr/>
            </a:pPr>
            <a:r>
              <a:rPr kumimoji="0" lang="tr-TR" sz="2200" b="1" i="0" u="none" strike="noStrike" kern="0" cap="none" spc="0" normalizeH="0" baseline="0" dirty="0" smtClean="0">
                <a:ln>
                  <a:noFill/>
                </a:ln>
                <a:solidFill>
                  <a:srgbClr val="1D2A63"/>
                </a:solidFill>
                <a:effectLst/>
                <a:uLnTx/>
                <a:uFillTx/>
                <a:latin typeface="Arial" pitchFamily="34" charset="0"/>
                <a:ea typeface="+mn-ea"/>
                <a:cs typeface="Arial" pitchFamily="34" charset="0"/>
              </a:rPr>
              <a:t>  </a:t>
            </a:r>
            <a:r>
              <a:rPr kumimoji="0" lang="en-US" sz="2200" b="1" i="0" u="none" strike="noStrike" kern="0" cap="none" spc="0" normalizeH="0" baseline="0" dirty="0" smtClean="0">
                <a:ln>
                  <a:noFill/>
                </a:ln>
                <a:solidFill>
                  <a:srgbClr val="1D2A63"/>
                </a:solidFill>
                <a:effectLst/>
                <a:uLnTx/>
                <a:uFillTx/>
                <a:latin typeface="Arial" pitchFamily="34" charset="0"/>
                <a:ea typeface="+mn-ea"/>
                <a:cs typeface="Arial" pitchFamily="34" charset="0"/>
              </a:rPr>
              <a:t>Basel- II</a:t>
            </a:r>
            <a:endParaRPr kumimoji="0" lang="en-US" sz="2200" b="0" i="0" u="none" strike="noStrike" kern="0" cap="none" spc="0" normalizeH="0" baseline="0" dirty="0">
              <a:ln>
                <a:noFill/>
              </a:ln>
              <a:solidFill>
                <a:srgbClr val="1D2A63"/>
              </a:solidFill>
              <a:effectLst/>
              <a:uLnTx/>
              <a:uFillTx/>
              <a:latin typeface="Arial" pitchFamily="34" charset="0"/>
              <a:ea typeface="+mn-ea"/>
              <a:cs typeface="Arial" pitchFamily="34" charset="0"/>
            </a:endParaRPr>
          </a:p>
        </p:txBody>
      </p:sp>
      <p:pic>
        <p:nvPicPr>
          <p:cNvPr id="1026" name="Picture 2" descr="C:\Users\byetisen\Desktop\sprite3[1].png"/>
          <p:cNvPicPr>
            <a:picLocks noChangeAspect="1" noChangeArrowheads="1"/>
          </p:cNvPicPr>
          <p:nvPr/>
        </p:nvPicPr>
        <p:blipFill>
          <a:blip r:embed="rId3" cstate="print"/>
          <a:srcRect/>
          <a:stretch>
            <a:fillRect/>
          </a:stretch>
        </p:blipFill>
        <p:spPr bwMode="auto">
          <a:xfrm>
            <a:off x="5929322" y="1643050"/>
            <a:ext cx="457200" cy="457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anim calcmode="lin" valueType="num">
                                      <p:cBhvr additive="base">
                                        <p:cTn id="25" dur="500" fill="hold"/>
                                        <p:tgtEl>
                                          <p:spTgt spid="1026"/>
                                        </p:tgtEl>
                                        <p:attrNameLst>
                                          <p:attrName>ppt_x</p:attrName>
                                        </p:attrNameLst>
                                      </p:cBhvr>
                                      <p:tavLst>
                                        <p:tav tm="0">
                                          <p:val>
                                            <p:strVal val="#ppt_x"/>
                                          </p:val>
                                        </p:tav>
                                        <p:tav tm="100000">
                                          <p:val>
                                            <p:strVal val="#ppt_x"/>
                                          </p:val>
                                        </p:tav>
                                      </p:tavLst>
                                    </p:anim>
                                    <p:anim calcmode="lin" valueType="num">
                                      <p:cBhvr additive="base">
                                        <p:cTn id="26"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7" grpId="0"/>
      <p:bldP spid="29"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57290" y="214290"/>
            <a:ext cx="7283450" cy="777875"/>
          </a:xfrm>
        </p:spPr>
        <p:txBody>
          <a:bodyPr/>
          <a:lstStyle/>
          <a:p>
            <a:r>
              <a:rPr lang="en-US" sz="2800" dirty="0" smtClean="0">
                <a:latin typeface="Arial" pitchFamily="34" charset="0"/>
                <a:cs typeface="Arial" pitchFamily="34" charset="0"/>
              </a:rPr>
              <a:t>Preparation of B</a:t>
            </a:r>
            <a:r>
              <a:rPr lang="tr-TR" sz="2800" dirty="0" err="1" smtClean="0">
                <a:latin typeface="Arial" pitchFamily="34" charset="0"/>
                <a:cs typeface="Arial" pitchFamily="34" charset="0"/>
              </a:rPr>
              <a:t>asel</a:t>
            </a:r>
            <a:r>
              <a:rPr lang="tr-TR" sz="2800" dirty="0" smtClean="0">
                <a:latin typeface="Arial" pitchFamily="34" charset="0"/>
                <a:cs typeface="Arial" pitchFamily="34" charset="0"/>
              </a:rPr>
              <a:t>-</a:t>
            </a:r>
            <a:r>
              <a:rPr lang="en-US" sz="2800" dirty="0" smtClean="0">
                <a:latin typeface="Arial" pitchFamily="34" charset="0"/>
                <a:cs typeface="Arial" pitchFamily="34" charset="0"/>
              </a:rPr>
              <a:t>II Draft</a:t>
            </a:r>
            <a:r>
              <a:rPr lang="tr-TR" sz="2800" dirty="0" smtClean="0">
                <a:latin typeface="Arial" pitchFamily="34" charset="0"/>
                <a:cs typeface="Arial" pitchFamily="34" charset="0"/>
              </a:rPr>
              <a:t> </a:t>
            </a:r>
            <a:r>
              <a:rPr lang="en-US" sz="2800" dirty="0" smtClean="0">
                <a:latin typeface="Arial" pitchFamily="34" charset="0"/>
                <a:cs typeface="Arial" pitchFamily="34" charset="0"/>
              </a:rPr>
              <a:t>Regulations</a:t>
            </a:r>
          </a:p>
        </p:txBody>
      </p:sp>
      <p:sp>
        <p:nvSpPr>
          <p:cNvPr id="3" name="Text Placeholder 2"/>
          <p:cNvSpPr>
            <a:spLocks noGrp="1"/>
          </p:cNvSpPr>
          <p:nvPr>
            <p:ph type="body" sz="half" idx="1"/>
          </p:nvPr>
        </p:nvSpPr>
        <p:spPr>
          <a:xfrm>
            <a:off x="1428728" y="1214422"/>
            <a:ext cx="7312025" cy="4784725"/>
          </a:xfrm>
        </p:spPr>
        <p:txBody>
          <a:bodyPr/>
          <a:lstStyle/>
          <a:p>
            <a:pPr>
              <a:buNone/>
              <a:defRPr/>
            </a:pPr>
            <a:endParaRPr lang="tr-TR" dirty="0" smtClean="0"/>
          </a:p>
          <a:p>
            <a:pPr>
              <a:buNone/>
              <a:defRPr/>
            </a:pPr>
            <a:endParaRPr lang="tr-TR" dirty="0" smtClean="0"/>
          </a:p>
          <a:p>
            <a:pPr>
              <a:buNone/>
              <a:defRPr/>
            </a:pPr>
            <a:endParaRPr lang="tr-TR" dirty="0"/>
          </a:p>
        </p:txBody>
      </p:sp>
      <p:graphicFrame>
        <p:nvGraphicFramePr>
          <p:cNvPr id="4" name="Diagram 3"/>
          <p:cNvGraphicFramePr/>
          <p:nvPr/>
        </p:nvGraphicFramePr>
        <p:xfrm>
          <a:off x="1928794" y="121442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2000232" y="4429132"/>
            <a:ext cx="3500462" cy="923330"/>
          </a:xfrm>
          <a:prstGeom prst="rect">
            <a:avLst/>
          </a:prstGeom>
          <a:noFill/>
        </p:spPr>
        <p:txBody>
          <a:bodyPr wrap="square" rtlCol="0">
            <a:spAutoFit/>
          </a:bodyPr>
          <a:lstStyle/>
          <a:p>
            <a:pPr algn="ctr"/>
            <a:r>
              <a:rPr lang="tr-TR" b="1" dirty="0" err="1" smtClean="0"/>
              <a:t>For</a:t>
            </a:r>
            <a:r>
              <a:rPr lang="tr-TR" b="1" dirty="0" smtClean="0"/>
              <a:t> </a:t>
            </a:r>
            <a:r>
              <a:rPr lang="tr-TR" b="1" dirty="0" err="1" smtClean="0"/>
              <a:t>now</a:t>
            </a:r>
            <a:r>
              <a:rPr lang="tr-TR" b="1" dirty="0" smtClean="0"/>
              <a:t> o</a:t>
            </a:r>
            <a:r>
              <a:rPr lang="en-US" b="1" dirty="0" err="1" smtClean="0"/>
              <a:t>nly</a:t>
            </a:r>
            <a:r>
              <a:rPr lang="en-US" b="1" dirty="0" smtClean="0"/>
              <a:t> </a:t>
            </a:r>
            <a:r>
              <a:rPr lang="en-US" b="1" dirty="0" err="1" smtClean="0"/>
              <a:t>Standardised</a:t>
            </a:r>
            <a:r>
              <a:rPr lang="en-US" b="1" dirty="0" smtClean="0"/>
              <a:t> Approach </a:t>
            </a:r>
            <a:r>
              <a:rPr lang="tr-TR" b="1" dirty="0" smtClean="0"/>
              <a:t> </a:t>
            </a:r>
            <a:r>
              <a:rPr lang="en-US" b="1" dirty="0" smtClean="0"/>
              <a:t>for Credit and Operational Risk</a:t>
            </a:r>
            <a:endParaRPr lang="en-US" b="1" dirty="0"/>
          </a:p>
        </p:txBody>
      </p:sp>
      <p:sp>
        <p:nvSpPr>
          <p:cNvPr id="6"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214290"/>
            <a:ext cx="7283450" cy="777875"/>
          </a:xfrm>
        </p:spPr>
        <p:txBody>
          <a:bodyPr/>
          <a:lstStyle/>
          <a:p>
            <a:pPr lvl="0"/>
            <a:r>
              <a:rPr lang="en-US" sz="2800" dirty="0" smtClean="0">
                <a:solidFill>
                  <a:srgbClr val="1D2A63"/>
                </a:solidFill>
                <a:latin typeface="Arial" pitchFamily="34" charset="0"/>
                <a:cs typeface="Arial" pitchFamily="34" charset="0"/>
              </a:rPr>
              <a:t>Turkey’s Sit</a:t>
            </a:r>
            <a:r>
              <a:rPr lang="tr-TR" sz="2800" dirty="0" smtClean="0">
                <a:solidFill>
                  <a:srgbClr val="1D2A63"/>
                </a:solidFill>
                <a:latin typeface="Arial" pitchFamily="34" charset="0"/>
                <a:cs typeface="Arial" pitchFamily="34" charset="0"/>
              </a:rPr>
              <a:t>u</a:t>
            </a:r>
            <a:r>
              <a:rPr lang="en-US" sz="2800" dirty="0" err="1" smtClean="0">
                <a:solidFill>
                  <a:srgbClr val="1D2A63"/>
                </a:solidFill>
                <a:latin typeface="Arial" pitchFamily="34" charset="0"/>
                <a:cs typeface="Arial" pitchFamily="34" charset="0"/>
              </a:rPr>
              <a:t>ation</a:t>
            </a:r>
            <a:r>
              <a:rPr lang="en-US" sz="2800" dirty="0" smtClean="0">
                <a:solidFill>
                  <a:srgbClr val="1D2A63"/>
                </a:solidFill>
                <a:latin typeface="Arial" pitchFamily="34" charset="0"/>
                <a:cs typeface="Arial" pitchFamily="34" charset="0"/>
              </a:rPr>
              <a:t> with respect to</a:t>
            </a:r>
            <a:r>
              <a:rPr lang="tr-TR" sz="2800" dirty="0" smtClean="0">
                <a:solidFill>
                  <a:srgbClr val="1D2A63"/>
                </a:solidFill>
                <a:latin typeface="Arial" pitchFamily="34" charset="0"/>
                <a:cs typeface="Arial" pitchFamily="34" charset="0"/>
              </a:rPr>
              <a:t/>
            </a:r>
            <a:br>
              <a:rPr lang="tr-TR" sz="2800" dirty="0" smtClean="0">
                <a:solidFill>
                  <a:srgbClr val="1D2A63"/>
                </a:solidFill>
                <a:latin typeface="Arial" pitchFamily="34" charset="0"/>
                <a:cs typeface="Arial" pitchFamily="34" charset="0"/>
              </a:rPr>
            </a:br>
            <a:r>
              <a:rPr lang="en-US" sz="2800" dirty="0" smtClean="0">
                <a:solidFill>
                  <a:srgbClr val="1D2A63"/>
                </a:solidFill>
                <a:latin typeface="Arial" pitchFamily="34" charset="0"/>
                <a:cs typeface="Arial" pitchFamily="34" charset="0"/>
              </a:rPr>
              <a:t>Basel Regulations </a:t>
            </a:r>
          </a:p>
        </p:txBody>
      </p:sp>
      <p:graphicFrame>
        <p:nvGraphicFramePr>
          <p:cNvPr id="6" name="Diagram 5"/>
          <p:cNvGraphicFramePr/>
          <p:nvPr/>
        </p:nvGraphicFramePr>
        <p:xfrm>
          <a:off x="1524000" y="1397000"/>
          <a:ext cx="6762776" cy="438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Line 12"/>
          <p:cNvSpPr>
            <a:spLocks noChangeShapeType="1"/>
          </p:cNvSpPr>
          <p:nvPr/>
        </p:nvSpPr>
        <p:spPr bwMode="auto">
          <a:xfrm>
            <a:off x="1214414" y="1071546"/>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214290"/>
            <a:ext cx="7283450" cy="777875"/>
          </a:xfrm>
        </p:spPr>
        <p:txBody>
          <a:bodyPr/>
          <a:lstStyle/>
          <a:p>
            <a:pPr lvl="0"/>
            <a:r>
              <a:rPr lang="tr-TR" sz="2800" dirty="0" err="1" smtClean="0">
                <a:latin typeface="Arial" pitchFamily="34" charset="0"/>
                <a:cs typeface="Arial" pitchFamily="34" charset="0"/>
              </a:rPr>
              <a:t>Possible</a:t>
            </a:r>
            <a:r>
              <a:rPr lang="tr-TR" sz="2800" dirty="0" smtClean="0">
                <a:latin typeface="Arial" pitchFamily="34" charset="0"/>
                <a:cs typeface="Arial" pitchFamily="34" charset="0"/>
              </a:rPr>
              <a:t> </a:t>
            </a:r>
            <a:r>
              <a:rPr lang="tr-TR" sz="2800" dirty="0" err="1" smtClean="0">
                <a:latin typeface="Arial" pitchFamily="34" charset="0"/>
                <a:cs typeface="Arial" pitchFamily="34" charset="0"/>
              </a:rPr>
              <a:t>Effects</a:t>
            </a:r>
            <a:r>
              <a:rPr lang="tr-TR" sz="2800" dirty="0" smtClean="0">
                <a:latin typeface="Arial" pitchFamily="34" charset="0"/>
                <a:cs typeface="Arial" pitchFamily="34" charset="0"/>
              </a:rPr>
              <a:t> of Basel </a:t>
            </a:r>
            <a:r>
              <a:rPr lang="tr-TR" sz="2800" dirty="0" err="1" smtClean="0">
                <a:latin typeface="Arial" pitchFamily="34" charset="0"/>
                <a:cs typeface="Arial" pitchFamily="34" charset="0"/>
              </a:rPr>
              <a:t>Framework</a:t>
            </a:r>
            <a:endParaRPr lang="en-US" sz="2800" dirty="0" smtClean="0">
              <a:latin typeface="Arial" pitchFamily="34" charset="0"/>
              <a:cs typeface="Arial" pitchFamily="34" charset="0"/>
            </a:endParaRPr>
          </a:p>
        </p:txBody>
      </p:sp>
      <p:graphicFrame>
        <p:nvGraphicFramePr>
          <p:cNvPr id="6" name="Diagram 5"/>
          <p:cNvGraphicFramePr/>
          <p:nvPr/>
        </p:nvGraphicFramePr>
        <p:xfrm>
          <a:off x="1524000" y="1397000"/>
          <a:ext cx="6762776" cy="438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5" name="Straight Arrow Connector 4"/>
          <p:cNvCxnSpPr/>
          <p:nvPr/>
        </p:nvCxnSpPr>
        <p:spPr>
          <a:xfrm>
            <a:off x="3571868" y="2071678"/>
            <a:ext cx="642942" cy="1588"/>
          </a:xfrm>
          <a:prstGeom prst="straightConnector1">
            <a:avLst/>
          </a:prstGeom>
          <a:ln w="31750">
            <a:solidFill>
              <a:srgbClr val="1D2A63"/>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4787108" y="2070884"/>
            <a:ext cx="285752" cy="1588"/>
          </a:xfrm>
          <a:prstGeom prst="straightConnector1">
            <a:avLst/>
          </a:prstGeom>
          <a:ln w="31750">
            <a:solidFill>
              <a:srgbClr val="1D2A63"/>
            </a:solidFill>
            <a:tailEnd type="arrow"/>
          </a:ln>
        </p:spPr>
        <p:style>
          <a:lnRef idx="1">
            <a:schemeClr val="accent1"/>
          </a:lnRef>
          <a:fillRef idx="0">
            <a:schemeClr val="accent1"/>
          </a:fillRef>
          <a:effectRef idx="0">
            <a:schemeClr val="accent1"/>
          </a:effectRef>
          <a:fontRef idx="minor">
            <a:schemeClr val="tx1"/>
          </a:fontRef>
        </p:style>
      </p:cxnSp>
      <p:sp>
        <p:nvSpPr>
          <p:cNvPr id="7" name="Line 12"/>
          <p:cNvSpPr>
            <a:spLocks noChangeShapeType="1"/>
          </p:cNvSpPr>
          <p:nvPr/>
        </p:nvSpPr>
        <p:spPr bwMode="auto">
          <a:xfrm>
            <a:off x="1214414" y="1000108"/>
            <a:ext cx="7740650" cy="0"/>
          </a:xfrm>
          <a:prstGeom prst="line">
            <a:avLst/>
          </a:prstGeom>
          <a:noFill/>
          <a:ln w="19050">
            <a:solidFill>
              <a:schemeClr val="accent2"/>
            </a:solidFill>
            <a:round/>
            <a:headEnd/>
            <a:tailEnd/>
          </a:ln>
          <a:effectLst/>
        </p:spPr>
        <p:txBody>
          <a:bodyPr/>
          <a:lstStyle/>
          <a:p>
            <a:pPr>
              <a:defRPr/>
            </a:pP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3000" dirty="0" smtClean="0">
                <a:latin typeface="Arial" pitchFamily="34" charset="0"/>
                <a:cs typeface="Arial" pitchFamily="34" charset="0"/>
              </a:rPr>
              <a:t>Outline</a:t>
            </a:r>
            <a:endParaRPr lang="en-US" sz="3000" dirty="0" smtClean="0">
              <a:latin typeface="Arial" pitchFamily="34" charset="0"/>
              <a:cs typeface="Arial" pitchFamily="34" charset="0"/>
            </a:endParaRPr>
          </a:p>
        </p:txBody>
      </p:sp>
      <p:sp>
        <p:nvSpPr>
          <p:cNvPr id="3" name="Content Placeholder 2"/>
          <p:cNvSpPr>
            <a:spLocks noGrp="1"/>
          </p:cNvSpPr>
          <p:nvPr>
            <p:ph idx="1"/>
          </p:nvPr>
        </p:nvSpPr>
        <p:spPr/>
        <p:txBody>
          <a:bodyPr/>
          <a:lstStyle/>
          <a:p>
            <a:pPr marL="0">
              <a:lnSpc>
                <a:spcPct val="200000"/>
              </a:lnSpc>
              <a:spcBef>
                <a:spcPts val="0"/>
              </a:spcBef>
              <a:buClr>
                <a:srgbClr val="FF0000"/>
              </a:buClr>
              <a:buFont typeface="Wingdings" pitchFamily="2" charset="2"/>
              <a:buChar char="§"/>
              <a:defRPr/>
            </a:pPr>
            <a:r>
              <a:rPr lang="en-US" sz="2400" b="1" kern="1200" dirty="0" smtClean="0">
                <a:latin typeface="Arial" pitchFamily="34" charset="0"/>
                <a:cs typeface="Arial" pitchFamily="34" charset="0"/>
              </a:rPr>
              <a:t>Introduction</a:t>
            </a:r>
          </a:p>
          <a:p>
            <a:pPr marL="0">
              <a:lnSpc>
                <a:spcPct val="200000"/>
              </a:lnSpc>
              <a:spcBef>
                <a:spcPts val="0"/>
              </a:spcBef>
              <a:buClr>
                <a:srgbClr val="FF0000"/>
              </a:buClr>
              <a:buFont typeface="Wingdings" pitchFamily="2" charset="2"/>
              <a:buChar char="§"/>
              <a:defRPr/>
            </a:pPr>
            <a:r>
              <a:rPr lang="en-US" sz="2400" b="1" kern="1200" dirty="0" smtClean="0">
                <a:latin typeface="Arial" pitchFamily="34" charset="0"/>
                <a:cs typeface="Arial" pitchFamily="34" charset="0"/>
              </a:rPr>
              <a:t>Current Regulatory Framework in Turkey</a:t>
            </a:r>
          </a:p>
          <a:p>
            <a:pPr marL="0">
              <a:lnSpc>
                <a:spcPct val="200000"/>
              </a:lnSpc>
              <a:spcBef>
                <a:spcPts val="0"/>
              </a:spcBef>
              <a:buClr>
                <a:srgbClr val="FF0000"/>
              </a:buClr>
              <a:buFont typeface="Wingdings" pitchFamily="2" charset="2"/>
              <a:buChar char="§"/>
              <a:defRPr/>
            </a:pPr>
            <a:r>
              <a:rPr lang="en-US" sz="2400" b="1" kern="1200" dirty="0" smtClean="0">
                <a:solidFill>
                  <a:srgbClr val="FF0000"/>
                </a:solidFill>
                <a:latin typeface="Arial" pitchFamily="34" charset="0"/>
                <a:cs typeface="Arial" pitchFamily="34" charset="0"/>
              </a:rPr>
              <a:t>New Regulatory Framework in the World</a:t>
            </a:r>
          </a:p>
          <a:p>
            <a:pPr marL="0">
              <a:lnSpc>
                <a:spcPct val="200000"/>
              </a:lnSpc>
              <a:spcBef>
                <a:spcPts val="0"/>
              </a:spcBef>
              <a:buClr>
                <a:srgbClr val="FF0000"/>
              </a:buClr>
              <a:buFont typeface="Wingdings" pitchFamily="2" charset="2"/>
              <a:buChar char="§"/>
              <a:defRPr/>
            </a:pPr>
            <a:r>
              <a:rPr lang="en-US" sz="2400" b="1" kern="1200" dirty="0" smtClean="0">
                <a:latin typeface="Arial" pitchFamily="34" charset="0"/>
                <a:cs typeface="Arial" pitchFamily="34" charset="0"/>
              </a:rPr>
              <a:t>Latest Regulations and Amendments</a:t>
            </a:r>
          </a:p>
          <a:p>
            <a:pPr marL="0">
              <a:lnSpc>
                <a:spcPct val="200000"/>
              </a:lnSpc>
              <a:spcBef>
                <a:spcPts val="0"/>
              </a:spcBef>
              <a:buFont typeface="Wingdings" pitchFamily="2" charset="2"/>
              <a:buChar char="§"/>
              <a:defRPr/>
            </a:pPr>
            <a:endParaRPr lang="en-US" sz="2400" b="1" kern="1200" dirty="0" smtClean="0">
              <a:latin typeface="Arial" pitchFamily="34" charset="0"/>
              <a:cs typeface="Arial" pitchFamily="34" charset="0"/>
            </a:endParaRPr>
          </a:p>
          <a:p>
            <a:pPr>
              <a:buFont typeface="Wingdings" pitchFamily="2" charset="2"/>
              <a:buChar char="§"/>
              <a:defRPr/>
            </a:pPr>
            <a:endParaRPr lang="tr-TR" b="1" kern="1200" dirty="0" smtClean="0">
              <a:latin typeface="Arial" pitchFamily="34" charset="0"/>
              <a:cs typeface="Arial" pitchFamily="34" charset="0"/>
            </a:endParaRPr>
          </a:p>
          <a:p>
            <a:pPr>
              <a:buFont typeface="Wingdings" pitchFamily="2" charset="2"/>
              <a:buChar char="§"/>
              <a:defRPr/>
            </a:pPr>
            <a:endParaRPr lang="tr-TR" b="1" kern="1200" dirty="0" smtClean="0">
              <a:latin typeface="Arial" pitchFamily="34" charset="0"/>
              <a:cs typeface="Arial" pitchFamily="34" charset="0"/>
            </a:endParaRPr>
          </a:p>
          <a:p>
            <a:pPr>
              <a:buFont typeface="Wingdings" pitchFamily="2" charset="2"/>
              <a:buChar char="§"/>
              <a:defRPr/>
            </a:pPr>
            <a:endParaRPr lang="en-US" b="1" kern="1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unu2">
  <a:themeElements>
    <a:clrScheme name="Sunu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unu2">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unu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unu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unu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unu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unu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unu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unu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unu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unu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unu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unu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unu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20959</TotalTime>
  <Words>1432</Words>
  <Application>Microsoft Office PowerPoint</Application>
  <PresentationFormat>On-screen Show (4:3)</PresentationFormat>
  <Paragraphs>383</Paragraphs>
  <Slides>24</Slides>
  <Notes>20</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Sunu2</vt:lpstr>
      <vt:lpstr>Custom Design</vt:lpstr>
      <vt:lpstr>Slide 1</vt:lpstr>
      <vt:lpstr>Outline</vt:lpstr>
      <vt:lpstr>From the World</vt:lpstr>
      <vt:lpstr>Outline</vt:lpstr>
      <vt:lpstr>The Current Regulatory Framework in Turkey</vt:lpstr>
      <vt:lpstr>Preparation of Basel-II Draft Regulations</vt:lpstr>
      <vt:lpstr>Turkey’s Situation with respect to Basel Regulations </vt:lpstr>
      <vt:lpstr>Possible Effects of Basel Framework</vt:lpstr>
      <vt:lpstr>Outline</vt:lpstr>
      <vt:lpstr>A Wave of New Regulation is Under Way</vt:lpstr>
      <vt:lpstr>New Regulatory Framework in the World</vt:lpstr>
      <vt:lpstr>New Regulatory Reform Package</vt:lpstr>
      <vt:lpstr> Strenghtening the InterRegulatory Framework (I) </vt:lpstr>
      <vt:lpstr> Strenghtening the Regulatory Framework (II) </vt:lpstr>
      <vt:lpstr> Strenghtening the Regulatory Framework (III) </vt:lpstr>
      <vt:lpstr> New Calibration of CAR </vt:lpstr>
      <vt:lpstr>Outline</vt:lpstr>
      <vt:lpstr>Latest Regulations and Amendments in Turkey</vt:lpstr>
      <vt:lpstr>Latest Regulations and Amendments (I)</vt:lpstr>
      <vt:lpstr>Latest Regulations and Amendments (II)</vt:lpstr>
      <vt:lpstr>Latest Regulations and Amendments (III)</vt:lpstr>
      <vt:lpstr> Latest Regulations and Amendments (IV) Basel-II Draft Regulations </vt:lpstr>
      <vt:lpstr>Latest Regulatory Developments </vt:lpstr>
      <vt:lpstr>Slide 24</vt:lpstr>
    </vt:vector>
  </TitlesOfParts>
  <Company>iso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Mahmut KUTLUKAYA</dc:creator>
  <cp:lastModifiedBy>bddk</cp:lastModifiedBy>
  <cp:revision>684</cp:revision>
  <dcterms:created xsi:type="dcterms:W3CDTF">2009-02-20T20:50:42Z</dcterms:created>
  <dcterms:modified xsi:type="dcterms:W3CDTF">2012-05-04T13:58:13Z</dcterms:modified>
</cp:coreProperties>
</file>