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handoutMasterIdLst>
    <p:handoutMasterId r:id="rId17"/>
  </p:handoutMasterIdLst>
  <p:sldIdLst>
    <p:sldId id="256" r:id="rId2"/>
    <p:sldId id="257" r:id="rId3"/>
    <p:sldId id="258" r:id="rId4"/>
    <p:sldId id="259" r:id="rId5"/>
    <p:sldId id="260" r:id="rId6"/>
    <p:sldId id="267" r:id="rId7"/>
    <p:sldId id="268" r:id="rId8"/>
    <p:sldId id="269" r:id="rId9"/>
    <p:sldId id="261" r:id="rId10"/>
    <p:sldId id="262" r:id="rId11"/>
    <p:sldId id="263" r:id="rId12"/>
    <p:sldId id="264"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p:restoredLeft sz="34590" autoAdjust="0"/>
    <p:restoredTop sz="86410" autoAdjust="0"/>
  </p:normalViewPr>
  <p:slideViewPr>
    <p:cSldViewPr snapToGrid="0" snapToObjects="1">
      <p:cViewPr>
        <p:scale>
          <a:sx n="90" d="100"/>
          <a:sy n="90" d="100"/>
        </p:scale>
        <p:origin x="-2154" y="-84"/>
      </p:cViewPr>
      <p:guideLst>
        <p:guide orient="horz" pos="2160"/>
        <p:guide pos="2880"/>
      </p:guideLst>
    </p:cSldViewPr>
  </p:slideViewPr>
  <p:outlineViewPr>
    <p:cViewPr>
      <p:scale>
        <a:sx n="33" d="100"/>
        <a:sy n="33" d="100"/>
      </p:scale>
      <p:origin x="0" y="769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34" d="100"/>
          <a:sy n="134" d="100"/>
        </p:scale>
        <p:origin x="-472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11-30T11:05:26.765"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4A82FD-54FE-C94D-9309-4C4353FA374F}" type="datetimeFigureOut">
              <a:rPr lang="en-US" smtClean="0"/>
              <a:pPr/>
              <a:t>12/7/2012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98B923-DF9D-364C-944B-7515CD5AB6C4}" type="slidenum">
              <a:rPr lang="en-US" smtClean="0"/>
              <a:pPr/>
              <a:t>‹#›</a:t>
            </a:fld>
            <a:endParaRPr lang="en-US"/>
          </a:p>
        </p:txBody>
      </p:sp>
    </p:spTree>
    <p:extLst>
      <p:ext uri="{BB962C8B-B14F-4D97-AF65-F5344CB8AC3E}">
        <p14:creationId xmlns:p14="http://schemas.microsoft.com/office/powerpoint/2010/main" val="39572248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C1C574-D5F7-1748-ABE4-356AD2533365}" type="datetimeFigureOut">
              <a:rPr lang="en-US" smtClean="0"/>
              <a:pPr/>
              <a:t>12/7/2012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2C9E47-EE62-F64F-89E9-65772C72B76B}" type="slidenum">
              <a:rPr lang="en-US" smtClean="0"/>
              <a:pPr/>
              <a:t>‹#›</a:t>
            </a:fld>
            <a:endParaRPr lang="en-US"/>
          </a:p>
        </p:txBody>
      </p:sp>
    </p:spTree>
    <p:extLst>
      <p:ext uri="{BB962C8B-B14F-4D97-AF65-F5344CB8AC3E}">
        <p14:creationId xmlns:p14="http://schemas.microsoft.com/office/powerpoint/2010/main" val="36382122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2C9E47-EE62-F64F-89E9-65772C72B76B}" type="slidenum">
              <a:rPr lang="en-US" smtClean="0"/>
              <a:pPr/>
              <a:t>1</a:t>
            </a:fld>
            <a:endParaRPr lang="en-US"/>
          </a:p>
        </p:txBody>
      </p:sp>
    </p:spTree>
    <p:extLst>
      <p:ext uri="{BB962C8B-B14F-4D97-AF65-F5344CB8AC3E}">
        <p14:creationId xmlns:p14="http://schemas.microsoft.com/office/powerpoint/2010/main" val="4214235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Click to edit Master subtitle style</a:t>
            </a:r>
            <a:endParaRPr kumimoji="0" lang="en-US"/>
          </a:p>
        </p:txBody>
      </p:sp>
      <p:sp>
        <p:nvSpPr>
          <p:cNvPr id="28" name="Date Placeholder 27"/>
          <p:cNvSpPr>
            <a:spLocks noGrp="1"/>
          </p:cNvSpPr>
          <p:nvPr>
            <p:ph type="dt" sz="half" idx="10"/>
          </p:nvPr>
        </p:nvSpPr>
        <p:spPr/>
        <p:txBody>
          <a:bodyPr/>
          <a:lstStyle/>
          <a:p>
            <a:fld id="{3F150D65-C64D-44FB-9152-4CC2DE0C9198}" type="datetime1">
              <a:rPr lang="en-US" smtClean="0"/>
              <a:pPr/>
              <a:t>12/7/2012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FEBEB0A-9E3D-4B14-9782-E2AE3DA60D96}"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tr-TR"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tr-TR"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4" name="Date Placeholder 3"/>
          <p:cNvSpPr>
            <a:spLocks noGrp="1"/>
          </p:cNvSpPr>
          <p:nvPr>
            <p:ph type="dt" sz="half" idx="10"/>
          </p:nvPr>
        </p:nvSpPr>
        <p:spPr/>
        <p:txBody>
          <a:bodyPr/>
          <a:lstStyle/>
          <a:p>
            <a:fld id="{42635EB0-D091-417E-ACD5-D65E1C7D8524}" type="datetime1">
              <a:rPr lang="en-US" smtClean="0"/>
              <a:pPr/>
              <a:t>12/7/2012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FEBEB0A-9E3D-4B14-9782-E2AE3DA60D96}"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4" name="Date Placeholder 3"/>
          <p:cNvSpPr>
            <a:spLocks noGrp="1"/>
          </p:cNvSpPr>
          <p:nvPr>
            <p:ph type="dt" sz="half" idx="10"/>
          </p:nvPr>
        </p:nvSpPr>
        <p:spPr/>
        <p:txBody>
          <a:bodyPr/>
          <a:lstStyle/>
          <a:p>
            <a:fld id="{7FCA09F9-C7D6-4C52-A7E8-5101239A0BA2}" type="datetime1">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tr-TR"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tr-TR" smtClean="0"/>
              <a:t>Click to edit Master title style</a:t>
            </a:r>
            <a:endParaRPr kumimoji="0" lang="en-US"/>
          </a:p>
        </p:txBody>
      </p:sp>
      <p:sp>
        <p:nvSpPr>
          <p:cNvPr id="4" name="Date Placeholder 3"/>
          <p:cNvSpPr>
            <a:spLocks noGrp="1"/>
          </p:cNvSpPr>
          <p:nvPr>
            <p:ph type="dt" sz="half" idx="10"/>
          </p:nvPr>
        </p:nvSpPr>
        <p:spPr/>
        <p:txBody>
          <a:bodyPr/>
          <a:lstStyle/>
          <a:p>
            <a:fld id="{0FFE64A4-35FB-42B6-9183-2C0CE0E36649}" type="datetime1">
              <a:rPr lang="en-US" smtClean="0"/>
              <a:pPr/>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FEBEB0A-9E3D-4B14-9782-E2AE3DA60D96}"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2A2683B9-6ECA-47FA-93CF-B124A0FAC208}" type="datetime1">
              <a:rPr lang="en-US" smtClean="0"/>
              <a:pPr/>
              <a:t>12/7/2012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FEBEB0A-9E3D-4B14-9782-E2AE3DA60D96}"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tr-TR"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tr-TR"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05FF66B-9476-4BB3-85E9-E01854F07F90}" type="datetime1">
              <a:rPr lang="en-US" smtClean="0"/>
              <a:pPr/>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Click to edit Master text styles</a:t>
            </a:r>
          </a:p>
        </p:txBody>
      </p:sp>
      <p:sp>
        <p:nvSpPr>
          <p:cNvPr id="7" name="Date Placeholder 6"/>
          <p:cNvSpPr>
            <a:spLocks noGrp="1"/>
          </p:cNvSpPr>
          <p:nvPr>
            <p:ph type="dt" sz="half" idx="10"/>
          </p:nvPr>
        </p:nvSpPr>
        <p:spPr/>
        <p:txBody>
          <a:bodyPr/>
          <a:lstStyle/>
          <a:p>
            <a:fld id="{56B23FBD-8F7D-4F85-8085-67BFDB05CB71}" type="datetime1">
              <a:rPr lang="en-US" smtClean="0"/>
              <a:pPr/>
              <a:t>12/7/2012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FEBEB0A-9E3D-4B14-9782-E2AE3DA60D96}" type="slidenum">
              <a:rPr lang="en-US" smtClean="0"/>
              <a:pPr/>
              <a:t>‹#›</a:t>
            </a:fld>
            <a:endParaRPr lang="en-US"/>
          </a:p>
        </p:txBody>
      </p:sp>
      <p:sp>
        <p:nvSpPr>
          <p:cNvPr id="23" name="Title 22"/>
          <p:cNvSpPr>
            <a:spLocks noGrp="1"/>
          </p:cNvSpPr>
          <p:nvPr>
            <p:ph type="title"/>
          </p:nvPr>
        </p:nvSpPr>
        <p:spPr/>
        <p:txBody>
          <a:bodyPr rtlCol="0" anchor="b" anchorCtr="0"/>
          <a:lstStyle/>
          <a:p>
            <a:r>
              <a:rPr kumimoji="0" lang="tr-TR"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tr-TR" smtClean="0"/>
              <a:t>Click to edit Master title style</a:t>
            </a:r>
            <a:endParaRPr kumimoji="0" lang="en-US"/>
          </a:p>
        </p:txBody>
      </p:sp>
      <p:sp>
        <p:nvSpPr>
          <p:cNvPr id="3" name="Date Placeholder 2"/>
          <p:cNvSpPr>
            <a:spLocks noGrp="1"/>
          </p:cNvSpPr>
          <p:nvPr>
            <p:ph type="dt" sz="half" idx="10"/>
          </p:nvPr>
        </p:nvSpPr>
        <p:spPr/>
        <p:txBody>
          <a:bodyPr/>
          <a:lstStyle/>
          <a:p>
            <a:fld id="{465D789A-1220-4441-8676-44A034051BFD}" type="datetime1">
              <a:rPr lang="en-US" smtClean="0"/>
              <a:pPr/>
              <a:t>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FEBEB0A-9E3D-4B14-9782-E2AE3DA60D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F98A266-E364-4B5E-98DD-432668182E1E}" type="datetime1">
              <a:rPr lang="en-US" smtClean="0"/>
              <a:pPr/>
              <a:t>12/7/2012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FEBEB0A-9E3D-4B14-9782-E2AE3DA60D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tr-TR"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tr-TR"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FEBEB0A-9E3D-4B14-9782-E2AE3DA60D96}"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93F2040-9975-4642-A906-1DF87F8BE202}" type="datetime1">
              <a:rPr lang="en-US" smtClean="0"/>
              <a:pPr/>
              <a:t>12/7/2012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FEBEB0A-9E3D-4B14-9782-E2AE3DA60D96}"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tr-TR"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tr-TR"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tr-TR"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1E52B4A-BA08-4841-AB08-A0D822ABC34D}" type="datetime1">
              <a:rPr lang="en-US" smtClean="0"/>
              <a:pPr/>
              <a:t>12/7/2012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5D48070-6A81-47D0-9810-1540B9FEFF61}" type="datetime1">
              <a:rPr lang="en-US" smtClean="0"/>
              <a:pPr/>
              <a:t>12/7/2012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FEBEB0A-9E3D-4B14-9782-E2AE3DA60D96}"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tr-TR"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tr-TR" smtClean="0"/>
              <a:t>Click to edit Master text styles</a:t>
            </a:r>
          </a:p>
          <a:p>
            <a:pPr lvl="1" eaLnBrk="1" latinLnBrk="0" hangingPunct="1"/>
            <a:r>
              <a:rPr kumimoji="0" lang="tr-TR" smtClean="0"/>
              <a:t>Second level</a:t>
            </a:r>
          </a:p>
          <a:p>
            <a:pPr lvl="2" eaLnBrk="1" latinLnBrk="0" hangingPunct="1"/>
            <a:r>
              <a:rPr kumimoji="0" lang="tr-TR" smtClean="0"/>
              <a:t>Third level</a:t>
            </a:r>
          </a:p>
          <a:p>
            <a:pPr lvl="3" eaLnBrk="1" latinLnBrk="0" hangingPunct="1"/>
            <a:r>
              <a:rPr kumimoji="0" lang="tr-TR" smtClean="0"/>
              <a:t>Fourth level</a:t>
            </a:r>
          </a:p>
          <a:p>
            <a:pPr lvl="4" eaLnBrk="1" latinLnBrk="0" hangingPunct="1"/>
            <a:r>
              <a:rPr kumimoji="0" lang="tr-TR"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tr-TR" noProof="0" dirty="0" smtClean="0"/>
              <a:t>Prof. Dr. Yeşim M. Atamer</a:t>
            </a:r>
          </a:p>
          <a:p>
            <a:r>
              <a:rPr lang="tr-TR" noProof="0" dirty="0" smtClean="0"/>
              <a:t>İstanbul Bilgi Üniversitesi </a:t>
            </a:r>
            <a:r>
              <a:rPr lang="tr-TR" noProof="0" smtClean="0"/>
              <a:t>Hukuk Fakültesi</a:t>
            </a:r>
            <a:endParaRPr lang="tr-TR" noProof="0" dirty="0"/>
          </a:p>
        </p:txBody>
      </p:sp>
      <p:sp>
        <p:nvSpPr>
          <p:cNvPr id="2" name="Title 1"/>
          <p:cNvSpPr>
            <a:spLocks noGrp="1"/>
          </p:cNvSpPr>
          <p:nvPr>
            <p:ph type="ctrTitle"/>
          </p:nvPr>
        </p:nvSpPr>
        <p:spPr>
          <a:xfrm>
            <a:off x="762000" y="-292357"/>
            <a:ext cx="7543800" cy="2466997"/>
          </a:xfrm>
        </p:spPr>
        <p:txBody>
          <a:bodyPr>
            <a:normAutofit/>
          </a:bodyPr>
          <a:lstStyle/>
          <a:p>
            <a:r>
              <a:rPr lang="tr-TR" sz="3000" noProof="0" smtClean="0"/>
              <a:t>Finans Sektöründe Kredi Verme ve Faiz/Ücret Belirleme Uygulamaları – </a:t>
            </a:r>
            <a:br>
              <a:rPr lang="tr-TR" sz="3000" noProof="0" smtClean="0"/>
            </a:br>
            <a:r>
              <a:rPr lang="tr-TR" sz="3000" noProof="0" smtClean="0"/>
              <a:t>Tüketicinin Korunması İhtiyacı Var mıdır?</a:t>
            </a:r>
            <a:endParaRPr lang="tr-TR" sz="3000" noProof="0"/>
          </a:p>
        </p:txBody>
      </p:sp>
    </p:spTree>
    <p:extLst>
      <p:ext uri="{BB962C8B-B14F-4D97-AF65-F5344CB8AC3E}">
        <p14:creationId xmlns:p14="http://schemas.microsoft.com/office/powerpoint/2010/main" val="539383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tr-TR" sz="2400" b="1" noProof="0" dirty="0" smtClean="0"/>
              <a:t>B. Ücretlendirilebilir Bir Hizmetin Ücreti Nasıl Belirlenmelidir?</a:t>
            </a:r>
            <a:endParaRPr lang="tr-TR" sz="2400" b="1" noProof="0" dirty="0"/>
          </a:p>
        </p:txBody>
      </p:sp>
      <p:sp>
        <p:nvSpPr>
          <p:cNvPr id="3" name="Content Placeholder 2"/>
          <p:cNvSpPr>
            <a:spLocks noGrp="1"/>
          </p:cNvSpPr>
          <p:nvPr>
            <p:ph sz="quarter" idx="1"/>
          </p:nvPr>
        </p:nvSpPr>
        <p:spPr/>
        <p:txBody>
          <a:bodyPr>
            <a:normAutofit fontScale="70000" lnSpcReduction="20000"/>
          </a:bodyPr>
          <a:lstStyle/>
          <a:p>
            <a:r>
              <a:rPr lang="tr-TR" b="1" noProof="0" dirty="0" smtClean="0"/>
              <a:t>İstisna</a:t>
            </a:r>
            <a:r>
              <a:rPr lang="tr-TR" noProof="0" dirty="0" smtClean="0"/>
              <a:t>: Aslında pazarda </a:t>
            </a:r>
            <a:r>
              <a:rPr lang="tr-TR" noProof="0" dirty="0" err="1" smtClean="0"/>
              <a:t>çoksayıdalık</a:t>
            </a:r>
            <a:r>
              <a:rPr lang="tr-TR" noProof="0" dirty="0" smtClean="0"/>
              <a:t> olmasına ve uyumlu eylem bulunmamasına rağmen fiyatların yine de yüksek seyretmesi durumu</a:t>
            </a:r>
          </a:p>
          <a:p>
            <a:r>
              <a:rPr lang="tr-TR" b="1" noProof="0" dirty="0" smtClean="0"/>
              <a:t>Sebepleri</a:t>
            </a:r>
            <a:r>
              <a:rPr lang="tr-TR" noProof="0" dirty="0" smtClean="0"/>
              <a:t>:</a:t>
            </a:r>
          </a:p>
          <a:p>
            <a:pPr lvl="1"/>
            <a:r>
              <a:rPr lang="tr-TR" noProof="0" dirty="0" smtClean="0"/>
              <a:t>Müşterilerde banka tercihlerini belirleyen başka faktörler olması (maaş hesabı/kredi hesabı/kredi kartının bulunduğu banka ile çalışma güdüsü)</a:t>
            </a:r>
          </a:p>
          <a:p>
            <a:pPr lvl="1"/>
            <a:r>
              <a:rPr lang="tr-TR" noProof="0" dirty="0" smtClean="0"/>
              <a:t>Müşterinin bütün hesaplarının olduğu bankayı değiştirmesinin “maliyetli” olması (</a:t>
            </a:r>
            <a:r>
              <a:rPr lang="tr-TR" noProof="0" dirty="0" err="1" smtClean="0"/>
              <a:t>switching</a:t>
            </a:r>
            <a:r>
              <a:rPr lang="tr-TR" noProof="0" dirty="0" smtClean="0"/>
              <a:t> </a:t>
            </a:r>
            <a:r>
              <a:rPr lang="tr-TR" noProof="0" dirty="0" err="1" smtClean="0"/>
              <a:t>cost</a:t>
            </a:r>
            <a:r>
              <a:rPr lang="tr-TR" noProof="0" dirty="0" smtClean="0"/>
              <a:t>) fenomeni</a:t>
            </a:r>
          </a:p>
          <a:p>
            <a:r>
              <a:rPr lang="tr-TR" b="1" noProof="0" dirty="0" smtClean="0"/>
              <a:t>Sonuçları</a:t>
            </a:r>
            <a:r>
              <a:rPr lang="tr-TR" noProof="0" dirty="0" smtClean="0"/>
              <a:t>: Rekabetin gereği gibi işlememesi nedeniyle fiyatların gereğinden yüksek seyretmesi (= piyasa aksaklığı)</a:t>
            </a:r>
          </a:p>
          <a:p>
            <a:r>
              <a:rPr lang="tr-TR" b="1" noProof="0" dirty="0" smtClean="0"/>
              <a:t>Denetim</a:t>
            </a:r>
            <a:r>
              <a:rPr lang="tr-TR" noProof="0" dirty="0" smtClean="0"/>
              <a:t>:</a:t>
            </a:r>
          </a:p>
          <a:p>
            <a:pPr lvl="1"/>
            <a:r>
              <a:rPr lang="tr-TR" noProof="0" dirty="0" smtClean="0"/>
              <a:t>Rekabeti artırıcı önlemler almak: </a:t>
            </a:r>
          </a:p>
          <a:p>
            <a:pPr lvl="2"/>
            <a:r>
              <a:rPr lang="tr-TR" noProof="0" dirty="0" smtClean="0"/>
              <a:t>banka değiştirmeyi kolaylaştırmak, </a:t>
            </a:r>
            <a:r>
              <a:rPr lang="tr-TR" noProof="0" dirty="0" err="1" smtClean="0"/>
              <a:t>örn</a:t>
            </a:r>
            <a:r>
              <a:rPr lang="tr-TR" noProof="0" dirty="0" smtClean="0"/>
              <a:t>. aynı hesap numaraları ile geçiş imkanı tanımak; bankaların bu tür “fesih paketleri” sunmaya yasal olarak zorlanması (fesih halinde ücret alınması ??)</a:t>
            </a:r>
          </a:p>
          <a:p>
            <a:pPr lvl="2"/>
            <a:r>
              <a:rPr lang="tr-TR" noProof="0" dirty="0" smtClean="0"/>
              <a:t>Farklı müşteri paketleri sunmaya teşvik: müşteri paket tercihlerinde bulunabilsin</a:t>
            </a:r>
          </a:p>
          <a:p>
            <a:pPr lvl="1"/>
            <a:r>
              <a:rPr lang="tr-TR" noProof="0" dirty="0" smtClean="0"/>
              <a:t>Farklı hizmet tipleri için alınabilecek azami ücretleri BDDK’nın saptaması </a:t>
            </a:r>
          </a:p>
          <a:p>
            <a:pPr lvl="1"/>
            <a:r>
              <a:rPr lang="tr-TR" dirty="0" smtClean="0"/>
              <a:t>Yargı denetimi ? Topluluk davası? </a:t>
            </a:r>
          </a:p>
          <a:p>
            <a:pPr lvl="1"/>
            <a:r>
              <a:rPr lang="tr-TR" dirty="0" smtClean="0"/>
              <a:t>Denetim kriteri: AB </a:t>
            </a:r>
            <a:r>
              <a:rPr lang="tr-TR" dirty="0" err="1" smtClean="0"/>
              <a:t>Yönergesi’nin</a:t>
            </a:r>
            <a:r>
              <a:rPr lang="tr-TR" dirty="0" smtClean="0"/>
              <a:t> formülü: “makul ve bankanın gerçek masraflarına paralel bir ücret” olmalıdır</a:t>
            </a:r>
            <a:endParaRPr lang="tr-TR" noProof="0" dirty="0"/>
          </a:p>
        </p:txBody>
      </p:sp>
    </p:spTree>
    <p:extLst>
      <p:ext uri="{BB962C8B-B14F-4D97-AF65-F5344CB8AC3E}">
        <p14:creationId xmlns:p14="http://schemas.microsoft.com/office/powerpoint/2010/main" val="3985877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smtClean="0"/>
              <a:t>II. Kredi Faizlerinin Saptanması </a:t>
            </a:r>
            <a:endParaRPr lang="tr-TR" noProof="0"/>
          </a:p>
        </p:txBody>
      </p:sp>
      <p:sp>
        <p:nvSpPr>
          <p:cNvPr id="3" name="Content Placeholder 2"/>
          <p:cNvSpPr>
            <a:spLocks noGrp="1"/>
          </p:cNvSpPr>
          <p:nvPr>
            <p:ph sz="quarter" idx="1"/>
          </p:nvPr>
        </p:nvSpPr>
        <p:spPr/>
        <p:txBody>
          <a:bodyPr>
            <a:normAutofit fontScale="92500" lnSpcReduction="20000"/>
          </a:bodyPr>
          <a:lstStyle/>
          <a:p>
            <a:r>
              <a:rPr lang="tr-TR" b="1" noProof="0" dirty="0" smtClean="0"/>
              <a:t>Tüketici kredileri</a:t>
            </a:r>
            <a:r>
              <a:rPr lang="tr-TR" noProof="0" dirty="0" smtClean="0"/>
              <a:t>: </a:t>
            </a:r>
          </a:p>
          <a:p>
            <a:pPr lvl="1"/>
            <a:r>
              <a:rPr lang="tr-TR" noProof="0" dirty="0" smtClean="0"/>
              <a:t>Piyasada rekabet var, rekabetin gereği gibi işlemesi denetlendiği sürece aslında denetim gereği yoktur.</a:t>
            </a:r>
          </a:p>
          <a:p>
            <a:pPr lvl="1"/>
            <a:r>
              <a:rPr lang="tr-TR" dirty="0" smtClean="0"/>
              <a:t>Buna rağmen</a:t>
            </a:r>
            <a:r>
              <a:rPr lang="tr-TR" noProof="0" dirty="0" smtClean="0"/>
              <a:t> BK m. 88 (</a:t>
            </a:r>
            <a:r>
              <a:rPr lang="tr-TR" noProof="0" dirty="0" err="1" smtClean="0"/>
              <a:t>sözleşmesel</a:t>
            </a:r>
            <a:r>
              <a:rPr lang="tr-TR" noProof="0" dirty="0" smtClean="0"/>
              <a:t> faiz % 13,5)</a:t>
            </a:r>
            <a:r>
              <a:rPr lang="tr-TR" sz="1800" noProof="0" dirty="0" smtClean="0"/>
              <a:t> ve </a:t>
            </a:r>
            <a:r>
              <a:rPr lang="tr-TR" noProof="0" dirty="0" smtClean="0"/>
              <a:t>120’de (temerrüt faizi % 18) kanun koyucu ciddi bir faiz sınırlaması getirmiştir. Haklılığı sorgulanabilir. </a:t>
            </a:r>
            <a:endParaRPr lang="tr-TR" dirty="0" smtClean="0"/>
          </a:p>
          <a:p>
            <a:pPr lvl="1"/>
            <a:r>
              <a:rPr lang="tr-TR" dirty="0" smtClean="0"/>
              <a:t>Yapılması gereken: 3095 sayılı kanundaki yasal faiz oranını piyasa gereklerine uygun olarak Merkez Bankasının düzenli aralıklarla uyarlamasıdır.</a:t>
            </a:r>
            <a:endParaRPr lang="tr-TR" noProof="0" dirty="0" smtClean="0"/>
          </a:p>
          <a:p>
            <a:r>
              <a:rPr lang="tr-TR" b="1" noProof="0" dirty="0" smtClean="0"/>
              <a:t>Kredi kartı</a:t>
            </a:r>
            <a:r>
              <a:rPr lang="tr-TR" noProof="0" dirty="0" smtClean="0"/>
              <a:t>: </a:t>
            </a:r>
          </a:p>
          <a:p>
            <a:pPr lvl="1"/>
            <a:r>
              <a:rPr lang="tr-TR" noProof="0" dirty="0" smtClean="0"/>
              <a:t>Tüketici kredilerinden farklıdır, zira faiz oranına duyarlılık yoktur (Tüketicilerin </a:t>
            </a:r>
            <a:r>
              <a:rPr lang="tr-TR" b="1" noProof="0" dirty="0" smtClean="0"/>
              <a:t>% 5</a:t>
            </a:r>
            <a:r>
              <a:rPr lang="tr-TR" noProof="0" dirty="0" smtClean="0"/>
              <a:t>’i faiz oranını kart seçiminde dikkate alıyor)</a:t>
            </a:r>
          </a:p>
          <a:p>
            <a:pPr lvl="1"/>
            <a:r>
              <a:rPr lang="tr-TR" noProof="0" dirty="0" smtClean="0"/>
              <a:t>Dolayısıyla rekabet yoktur = Bir piyasa aksaklığı </a:t>
            </a:r>
            <a:r>
              <a:rPr lang="tr-TR" dirty="0" smtClean="0"/>
              <a:t>vardır. </a:t>
            </a:r>
          </a:p>
          <a:p>
            <a:pPr lvl="1"/>
            <a:r>
              <a:rPr lang="tr-TR" noProof="0" dirty="0" smtClean="0"/>
              <a:t>Faiz oranını sabitlemek doğrudur. Nitekim şu anda faiz bütün bankalarda tavan düzeyinde (2,34/2,84) = halen rekabet doğmadı</a:t>
            </a:r>
            <a:endParaRPr lang="tr-TR" noProof="0" dirty="0"/>
          </a:p>
        </p:txBody>
      </p:sp>
    </p:spTree>
    <p:extLst>
      <p:ext uri="{BB962C8B-B14F-4D97-AF65-F5344CB8AC3E}">
        <p14:creationId xmlns:p14="http://schemas.microsoft.com/office/powerpoint/2010/main" val="969929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dirty="0" smtClean="0"/>
              <a:t>III. Kredi verme politikaları</a:t>
            </a:r>
            <a:endParaRPr lang="tr-TR" noProof="0" dirty="0"/>
          </a:p>
        </p:txBody>
      </p:sp>
      <p:sp>
        <p:nvSpPr>
          <p:cNvPr id="3" name="Content Placeholder 2"/>
          <p:cNvSpPr>
            <a:spLocks noGrp="1"/>
          </p:cNvSpPr>
          <p:nvPr>
            <p:ph sz="quarter" idx="1"/>
          </p:nvPr>
        </p:nvSpPr>
        <p:spPr/>
        <p:txBody>
          <a:bodyPr>
            <a:normAutofit/>
          </a:bodyPr>
          <a:lstStyle/>
          <a:p>
            <a:r>
              <a:rPr lang="tr-TR" noProof="0" dirty="0" smtClean="0"/>
              <a:t>Serbest piyasa ekonomisinde sözleşme özgürlüğü asıldır. Bireyler kendileri için en iyi olana, yani kredi ihtiyacı içinde olup olmadığına kendi karar verir;  </a:t>
            </a:r>
          </a:p>
          <a:p>
            <a:r>
              <a:rPr lang="tr-TR" dirty="0" smtClean="0"/>
              <a:t>Ancak, davranışsal ekonominin (</a:t>
            </a:r>
            <a:r>
              <a:rPr lang="tr-TR" i="1" dirty="0" err="1" smtClean="0"/>
              <a:t>behavioral</a:t>
            </a:r>
            <a:r>
              <a:rPr lang="tr-TR" i="1" dirty="0" smtClean="0"/>
              <a:t> </a:t>
            </a:r>
            <a:r>
              <a:rPr lang="tr-TR" i="1" dirty="0" err="1" smtClean="0"/>
              <a:t>economics</a:t>
            </a:r>
            <a:r>
              <a:rPr lang="tr-TR" dirty="0" smtClean="0"/>
              <a:t>) verileri tüketicilerin aslında</a:t>
            </a:r>
          </a:p>
          <a:p>
            <a:pPr lvl="1"/>
            <a:r>
              <a:rPr lang="tr-TR" dirty="0" smtClean="0"/>
              <a:t>Gerçekçi olmayan bir iyimserlik içinde olduğunu</a:t>
            </a:r>
          </a:p>
          <a:p>
            <a:pPr lvl="1"/>
            <a:r>
              <a:rPr lang="tr-TR" dirty="0" smtClean="0"/>
              <a:t>Kendilerini kontrol etme ve “miyopi” sorunu yaşadıklarını</a:t>
            </a:r>
          </a:p>
          <a:p>
            <a:pPr lvl="1"/>
            <a:r>
              <a:rPr lang="tr-TR" dirty="0" smtClean="0"/>
              <a:t>Küçük miktarlarda kredilerin toplamda çok büyük miktarlara ulaştığını görmezden geldiklerini</a:t>
            </a:r>
          </a:p>
          <a:p>
            <a:pPr lvl="1"/>
            <a:r>
              <a:rPr lang="tr-TR" dirty="0" smtClean="0"/>
              <a:t>Daha karmaşık matematiksel işlemleri anlamadan işleme devam ettiklerini göstermektedir.    </a:t>
            </a:r>
            <a:endParaRPr lang="tr-TR" noProof="0" dirty="0"/>
          </a:p>
        </p:txBody>
      </p:sp>
    </p:spTree>
    <p:extLst>
      <p:ext uri="{BB962C8B-B14F-4D97-AF65-F5344CB8AC3E}">
        <p14:creationId xmlns:p14="http://schemas.microsoft.com/office/powerpoint/2010/main" val="3673778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III. Kredi verme politikaları</a:t>
            </a:r>
            <a:endParaRPr lang="en-US" dirty="0"/>
          </a:p>
        </p:txBody>
      </p:sp>
      <p:sp>
        <p:nvSpPr>
          <p:cNvPr id="3" name="Content Placeholder 2"/>
          <p:cNvSpPr>
            <a:spLocks noGrp="1"/>
          </p:cNvSpPr>
          <p:nvPr>
            <p:ph sz="quarter" idx="1"/>
          </p:nvPr>
        </p:nvSpPr>
        <p:spPr/>
        <p:txBody>
          <a:bodyPr>
            <a:normAutofit lnSpcReduction="10000"/>
          </a:bodyPr>
          <a:lstStyle/>
          <a:p>
            <a:r>
              <a:rPr lang="en-US" dirty="0" err="1" smtClean="0"/>
              <a:t>Kredi</a:t>
            </a:r>
            <a:r>
              <a:rPr lang="en-US" dirty="0" smtClean="0"/>
              <a:t> </a:t>
            </a:r>
            <a:r>
              <a:rPr lang="en-US" dirty="0" err="1" smtClean="0"/>
              <a:t>veren</a:t>
            </a:r>
            <a:r>
              <a:rPr lang="en-US" dirty="0" smtClean="0"/>
              <a:t> </a:t>
            </a:r>
            <a:r>
              <a:rPr lang="en-US" dirty="0" err="1" smtClean="0"/>
              <a:t>taraftaki</a:t>
            </a:r>
            <a:r>
              <a:rPr lang="en-US" dirty="0"/>
              <a:t> </a:t>
            </a:r>
            <a:r>
              <a:rPr lang="en-US" dirty="0" err="1" smtClean="0"/>
              <a:t>yapısal</a:t>
            </a:r>
            <a:r>
              <a:rPr lang="en-US" dirty="0" smtClean="0"/>
              <a:t> </a:t>
            </a:r>
            <a:r>
              <a:rPr lang="en-US" dirty="0" err="1" smtClean="0"/>
              <a:t>sorun</a:t>
            </a:r>
            <a:r>
              <a:rPr lang="en-US" dirty="0" smtClean="0"/>
              <a:t>: </a:t>
            </a:r>
            <a:r>
              <a:rPr lang="en-US" dirty="0" err="1" smtClean="0"/>
              <a:t>kredibilite</a:t>
            </a:r>
            <a:r>
              <a:rPr lang="en-US" dirty="0" smtClean="0"/>
              <a:t> </a:t>
            </a:r>
            <a:r>
              <a:rPr lang="en-US" dirty="0" err="1" smtClean="0"/>
              <a:t>araştırması</a:t>
            </a:r>
            <a:r>
              <a:rPr lang="en-US" dirty="0" smtClean="0"/>
              <a:t> </a:t>
            </a:r>
            <a:r>
              <a:rPr lang="en-US" dirty="0" err="1" smtClean="0"/>
              <a:t>yapma</a:t>
            </a:r>
            <a:r>
              <a:rPr lang="en-US" dirty="0" smtClean="0"/>
              <a:t> </a:t>
            </a:r>
            <a:r>
              <a:rPr lang="en-US" dirty="0" err="1" smtClean="0"/>
              <a:t>güdüsü</a:t>
            </a:r>
            <a:r>
              <a:rPr lang="en-US" dirty="0" smtClean="0"/>
              <a:t> (</a:t>
            </a:r>
            <a:r>
              <a:rPr lang="en-US" i="1" dirty="0" smtClean="0"/>
              <a:t>incentive</a:t>
            </a:r>
            <a:r>
              <a:rPr lang="en-US" dirty="0" smtClean="0"/>
              <a:t>) </a:t>
            </a:r>
            <a:r>
              <a:rPr lang="en-US" dirty="0" err="1" smtClean="0"/>
              <a:t>eksikliğine</a:t>
            </a:r>
            <a:r>
              <a:rPr lang="en-US" dirty="0" smtClean="0"/>
              <a:t> </a:t>
            </a:r>
            <a:r>
              <a:rPr lang="en-US" dirty="0" err="1" smtClean="0"/>
              <a:t>üç</a:t>
            </a:r>
            <a:r>
              <a:rPr lang="en-US" dirty="0" smtClean="0"/>
              <a:t> </a:t>
            </a:r>
            <a:r>
              <a:rPr lang="en-US" dirty="0" err="1" smtClean="0"/>
              <a:t>örnek</a:t>
            </a:r>
            <a:r>
              <a:rPr lang="en-US" dirty="0" smtClean="0"/>
              <a:t>:</a:t>
            </a:r>
          </a:p>
          <a:p>
            <a:pPr lvl="1"/>
            <a:r>
              <a:rPr lang="en-US" dirty="0" err="1" smtClean="0"/>
              <a:t>Kredi</a:t>
            </a:r>
            <a:r>
              <a:rPr lang="en-US" dirty="0" smtClean="0"/>
              <a:t> </a:t>
            </a:r>
            <a:r>
              <a:rPr lang="en-US" dirty="0" err="1" smtClean="0"/>
              <a:t>kartı</a:t>
            </a:r>
            <a:r>
              <a:rPr lang="en-US" dirty="0" smtClean="0"/>
              <a:t> </a:t>
            </a:r>
            <a:r>
              <a:rPr lang="en-US" dirty="0" err="1" smtClean="0"/>
              <a:t>sistemi</a:t>
            </a:r>
            <a:r>
              <a:rPr lang="en-US" dirty="0" smtClean="0"/>
              <a:t>: </a:t>
            </a:r>
            <a:r>
              <a:rPr lang="en-US" dirty="0" err="1" smtClean="0"/>
              <a:t>kredi</a:t>
            </a:r>
            <a:r>
              <a:rPr lang="en-US" dirty="0" smtClean="0"/>
              <a:t> </a:t>
            </a:r>
            <a:r>
              <a:rPr lang="en-US" dirty="0" err="1" smtClean="0"/>
              <a:t>verenin</a:t>
            </a:r>
            <a:r>
              <a:rPr lang="en-US" dirty="0" smtClean="0"/>
              <a:t> </a:t>
            </a:r>
            <a:r>
              <a:rPr lang="en-US" dirty="0" err="1" smtClean="0"/>
              <a:t>borçlunun</a:t>
            </a:r>
            <a:r>
              <a:rPr lang="en-US" dirty="0" smtClean="0"/>
              <a:t> </a:t>
            </a:r>
            <a:r>
              <a:rPr lang="en-US" dirty="0" err="1" smtClean="0"/>
              <a:t>vaktinde</a:t>
            </a:r>
            <a:r>
              <a:rPr lang="en-US" dirty="0" smtClean="0"/>
              <a:t> </a:t>
            </a:r>
            <a:r>
              <a:rPr lang="en-US" dirty="0" err="1" smtClean="0"/>
              <a:t>ödememesi</a:t>
            </a:r>
            <a:r>
              <a:rPr lang="en-US" dirty="0" smtClean="0"/>
              <a:t> </a:t>
            </a:r>
            <a:r>
              <a:rPr lang="en-US" dirty="0" err="1" smtClean="0"/>
              <a:t>halinde</a:t>
            </a:r>
            <a:r>
              <a:rPr lang="en-US" dirty="0" smtClean="0"/>
              <a:t> </a:t>
            </a:r>
            <a:r>
              <a:rPr lang="en-US" dirty="0" err="1" smtClean="0"/>
              <a:t>kazandığı</a:t>
            </a:r>
            <a:r>
              <a:rPr lang="en-US" dirty="0" smtClean="0"/>
              <a:t> </a:t>
            </a:r>
            <a:r>
              <a:rPr lang="en-US" dirty="0" err="1" smtClean="0"/>
              <a:t>sistem</a:t>
            </a:r>
            <a:endParaRPr lang="en-US" dirty="0" smtClean="0"/>
          </a:p>
          <a:p>
            <a:pPr lvl="1"/>
            <a:r>
              <a:rPr lang="en-US" dirty="0" err="1" smtClean="0"/>
              <a:t>Kredi</a:t>
            </a:r>
            <a:r>
              <a:rPr lang="en-US" dirty="0" smtClean="0"/>
              <a:t> </a:t>
            </a:r>
            <a:r>
              <a:rPr lang="en-US" dirty="0" err="1" smtClean="0"/>
              <a:t>alacaklarının</a:t>
            </a:r>
            <a:r>
              <a:rPr lang="en-US" dirty="0" smtClean="0"/>
              <a:t> </a:t>
            </a:r>
            <a:r>
              <a:rPr lang="en-US" dirty="0" err="1" smtClean="0"/>
              <a:t>senede</a:t>
            </a:r>
            <a:r>
              <a:rPr lang="en-US" dirty="0" smtClean="0"/>
              <a:t> </a:t>
            </a:r>
            <a:r>
              <a:rPr lang="en-US" dirty="0" err="1" smtClean="0"/>
              <a:t>bağlanması</a:t>
            </a:r>
            <a:r>
              <a:rPr lang="en-US" dirty="0" smtClean="0"/>
              <a:t> </a:t>
            </a:r>
            <a:r>
              <a:rPr lang="en-US" dirty="0" err="1" smtClean="0"/>
              <a:t>ve</a:t>
            </a:r>
            <a:r>
              <a:rPr lang="en-US" dirty="0" smtClean="0"/>
              <a:t> </a:t>
            </a:r>
            <a:r>
              <a:rPr lang="en-US" dirty="0" err="1" smtClean="0"/>
              <a:t>tedavülü</a:t>
            </a:r>
            <a:r>
              <a:rPr lang="en-US" dirty="0" smtClean="0"/>
              <a:t>  (securitization) </a:t>
            </a:r>
            <a:r>
              <a:rPr lang="en-US" dirty="0" err="1" smtClean="0"/>
              <a:t>sayesinde</a:t>
            </a:r>
            <a:r>
              <a:rPr lang="en-US" dirty="0" smtClean="0"/>
              <a:t> </a:t>
            </a:r>
            <a:r>
              <a:rPr lang="en-US" dirty="0" err="1" smtClean="0"/>
              <a:t>kredi</a:t>
            </a:r>
            <a:r>
              <a:rPr lang="en-US" dirty="0" smtClean="0"/>
              <a:t> </a:t>
            </a:r>
            <a:r>
              <a:rPr lang="en-US" dirty="0" err="1" smtClean="0"/>
              <a:t>riskinin</a:t>
            </a:r>
            <a:r>
              <a:rPr lang="en-US" dirty="0" smtClean="0"/>
              <a:t> 3. </a:t>
            </a:r>
            <a:r>
              <a:rPr lang="en-US" dirty="0" err="1" smtClean="0"/>
              <a:t>kişilere</a:t>
            </a:r>
            <a:r>
              <a:rPr lang="en-US" dirty="0" smtClean="0"/>
              <a:t> </a:t>
            </a:r>
            <a:r>
              <a:rPr lang="en-US" dirty="0" err="1" smtClean="0"/>
              <a:t>aktarıldığı</a:t>
            </a:r>
            <a:r>
              <a:rPr lang="en-US" dirty="0" smtClean="0"/>
              <a:t> </a:t>
            </a:r>
            <a:r>
              <a:rPr lang="en-US" dirty="0" err="1" smtClean="0"/>
              <a:t>sistem</a:t>
            </a:r>
            <a:endParaRPr lang="en-US" dirty="0" smtClean="0"/>
          </a:p>
          <a:p>
            <a:pPr lvl="1"/>
            <a:r>
              <a:rPr lang="en-US" dirty="0" err="1" smtClean="0"/>
              <a:t>Kredi</a:t>
            </a:r>
            <a:r>
              <a:rPr lang="en-US" dirty="0" smtClean="0"/>
              <a:t> </a:t>
            </a:r>
            <a:r>
              <a:rPr lang="en-US" dirty="0" err="1" smtClean="0"/>
              <a:t>aracılarının</a:t>
            </a:r>
            <a:r>
              <a:rPr lang="en-US" dirty="0" smtClean="0"/>
              <a:t> </a:t>
            </a:r>
            <a:r>
              <a:rPr lang="en-US" dirty="0" err="1" smtClean="0"/>
              <a:t>aracı</a:t>
            </a:r>
            <a:r>
              <a:rPr lang="en-US" dirty="0" smtClean="0"/>
              <a:t> </a:t>
            </a:r>
            <a:r>
              <a:rPr lang="en-US" dirty="0" err="1" smtClean="0"/>
              <a:t>oldukları</a:t>
            </a:r>
            <a:r>
              <a:rPr lang="en-US" dirty="0" smtClean="0"/>
              <a:t> </a:t>
            </a:r>
            <a:r>
              <a:rPr lang="en-US" dirty="0" err="1" smtClean="0"/>
              <a:t>kredi</a:t>
            </a:r>
            <a:r>
              <a:rPr lang="en-US" dirty="0" smtClean="0"/>
              <a:t> </a:t>
            </a:r>
            <a:r>
              <a:rPr lang="en-US" dirty="0" err="1" smtClean="0"/>
              <a:t>başına</a:t>
            </a:r>
            <a:r>
              <a:rPr lang="en-US" dirty="0"/>
              <a:t> </a:t>
            </a:r>
            <a:r>
              <a:rPr lang="en-US" dirty="0" err="1" smtClean="0"/>
              <a:t>ödeme</a:t>
            </a:r>
            <a:r>
              <a:rPr lang="en-US" dirty="0" smtClean="0"/>
              <a:t> </a:t>
            </a:r>
            <a:r>
              <a:rPr lang="en-US" dirty="0" err="1" smtClean="0"/>
              <a:t>aldıkları</a:t>
            </a:r>
            <a:r>
              <a:rPr lang="en-US" dirty="0" smtClean="0"/>
              <a:t> </a:t>
            </a:r>
            <a:r>
              <a:rPr lang="en-US" dirty="0" err="1" smtClean="0"/>
              <a:t>sistem</a:t>
            </a:r>
            <a:endParaRPr lang="en-US" dirty="0" smtClean="0"/>
          </a:p>
          <a:p>
            <a:r>
              <a:rPr lang="en-US" dirty="0" err="1" smtClean="0"/>
              <a:t>Sonuç</a:t>
            </a:r>
            <a:r>
              <a:rPr lang="en-US" dirty="0" smtClean="0"/>
              <a:t>: </a:t>
            </a:r>
            <a:r>
              <a:rPr lang="en-US" dirty="0" err="1" smtClean="0"/>
              <a:t>aşırı</a:t>
            </a:r>
            <a:r>
              <a:rPr lang="en-US" dirty="0" smtClean="0"/>
              <a:t> </a:t>
            </a:r>
            <a:r>
              <a:rPr lang="en-US" dirty="0" err="1" smtClean="0"/>
              <a:t>borçlanma</a:t>
            </a:r>
            <a:r>
              <a:rPr lang="en-US" dirty="0" smtClean="0"/>
              <a:t> </a:t>
            </a:r>
            <a:r>
              <a:rPr lang="en-US" dirty="0" err="1" smtClean="0"/>
              <a:t>ve</a:t>
            </a:r>
            <a:r>
              <a:rPr lang="en-US" dirty="0" smtClean="0"/>
              <a:t> </a:t>
            </a:r>
            <a:r>
              <a:rPr lang="en-US" dirty="0" err="1" smtClean="0"/>
              <a:t>hatta</a:t>
            </a:r>
            <a:r>
              <a:rPr lang="en-US" dirty="0" smtClean="0"/>
              <a:t> mortgage </a:t>
            </a:r>
            <a:r>
              <a:rPr lang="en-US" dirty="0" err="1" smtClean="0"/>
              <a:t>krizi</a:t>
            </a:r>
            <a:r>
              <a:rPr lang="en-US" dirty="0" smtClean="0"/>
              <a:t> </a:t>
            </a:r>
            <a:r>
              <a:rPr lang="en-US" dirty="0" err="1" smtClean="0"/>
              <a:t>gibi</a:t>
            </a:r>
            <a:r>
              <a:rPr lang="en-US" dirty="0" smtClean="0"/>
              <a:t> </a:t>
            </a:r>
            <a:r>
              <a:rPr lang="en-US" dirty="0" err="1" smtClean="0"/>
              <a:t>krizler</a:t>
            </a:r>
            <a:endParaRPr lang="en-US" dirty="0" smtClean="0"/>
          </a:p>
          <a:p>
            <a:pPr lvl="1"/>
            <a:endParaRPr lang="en-US" dirty="0"/>
          </a:p>
        </p:txBody>
      </p:sp>
    </p:spTree>
    <p:extLst>
      <p:ext uri="{BB962C8B-B14F-4D97-AF65-F5344CB8AC3E}">
        <p14:creationId xmlns:p14="http://schemas.microsoft.com/office/powerpoint/2010/main" val="2465300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III. Kredi verme politikaları</a:t>
            </a:r>
            <a:endParaRPr lang="en-US" dirty="0"/>
          </a:p>
        </p:txBody>
      </p:sp>
      <p:sp>
        <p:nvSpPr>
          <p:cNvPr id="3" name="Content Placeholder 2"/>
          <p:cNvSpPr>
            <a:spLocks noGrp="1"/>
          </p:cNvSpPr>
          <p:nvPr>
            <p:ph sz="quarter" idx="1"/>
          </p:nvPr>
        </p:nvSpPr>
        <p:spPr/>
        <p:txBody>
          <a:bodyPr>
            <a:normAutofit fontScale="92500" lnSpcReduction="20000"/>
          </a:bodyPr>
          <a:lstStyle/>
          <a:p>
            <a:r>
              <a:rPr lang="tr-TR" dirty="0" smtClean="0">
                <a:solidFill>
                  <a:srgbClr val="000000"/>
                </a:solidFill>
              </a:rPr>
              <a:t>Çözüm: Bankaların, kredi itibarını değerleme politikalarını daha sıkı denetlemek (TBB Risk Merkezi). Bu denetimi mecburi kılmak ve yapmayan bankalara yaptırım uygulamak</a:t>
            </a:r>
          </a:p>
          <a:p>
            <a:r>
              <a:rPr lang="tr-TR" dirty="0" smtClean="0">
                <a:solidFill>
                  <a:srgbClr val="000000"/>
                </a:solidFill>
              </a:rPr>
              <a:t>Denetim skoru kredi vermeye elverişli olmamasına rağmen kredi verilmesi halinde uygulanabilecek yaptırımlar. Dünyadan bazı örnekler:</a:t>
            </a:r>
          </a:p>
          <a:p>
            <a:pPr lvl="1"/>
            <a:r>
              <a:rPr lang="tr-TR" dirty="0" smtClean="0">
                <a:solidFill>
                  <a:srgbClr val="000000"/>
                </a:solidFill>
              </a:rPr>
              <a:t>Japonya: çok ciddi para cezaları</a:t>
            </a:r>
          </a:p>
          <a:p>
            <a:pPr lvl="1"/>
            <a:r>
              <a:rPr lang="tr-TR" dirty="0" smtClean="0">
                <a:solidFill>
                  <a:srgbClr val="000000"/>
                </a:solidFill>
              </a:rPr>
              <a:t>Güney Afrika: mahkemenin borcun bir kısmını silme veya borcu yeniden yapılandırma hakkı</a:t>
            </a:r>
          </a:p>
          <a:p>
            <a:pPr lvl="1"/>
            <a:r>
              <a:rPr lang="tr-TR" dirty="0" smtClean="0">
                <a:solidFill>
                  <a:srgbClr val="000000"/>
                </a:solidFill>
              </a:rPr>
              <a:t>Fransa: Mahkemenin bankanın faiz talep etmesini yasaklama hakkı.</a:t>
            </a:r>
          </a:p>
          <a:p>
            <a:pPr lvl="1"/>
            <a:r>
              <a:rPr lang="tr-TR" dirty="0" smtClean="0">
                <a:solidFill>
                  <a:srgbClr val="000000"/>
                </a:solidFill>
              </a:rPr>
              <a:t>İsviçre: Ciddi ihlallerde banka krediyi geri isteyemez; daha az önemli ihlallerde krediyi alsa da faiz talep edemez.</a:t>
            </a:r>
          </a:p>
          <a:p>
            <a:pPr lvl="1"/>
            <a:r>
              <a:rPr lang="tr-TR" dirty="0" smtClean="0">
                <a:solidFill>
                  <a:srgbClr val="000000"/>
                </a:solidFill>
              </a:rPr>
              <a:t>2008 </a:t>
            </a:r>
            <a:r>
              <a:rPr lang="tr-TR" dirty="0">
                <a:solidFill>
                  <a:srgbClr val="000000"/>
                </a:solidFill>
              </a:rPr>
              <a:t>AB</a:t>
            </a:r>
            <a:r>
              <a:rPr lang="tr-TR" dirty="0" smtClean="0">
                <a:solidFill>
                  <a:srgbClr val="000000"/>
                </a:solidFill>
              </a:rPr>
              <a:t> tüketici kredisi yönergesi: Üye ülkeler bu alanda gerekli önlemleri alma zorunluluğu getirmiştir.</a:t>
            </a:r>
            <a:endParaRPr lang="tr-TR" dirty="0">
              <a:solidFill>
                <a:srgbClr val="000000"/>
              </a:solidFill>
            </a:endParaRPr>
          </a:p>
        </p:txBody>
      </p:sp>
    </p:spTree>
    <p:extLst>
      <p:ext uri="{BB962C8B-B14F-4D97-AF65-F5344CB8AC3E}">
        <p14:creationId xmlns:p14="http://schemas.microsoft.com/office/powerpoint/2010/main" val="2064710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sz="4000" noProof="0" smtClean="0"/>
              <a:t>Üç farklı sorun:</a:t>
            </a:r>
            <a:endParaRPr lang="tr-TR" sz="4000" noProof="0"/>
          </a:p>
        </p:txBody>
      </p:sp>
      <p:sp>
        <p:nvSpPr>
          <p:cNvPr id="4" name="Footer Placeholder 3"/>
          <p:cNvSpPr>
            <a:spLocks noGrp="1"/>
          </p:cNvSpPr>
          <p:nvPr>
            <p:ph type="ftr" sz="quarter" idx="11"/>
          </p:nvPr>
        </p:nvSpPr>
        <p:spPr/>
        <p:txBody>
          <a:bodyPr/>
          <a:lstStyle/>
          <a:p>
            <a:r>
              <a:rPr lang="en-US" dirty="0" smtClean="0"/>
              <a:t>Prof. Dr. </a:t>
            </a:r>
            <a:r>
              <a:rPr lang="en-US" dirty="0" err="1" smtClean="0"/>
              <a:t>Yeşim</a:t>
            </a:r>
            <a:r>
              <a:rPr lang="en-US" dirty="0" smtClean="0"/>
              <a:t> M. </a:t>
            </a:r>
            <a:r>
              <a:rPr lang="en-US" dirty="0" err="1" smtClean="0"/>
              <a:t>Atamer</a:t>
            </a:r>
            <a:r>
              <a:rPr lang="en-US" dirty="0" smtClean="0"/>
              <a:t>, Istanbul </a:t>
            </a:r>
            <a:r>
              <a:rPr lang="en-US" dirty="0" err="1" smtClean="0"/>
              <a:t>Bilgi</a:t>
            </a:r>
            <a:r>
              <a:rPr lang="en-US" dirty="0" smtClean="0"/>
              <a:t> </a:t>
            </a:r>
            <a:r>
              <a:rPr lang="en-US" dirty="0" err="1" smtClean="0"/>
              <a:t>Üniversitesi</a:t>
            </a:r>
            <a:endParaRPr lang="en-US" dirty="0"/>
          </a:p>
        </p:txBody>
      </p:sp>
      <p:sp>
        <p:nvSpPr>
          <p:cNvPr id="3" name="Content Placeholder 2"/>
          <p:cNvSpPr>
            <a:spLocks noGrp="1"/>
          </p:cNvSpPr>
          <p:nvPr>
            <p:ph sz="quarter" idx="1"/>
          </p:nvPr>
        </p:nvSpPr>
        <p:spPr/>
        <p:txBody>
          <a:bodyPr>
            <a:normAutofit/>
          </a:bodyPr>
          <a:lstStyle/>
          <a:p>
            <a:r>
              <a:rPr lang="tr-TR" sz="4000" noProof="0" smtClean="0"/>
              <a:t>Finans sektöründe hizmetlerin ücretlendirmesi </a:t>
            </a:r>
          </a:p>
          <a:p>
            <a:r>
              <a:rPr lang="tr-TR" sz="4000" noProof="0" smtClean="0"/>
              <a:t>Kredi/kredi kartı faiz oranları</a:t>
            </a:r>
          </a:p>
          <a:p>
            <a:r>
              <a:rPr lang="tr-TR" sz="4000" noProof="0" smtClean="0"/>
              <a:t>Finans sektöründe kredi verme politikaları</a:t>
            </a:r>
          </a:p>
        </p:txBody>
      </p:sp>
    </p:spTree>
    <p:extLst>
      <p:ext uri="{BB962C8B-B14F-4D97-AF65-F5344CB8AC3E}">
        <p14:creationId xmlns:p14="http://schemas.microsoft.com/office/powerpoint/2010/main" val="3693593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smtClean="0"/>
              <a:t>I. Ücret Belirlemeleri</a:t>
            </a:r>
            <a:endParaRPr lang="tr-TR" noProof="0"/>
          </a:p>
        </p:txBody>
      </p:sp>
      <p:sp>
        <p:nvSpPr>
          <p:cNvPr id="3" name="Content Placeholder 2"/>
          <p:cNvSpPr>
            <a:spLocks noGrp="1"/>
          </p:cNvSpPr>
          <p:nvPr>
            <p:ph sz="quarter" idx="1"/>
          </p:nvPr>
        </p:nvSpPr>
        <p:spPr/>
        <p:txBody>
          <a:bodyPr>
            <a:normAutofit/>
          </a:bodyPr>
          <a:lstStyle/>
          <a:p>
            <a:pPr marL="742950" indent="-742950">
              <a:buAutoNum type="alphaUcPeriod"/>
            </a:pPr>
            <a:r>
              <a:rPr lang="tr-TR" sz="4400" noProof="0" smtClean="0"/>
              <a:t>Ücretlendirilebilir bir hizmetin valığı ne zaman kabul edilir?</a:t>
            </a:r>
          </a:p>
          <a:p>
            <a:pPr marL="742950" indent="-742950">
              <a:buAutoNum type="alphaUcPeriod"/>
            </a:pPr>
            <a:r>
              <a:rPr lang="tr-TR" sz="4400" noProof="0" smtClean="0"/>
              <a:t>Ücretlendirilebilir hizmetlerin ücreti nasıl belirlenmelidir?</a:t>
            </a:r>
            <a:endParaRPr lang="tr-TR" sz="4400" noProof="0"/>
          </a:p>
        </p:txBody>
      </p:sp>
    </p:spTree>
    <p:extLst>
      <p:ext uri="{BB962C8B-B14F-4D97-AF65-F5344CB8AC3E}">
        <p14:creationId xmlns:p14="http://schemas.microsoft.com/office/powerpoint/2010/main" val="347401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smtClean="0"/>
              <a:t>A. Hangi Hizmetler Ücretlendirilebilir?</a:t>
            </a:r>
            <a:endParaRPr lang="tr-TR" noProof="0"/>
          </a:p>
        </p:txBody>
      </p:sp>
      <p:sp>
        <p:nvSpPr>
          <p:cNvPr id="3" name="Content Placeholder 2"/>
          <p:cNvSpPr>
            <a:spLocks noGrp="1"/>
          </p:cNvSpPr>
          <p:nvPr>
            <p:ph sz="quarter" idx="1"/>
          </p:nvPr>
        </p:nvSpPr>
        <p:spPr/>
        <p:txBody>
          <a:bodyPr/>
          <a:lstStyle/>
          <a:p>
            <a:r>
              <a:rPr lang="tr-TR" noProof="0" smtClean="0"/>
              <a:t>Serbest piyasa ekonomisinde kural olarak verilen bütün hizmetler ücretlendirilebilir. </a:t>
            </a:r>
          </a:p>
          <a:p>
            <a:r>
              <a:rPr lang="tr-TR" noProof="0" smtClean="0"/>
              <a:t>Örneğin tüketiciye verilen kredi kartı hizmeti için yıllık bir ücret talep edilmesi mümkündür.</a:t>
            </a:r>
          </a:p>
          <a:p>
            <a:r>
              <a:rPr lang="tr-TR" noProof="0" smtClean="0"/>
              <a:t>Ancak </a:t>
            </a:r>
          </a:p>
          <a:p>
            <a:pPr lvl="1"/>
            <a:r>
              <a:rPr lang="tr-TR" noProof="0" smtClean="0"/>
              <a:t>müşteriye verilen bir hizmetten çok bankanın kendi menfaatine yaptığı işlemler</a:t>
            </a:r>
          </a:p>
          <a:p>
            <a:pPr lvl="1"/>
            <a:r>
              <a:rPr lang="tr-TR" noProof="0" smtClean="0"/>
              <a:t>bankanın yasadan doğan borcunun ifası olan hizmetler</a:t>
            </a:r>
          </a:p>
          <a:p>
            <a:pPr lvl="1"/>
            <a:r>
              <a:rPr lang="tr-TR" noProof="0" smtClean="0"/>
              <a:t>zaten ücretlendirilmiş olan hizmetler</a:t>
            </a:r>
          </a:p>
          <a:p>
            <a:pPr marL="0" indent="0">
              <a:buNone/>
            </a:pPr>
            <a:r>
              <a:rPr lang="tr-TR" noProof="0" smtClean="0"/>
              <a:t>   için bir ücret talep edilmesi mümkün değildir.</a:t>
            </a:r>
          </a:p>
        </p:txBody>
      </p:sp>
    </p:spTree>
    <p:extLst>
      <p:ext uri="{BB962C8B-B14F-4D97-AF65-F5344CB8AC3E}">
        <p14:creationId xmlns:p14="http://schemas.microsoft.com/office/powerpoint/2010/main" val="3975950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smtClean="0"/>
              <a:t>A. Hangi Hizmetler Ücretlendirilebilir?</a:t>
            </a:r>
            <a:endParaRPr lang="tr-TR" noProof="0"/>
          </a:p>
        </p:txBody>
      </p:sp>
      <p:sp>
        <p:nvSpPr>
          <p:cNvPr id="3" name="Content Placeholder 2"/>
          <p:cNvSpPr>
            <a:spLocks noGrp="1"/>
          </p:cNvSpPr>
          <p:nvPr>
            <p:ph sz="quarter" idx="1"/>
          </p:nvPr>
        </p:nvSpPr>
        <p:spPr/>
        <p:txBody>
          <a:bodyPr>
            <a:normAutofit fontScale="77500" lnSpcReduction="20000"/>
          </a:bodyPr>
          <a:lstStyle/>
          <a:p>
            <a:r>
              <a:rPr lang="tr-TR" noProof="0" dirty="0" smtClean="0"/>
              <a:t>Alman Mahkeme uygulamasından olumsuz örnekler:</a:t>
            </a:r>
          </a:p>
          <a:p>
            <a:pPr lvl="1"/>
            <a:r>
              <a:rPr lang="tr-TR" noProof="0" dirty="0" smtClean="0"/>
              <a:t>Kredi sözleşmesi çerçevesinde açılan hesap için işletim ücreti– Banka bu işlemi kendi menfaatine yapmaktadır (Alman Federal Mahkemesi, 07.06.2011, XI ZR 388/10)</a:t>
            </a:r>
          </a:p>
          <a:p>
            <a:pPr lvl="1"/>
            <a:r>
              <a:rPr lang="tr-TR" noProof="0" dirty="0" smtClean="0"/>
              <a:t>Müşteri hesabına para yatırılması/para çekilmesi halinde ücret – Saklama (vedia) sözleşmesi kuralları gereği her an geri alma hakkı vardır (BK m. 564) (30.11.1993, NJW 1994, 318). </a:t>
            </a:r>
            <a:r>
              <a:rPr lang="tr-TR" noProof="0" smtClean="0"/>
              <a:t>Ancak karş</a:t>
            </a:r>
            <a:r>
              <a:rPr lang="tr-TR" noProof="0" dirty="0" smtClean="0"/>
              <a:t>. 2009’da değişen BGB § 675-f</a:t>
            </a:r>
          </a:p>
          <a:p>
            <a:pPr lvl="1"/>
            <a:r>
              <a:rPr lang="tr-TR" noProof="0" dirty="0" smtClean="0"/>
              <a:t>Teminatların idaresi, satılması veya kaldırılması için alınan ücretler –Bu tür işlemler aslen banka menfaatinedir (8. 5. 2012, NJW 2012, 2337)</a:t>
            </a:r>
          </a:p>
          <a:p>
            <a:pPr lvl="1"/>
            <a:r>
              <a:rPr lang="tr-TR" noProof="0" dirty="0" smtClean="0"/>
              <a:t>Hesap bildirim cetveli ücreti – Bankanın vekil olarak yasal hesap verme yükümlülüğü kapsamındadır, BK m. 508, ancak birden fazla kez bir bildirim isteniyorsa veya özel bir döküm alınacaksa olabilir (08.04.2011 - 2-25 O 260/10)</a:t>
            </a:r>
          </a:p>
          <a:p>
            <a:pPr lvl="1"/>
            <a:r>
              <a:rPr lang="tr-TR" noProof="0" dirty="0" smtClean="0"/>
              <a:t>Kredi veya banka kartının bloke edilmesi talebinin yerine getirilmesi ücreti – bloke etmek hem kendi menfaatinedir, hem de müşteri lehine yasadan doğan bir hakkın ifasıdır (OLG </a:t>
            </a:r>
            <a:r>
              <a:rPr lang="tr-TR" noProof="0" dirty="0" err="1" smtClean="0"/>
              <a:t>Düsseldorf</a:t>
            </a:r>
            <a:r>
              <a:rPr lang="tr-TR" noProof="0" dirty="0" smtClean="0"/>
              <a:t>, 19.07.2012, ZIP 2012, 1748)</a:t>
            </a:r>
            <a:endParaRPr lang="tr-TR" noProof="0" dirty="0"/>
          </a:p>
        </p:txBody>
      </p:sp>
    </p:spTree>
    <p:extLst>
      <p:ext uri="{BB962C8B-B14F-4D97-AF65-F5344CB8AC3E}">
        <p14:creationId xmlns:p14="http://schemas.microsoft.com/office/powerpoint/2010/main" val="830282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smtClean="0"/>
              <a:t>A. Hangi Hizmetler Ücretlendirilebilir?</a:t>
            </a:r>
            <a:endParaRPr lang="tr-TR" noProof="0"/>
          </a:p>
        </p:txBody>
      </p:sp>
      <p:sp>
        <p:nvSpPr>
          <p:cNvPr id="3" name="Content Placeholder 2"/>
          <p:cNvSpPr>
            <a:spLocks noGrp="1"/>
          </p:cNvSpPr>
          <p:nvPr>
            <p:ph sz="quarter" idx="1"/>
          </p:nvPr>
        </p:nvSpPr>
        <p:spPr/>
        <p:txBody>
          <a:bodyPr>
            <a:normAutofit fontScale="92500" lnSpcReduction="20000"/>
          </a:bodyPr>
          <a:lstStyle/>
          <a:p>
            <a:r>
              <a:rPr lang="tr-TR" noProof="0" smtClean="0"/>
              <a:t>Alman Mahkeme uygulamasından ve Alman Medeni Kanunu’ndan (BGB) olumlu örnekler:</a:t>
            </a:r>
          </a:p>
          <a:p>
            <a:pPr lvl="1"/>
            <a:r>
              <a:rPr lang="tr-TR" noProof="0" smtClean="0"/>
              <a:t>BGB § 675-o: Ödeme hizmeti sunan bir ödeme talimatını yerine getirmeyi </a:t>
            </a:r>
            <a:r>
              <a:rPr lang="tr-TR" u="sng" noProof="0" smtClean="0"/>
              <a:t>haklı sebeplerle</a:t>
            </a:r>
            <a:r>
              <a:rPr lang="tr-TR" noProof="0" smtClean="0"/>
              <a:t> reddettiği takdirde bunun bildirimine ilişkin olarak müşteriden bir ücret talep edebilir.</a:t>
            </a:r>
          </a:p>
          <a:p>
            <a:pPr lvl="1"/>
            <a:r>
              <a:rPr lang="tr-TR" noProof="0" smtClean="0"/>
              <a:t>BGB § 675-y: Müşterinin </a:t>
            </a:r>
            <a:r>
              <a:rPr lang="tr-TR" u="sng" noProof="0" smtClean="0"/>
              <a:t>yanlış bildirimi</a:t>
            </a:r>
            <a:r>
              <a:rPr lang="tr-TR" noProof="0" smtClean="0"/>
              <a:t> nedeniyle yanlış hesaba havale yapılmış olması halinde bu paranın iadesi için yapılan işlemler karşılığında ücret talep edilebilir.</a:t>
            </a:r>
          </a:p>
          <a:p>
            <a:pPr lvl="1"/>
            <a:r>
              <a:rPr lang="tr-TR" noProof="0" smtClean="0"/>
              <a:t>Bankamatikten para çekilmesi ücreti alınabilir: müşterinin 24 saat parasına ulaşmasını sağlayacak bir sistemin var olması yasa gereği değildir, ek hizmettir, ücret alınabilir (BGH, 07.05.1996, NJW 1996, 2032)</a:t>
            </a:r>
          </a:p>
          <a:p>
            <a:pPr lvl="1"/>
            <a:r>
              <a:rPr lang="tr-TR" noProof="0" smtClean="0"/>
              <a:t>Kredi kartının yurt dışında kullanılması halinde bir ücret alınması mümkündür, yıllık aidat dışında kalan ek bir hizmettir (BGH NJW 1998, 383)</a:t>
            </a:r>
            <a:endParaRPr lang="tr-TR" noProof="0"/>
          </a:p>
        </p:txBody>
      </p:sp>
    </p:spTree>
    <p:extLst>
      <p:ext uri="{BB962C8B-B14F-4D97-AF65-F5344CB8AC3E}">
        <p14:creationId xmlns:p14="http://schemas.microsoft.com/office/powerpoint/2010/main" val="3413064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tr-TR" sz="2400" b="1" noProof="0" smtClean="0"/>
              <a:t>Özel Olarak: Genel İşlem Koşullarında Ücret Düzenlemeleri</a:t>
            </a:r>
            <a:endParaRPr lang="tr-TR" sz="2400" b="1" noProof="0"/>
          </a:p>
        </p:txBody>
      </p:sp>
      <p:sp>
        <p:nvSpPr>
          <p:cNvPr id="3" name="Content Placeholder 2"/>
          <p:cNvSpPr>
            <a:spLocks noGrp="1"/>
          </p:cNvSpPr>
          <p:nvPr>
            <p:ph sz="quarter" idx="1"/>
          </p:nvPr>
        </p:nvSpPr>
        <p:spPr/>
        <p:txBody>
          <a:bodyPr>
            <a:normAutofit fontScale="77500" lnSpcReduction="20000"/>
          </a:bodyPr>
          <a:lstStyle/>
          <a:p>
            <a:r>
              <a:rPr lang="tr-TR" b="1" noProof="0" dirty="0" smtClean="0"/>
              <a:t>Kural</a:t>
            </a:r>
            <a:r>
              <a:rPr lang="tr-TR" noProof="0" dirty="0" smtClean="0"/>
              <a:t>: Tüketici Sözleşmelerindeki Haksız Şartlar Hakkında Yönetmelik m. 6:</a:t>
            </a:r>
          </a:p>
          <a:p>
            <a:pPr marL="274320" lvl="1" indent="0">
              <a:buNone/>
            </a:pPr>
            <a:r>
              <a:rPr lang="tr-TR" noProof="0" dirty="0" smtClean="0"/>
              <a:t>«Şartların haksızlığının taktirinde, bu şartlar açık ve anlaşılır bir dille kaleme alınmış olmak koşuluyla, gerek sözleşmeden doğan asli edim yükümlülükleri arasındaki, gerekse mal veya hizmetin gerçek değeri ile sözleşmede belirlenen fiyatı arasındaki dengeye ilişkin bir değerlendirme yapılamaz.»</a:t>
            </a:r>
          </a:p>
          <a:p>
            <a:r>
              <a:rPr lang="tr-TR" b="1" noProof="0" dirty="0" smtClean="0"/>
              <a:t>Denetlenebilir Hükümler</a:t>
            </a:r>
            <a:r>
              <a:rPr lang="tr-TR" noProof="0" dirty="0" smtClean="0"/>
              <a:t>:</a:t>
            </a:r>
          </a:p>
          <a:p>
            <a:pPr lvl="1"/>
            <a:r>
              <a:rPr lang="tr-TR" noProof="0" dirty="0" smtClean="0"/>
              <a:t>Asli edim dengesi dışında kalan fiyat </a:t>
            </a:r>
            <a:r>
              <a:rPr lang="tr-TR" noProof="0" dirty="0" err="1" smtClean="0"/>
              <a:t>klozları</a:t>
            </a:r>
            <a:r>
              <a:rPr lang="tr-TR" noProof="0" dirty="0" smtClean="0"/>
              <a:t>: ele alınan bütün örnekler. Ama fiyat denetimi değil kast edilen, yani “çok pahalı” demek yargının görevi değil kural olarak </a:t>
            </a:r>
          </a:p>
          <a:p>
            <a:pPr lvl="1"/>
            <a:r>
              <a:rPr lang="tr-TR" noProof="0" dirty="0" smtClean="0"/>
              <a:t>Asli edim dengesine ilişkin ancak açık ve anlaşılır olmayan hükümler</a:t>
            </a:r>
          </a:p>
          <a:p>
            <a:r>
              <a:rPr lang="tr-TR" noProof="0" dirty="0" smtClean="0"/>
              <a:t>Ayrı hizmetler için ayrı ücret kalemleri yaratılması kural olarak kötü bir şey değildir, zira bu tür ücretlerin genel hesap işletim ücretine dahil edilmesini engeller ve sadece arada sırada sunulan hizmetlerin sadece bunlardan faydalananlar tarafından ödenmesini sağlar. Aksi durumda hesap işletim ücreti çok artar ve bütün müşterileri olumsuz etkiler.</a:t>
            </a:r>
            <a:endParaRPr lang="tr-TR" noProof="0" dirty="0"/>
          </a:p>
        </p:txBody>
      </p:sp>
    </p:spTree>
    <p:extLst>
      <p:ext uri="{BB962C8B-B14F-4D97-AF65-F5344CB8AC3E}">
        <p14:creationId xmlns:p14="http://schemas.microsoft.com/office/powerpoint/2010/main" val="3782710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noProof="0" dirty="0" smtClean="0"/>
              <a:t>İlgili AB Düzenlemesi</a:t>
            </a:r>
            <a:endParaRPr lang="tr-TR" noProof="0" dirty="0"/>
          </a:p>
        </p:txBody>
      </p:sp>
      <p:sp>
        <p:nvSpPr>
          <p:cNvPr id="3" name="Content Placeholder 2"/>
          <p:cNvSpPr>
            <a:spLocks noGrp="1"/>
          </p:cNvSpPr>
          <p:nvPr>
            <p:ph sz="quarter" idx="1"/>
          </p:nvPr>
        </p:nvSpPr>
        <p:spPr/>
        <p:txBody>
          <a:bodyPr/>
          <a:lstStyle/>
          <a:p>
            <a:r>
              <a:rPr lang="tr-TR" noProof="0" dirty="0" smtClean="0"/>
              <a:t>Avrupa Parlamentosu ve Konseyi’nin 13 Kasım 2007 tarihli Ortak Pazarda ödeme hizmetleri hakkında 2007/64/AB Yönergesi</a:t>
            </a:r>
          </a:p>
          <a:p>
            <a:r>
              <a:rPr lang="tr-TR" noProof="0" dirty="0" smtClean="0"/>
              <a:t>Bu Yönerge genel olarak hizmetlerin ücretli olduğunu kabul eder</a:t>
            </a:r>
          </a:p>
          <a:p>
            <a:r>
              <a:rPr lang="tr-TR" noProof="0" dirty="0" smtClean="0"/>
              <a:t>Yasa gereği verilmesi gereken, özellikle bilgilendirme yükümlülükleri gibi yan hizmetler açısından ücret alınamaz; istisnaları açıkça yazmıştır. </a:t>
            </a:r>
          </a:p>
          <a:p>
            <a:r>
              <a:rPr lang="tr-TR" noProof="0" dirty="0" smtClean="0"/>
              <a:t>Ancak diğer kararlaştırılan hizmetler ücretlidir.</a:t>
            </a:r>
          </a:p>
          <a:p>
            <a:r>
              <a:rPr lang="tr-TR" noProof="0" dirty="0" smtClean="0"/>
              <a:t>Türk hukuka aktarılmasında fayda vardır. </a:t>
            </a:r>
            <a:endParaRPr lang="tr-TR" noProof="0" dirty="0"/>
          </a:p>
        </p:txBody>
      </p:sp>
    </p:spTree>
    <p:extLst>
      <p:ext uri="{BB962C8B-B14F-4D97-AF65-F5344CB8AC3E}">
        <p14:creationId xmlns:p14="http://schemas.microsoft.com/office/powerpoint/2010/main" val="2395227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tr-TR" sz="2400" noProof="0" dirty="0" smtClean="0"/>
              <a:t>B. Ücretlendirilebilir Bir Hizmetin Ücreti Nasıl Belirlenmelidir?</a:t>
            </a:r>
            <a:endParaRPr lang="tr-TR" sz="2400" noProof="0" dirty="0"/>
          </a:p>
        </p:txBody>
      </p:sp>
      <p:sp>
        <p:nvSpPr>
          <p:cNvPr id="3" name="Content Placeholder 2"/>
          <p:cNvSpPr>
            <a:spLocks noGrp="1"/>
          </p:cNvSpPr>
          <p:nvPr>
            <p:ph sz="quarter" idx="1"/>
          </p:nvPr>
        </p:nvSpPr>
        <p:spPr/>
        <p:txBody>
          <a:bodyPr>
            <a:normAutofit lnSpcReduction="10000"/>
          </a:bodyPr>
          <a:lstStyle/>
          <a:p>
            <a:r>
              <a:rPr lang="tr-TR" sz="3200" b="1" noProof="0" dirty="0" smtClean="0"/>
              <a:t>Kural</a:t>
            </a:r>
            <a:r>
              <a:rPr lang="tr-TR" sz="3200" noProof="0" dirty="0" smtClean="0"/>
              <a:t>: Serbest piyasa ekonomisinde fiyat belirleme serbestisi vardır. </a:t>
            </a:r>
          </a:p>
          <a:p>
            <a:r>
              <a:rPr lang="tr-TR" sz="3200" b="1" noProof="0" dirty="0" smtClean="0"/>
              <a:t>Önkoşul</a:t>
            </a:r>
            <a:r>
              <a:rPr lang="tr-TR" sz="3200" noProof="0" dirty="0" smtClean="0"/>
              <a:t>: İlgili pazarda rekabetin var olması.</a:t>
            </a:r>
          </a:p>
          <a:p>
            <a:r>
              <a:rPr lang="tr-TR" sz="3200" b="1" noProof="0" dirty="0" smtClean="0"/>
              <a:t>Denetim</a:t>
            </a:r>
            <a:r>
              <a:rPr lang="tr-TR" sz="3200" noProof="0" dirty="0" smtClean="0"/>
              <a:t>:</a:t>
            </a:r>
          </a:p>
          <a:p>
            <a:pPr lvl="1"/>
            <a:r>
              <a:rPr lang="tr-TR" sz="2800" noProof="0" dirty="0" smtClean="0"/>
              <a:t>Rekabet Kurulu bu denetimi yapmakta asli yetkili organdır. </a:t>
            </a:r>
          </a:p>
          <a:p>
            <a:pPr lvl="1"/>
            <a:r>
              <a:rPr lang="tr-TR" sz="2800" noProof="0" dirty="0" smtClean="0"/>
              <a:t>Bankaların ücretleri belirlemede uyumlu eylem içinde olduğu tespit edilirse para cezaları ile müdahale gerekir. </a:t>
            </a:r>
            <a:endParaRPr lang="tr-TR" sz="2800" noProof="0" dirty="0"/>
          </a:p>
        </p:txBody>
      </p:sp>
    </p:spTree>
    <p:extLst>
      <p:ext uri="{BB962C8B-B14F-4D97-AF65-F5344CB8AC3E}">
        <p14:creationId xmlns:p14="http://schemas.microsoft.com/office/powerpoint/2010/main" val="9193119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902</TotalTime>
  <Words>1169</Words>
  <Application>Microsoft Office PowerPoint</Application>
  <PresentationFormat>On-screen Show (4:3)</PresentationFormat>
  <Paragraphs>95</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Finans Sektöründe Kredi Verme ve Faiz/Ücret Belirleme Uygulamaları –  Tüketicinin Korunması İhtiyacı Var mıdır?</vt:lpstr>
      <vt:lpstr>Üç farklı sorun:</vt:lpstr>
      <vt:lpstr>I. Ücret Belirlemeleri</vt:lpstr>
      <vt:lpstr>A. Hangi Hizmetler Ücretlendirilebilir?</vt:lpstr>
      <vt:lpstr>A. Hangi Hizmetler Ücretlendirilebilir?</vt:lpstr>
      <vt:lpstr>A. Hangi Hizmetler Ücretlendirilebilir?</vt:lpstr>
      <vt:lpstr>Özel Olarak: Genel İşlem Koşullarında Ücret Düzenlemeleri</vt:lpstr>
      <vt:lpstr>İlgili AB Düzenlemesi</vt:lpstr>
      <vt:lpstr>B. Ücretlendirilebilir Bir Hizmetin Ücreti Nasıl Belirlenmelidir?</vt:lpstr>
      <vt:lpstr>B. Ücretlendirilebilir Bir Hizmetin Ücreti Nasıl Belirlenmelidir?</vt:lpstr>
      <vt:lpstr>II. Kredi Faizlerinin Saptanması </vt:lpstr>
      <vt:lpstr>III. Kredi verme politikaları</vt:lpstr>
      <vt:lpstr>III. Kredi verme politikaları</vt:lpstr>
      <vt:lpstr>III. Kredi verme politikaları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Finans Sektöründe Kredi Verme ve Faiz/Ücret Belirleme Uygulamaları –  Tüketicinin Korunması İhtiyacı Var mıdır?</dc:title>
  <dc:creator>AA</dc:creator>
  <cp:lastModifiedBy>gungora</cp:lastModifiedBy>
  <cp:revision>119</cp:revision>
  <cp:lastPrinted>2012-12-06T06:28:14Z</cp:lastPrinted>
  <dcterms:created xsi:type="dcterms:W3CDTF">2012-11-30T08:54:33Z</dcterms:created>
  <dcterms:modified xsi:type="dcterms:W3CDTF">2012-12-07T10:42:32Z</dcterms:modified>
</cp:coreProperties>
</file>